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94" r:id="rId4"/>
    <p:sldId id="283" r:id="rId5"/>
    <p:sldId id="288" r:id="rId6"/>
    <p:sldId id="295" r:id="rId7"/>
    <p:sldId id="258" r:id="rId8"/>
    <p:sldId id="282" r:id="rId9"/>
    <p:sldId id="285" r:id="rId10"/>
    <p:sldId id="280" r:id="rId11"/>
    <p:sldId id="286" r:id="rId12"/>
    <p:sldId id="287" r:id="rId13"/>
    <p:sldId id="259" r:id="rId14"/>
    <p:sldId id="260" r:id="rId15"/>
    <p:sldId id="284" r:id="rId16"/>
    <p:sldId id="261" r:id="rId17"/>
    <p:sldId id="257" r:id="rId18"/>
    <p:sldId id="289" r:id="rId19"/>
    <p:sldId id="281" r:id="rId20"/>
  </p:sldIdLst>
  <p:sldSz cx="10080625" cy="7559675"/>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94624" autoAdjust="0"/>
  </p:normalViewPr>
  <p:slideViewPr>
    <p:cSldViewPr snapToGrid="0" showGuides="1">
      <p:cViewPr varScale="1">
        <p:scale>
          <a:sx n="62" d="100"/>
          <a:sy n="62" d="100"/>
        </p:scale>
        <p:origin x="-1386" y="-96"/>
      </p:cViewPr>
      <p:guideLst>
        <p:guide orient="horz" pos="2381"/>
        <p:guide pos="3175"/>
      </p:guideLst>
    </p:cSldViewPr>
  </p:slideViewPr>
  <p:outlineViewPr>
    <p:cViewPr>
      <p:scale>
        <a:sx n="33" d="100"/>
        <a:sy n="33" d="100"/>
      </p:scale>
      <p:origin x="0" y="58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1090;&#1072;&#1088;&#1091;&#1089;&#1072;17\may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neDrive\&#1044;&#1086;&#1082;&#1091;&#1084;&#1077;&#1085;&#1090;&#1099;\&#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1983103572296175"/>
          <c:y val="7.7074769470058331E-4"/>
          <c:w val="0.61862947431453319"/>
          <c:h val="0.91247847461393183"/>
        </c:manualLayout>
      </c:layout>
      <c:pieChart>
        <c:varyColors val="1"/>
        <c:ser>
          <c:idx val="0"/>
          <c:order val="0"/>
          <c:explosion val="7"/>
          <c:dLbls>
            <c:dLbl>
              <c:idx val="1"/>
              <c:layout>
                <c:manualLayout>
                  <c:x val="6.9762140364818433E-3"/>
                  <c:y val="-1.8571026830352205E-2"/>
                </c:manualLayout>
              </c:layout>
              <c:showCatName val="1"/>
              <c:showPercent val="1"/>
            </c:dLbl>
            <c:dLbl>
              <c:idx val="2"/>
              <c:layout>
                <c:manualLayout>
                  <c:x val="-2.1974959467780445E-2"/>
                  <c:y val="0"/>
                </c:manualLayout>
              </c:layout>
              <c:showCatName val="1"/>
              <c:showPercent val="1"/>
            </c:dLbl>
            <c:dLbl>
              <c:idx val="3"/>
              <c:layout>
                <c:manualLayout>
                  <c:x val="-0.18181340582022068"/>
                  <c:y val="-0.18497798662263995"/>
                </c:manualLayout>
              </c:layout>
              <c:showCatName val="1"/>
              <c:showPercent val="1"/>
            </c:dLbl>
            <c:dLbl>
              <c:idx val="4"/>
              <c:layout>
                <c:manualLayout>
                  <c:x val="-6.9480850955218942E-2"/>
                  <c:y val="-8.7471424942849887E-2"/>
                </c:manualLayout>
              </c:layout>
              <c:showCatName val="1"/>
              <c:showPercent val="1"/>
            </c:dLbl>
            <c:dLbl>
              <c:idx val="5"/>
              <c:layout>
                <c:manualLayout>
                  <c:x val="-6.9071623340437399E-2"/>
                  <c:y val="1.0600672716496947E-3"/>
                </c:manualLayout>
              </c:layout>
              <c:showCatName val="1"/>
              <c:showPercent val="1"/>
            </c:dLbl>
            <c:dLbl>
              <c:idx val="6"/>
              <c:layout>
                <c:manualLayout>
                  <c:x val="4.936371912181968E-2"/>
                  <c:y val="1.3830904934537144E-2"/>
                </c:manualLayout>
              </c:layout>
              <c:showCatName val="1"/>
              <c:showPercent val="1"/>
            </c:dLbl>
            <c:txPr>
              <a:bodyPr/>
              <a:lstStyle/>
              <a:p>
                <a:pPr>
                  <a:defRPr sz="2200" b="1" i="0" u="none" kern="0" normalizeH="0" baseline="0">
                    <a:solidFill>
                      <a:schemeClr val="tx1"/>
                    </a:solidFill>
                    <a:latin typeface="+mn-lt"/>
                  </a:defRPr>
                </a:pPr>
                <a:endParaRPr lang="ru-RU"/>
              </a:p>
            </c:txPr>
            <c:showCatName val="1"/>
            <c:showPercent val="1"/>
            <c:showLeaderLines val="1"/>
          </c:dLbls>
          <c:cat>
            <c:strRef>
              <c:f>Лист8!$A$2:$A$8</c:f>
              <c:strCache>
                <c:ptCount val="7"/>
                <c:pt idx="0">
                  <c:v>монография</c:v>
                </c:pt>
                <c:pt idx="1">
                  <c:v>том многотомника  </c:v>
                </c:pt>
                <c:pt idx="2">
                  <c:v>выпуск сериального издания  </c:v>
                </c:pt>
                <c:pt idx="3">
                  <c:v>сборник статей</c:v>
                </c:pt>
                <c:pt idx="4">
                  <c:v>прочие виды публикаций    </c:v>
                </c:pt>
                <c:pt idx="5">
                  <c:v>статья из журнала, сборника трудов,    </c:v>
                </c:pt>
                <c:pt idx="6">
                  <c:v>отдельный оттиск</c:v>
                </c:pt>
              </c:strCache>
            </c:strRef>
          </c:cat>
          <c:val>
            <c:numRef>
              <c:f>Лист8!$B$2:$B$8</c:f>
              <c:numCache>
                <c:formatCode>General</c:formatCode>
                <c:ptCount val="7"/>
                <c:pt idx="0">
                  <c:v>6875</c:v>
                </c:pt>
                <c:pt idx="1">
                  <c:v>2446</c:v>
                </c:pt>
                <c:pt idx="2">
                  <c:v>705</c:v>
                </c:pt>
                <c:pt idx="3">
                  <c:v>601</c:v>
                </c:pt>
                <c:pt idx="4">
                  <c:v>2776</c:v>
                </c:pt>
                <c:pt idx="5">
                  <c:v>2371</c:v>
                </c:pt>
                <c:pt idx="6">
                  <c:v>632</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dLbl>
              <c:idx val="0"/>
              <c:layout>
                <c:manualLayout>
                  <c:x val="0.1286595011271586"/>
                  <c:y val="6.0459331218950408E-3"/>
                </c:manualLayout>
              </c:layout>
              <c:showVal val="1"/>
              <c:showCatName val="1"/>
            </c:dLbl>
            <c:dLbl>
              <c:idx val="11"/>
              <c:layout>
                <c:manualLayout>
                  <c:x val="4.8828988648844961E-2"/>
                  <c:y val="1.6656576380788411E-2"/>
                </c:manualLayout>
              </c:layout>
              <c:showVal val="1"/>
              <c:showCatName val="1"/>
            </c:dLbl>
            <c:dLbl>
              <c:idx val="12"/>
              <c:layout>
                <c:manualLayout>
                  <c:x val="-3.3057056645538978E-2"/>
                  <c:y val="1.4336092283656314E-2"/>
                </c:manualLayout>
              </c:layout>
              <c:showVal val="1"/>
              <c:showCatName val="1"/>
            </c:dLbl>
            <c:dLbl>
              <c:idx val="14"/>
              <c:layout>
                <c:manualLayout>
                  <c:x val="-0.16862828686673423"/>
                  <c:y val="-0.11366506362794855"/>
                </c:manualLayout>
              </c:layout>
              <c:showVal val="1"/>
              <c:showCatName val="1"/>
            </c:dLbl>
            <c:dLbl>
              <c:idx val="20"/>
              <c:layout>
                <c:manualLayout>
                  <c:x val="9.8985827559937706E-2"/>
                  <c:y val="-2.5416409177212013E-2"/>
                </c:manualLayout>
              </c:layout>
              <c:showVal val="1"/>
              <c:showCatName val="1"/>
            </c:dLbl>
            <c:txPr>
              <a:bodyPr/>
              <a:lstStyle/>
              <a:p>
                <a:pPr>
                  <a:defRPr sz="980" b="1" i="0" baseline="0"/>
                </a:pPr>
                <a:endParaRPr lang="ru-RU"/>
              </a:p>
            </c:txPr>
            <c:showVal val="1"/>
            <c:showCatName val="1"/>
            <c:showLeaderLines val="1"/>
          </c:dLbls>
          <c:cat>
            <c:strRef>
              <c:f>Лист1!$B$6:$B$26</c:f>
              <c:strCache>
                <c:ptCount val="21"/>
                <c:pt idx="0">
                  <c:v>Другие</c:v>
                </c:pt>
                <c:pt idx="1">
                  <c:v>Теология. Атеизм</c:v>
                </c:pt>
                <c:pt idx="2">
                  <c:v>Исторические науки</c:v>
                </c:pt>
                <c:pt idx="3">
                  <c:v>Литературоведение.</c:v>
                </c:pt>
                <c:pt idx="4">
                  <c:v>Философия</c:v>
                </c:pt>
                <c:pt idx="5">
                  <c:v>Физика</c:v>
                </c:pt>
                <c:pt idx="6">
                  <c:v>Математика</c:v>
                </c:pt>
                <c:pt idx="7">
                  <c:v>Экономика. Экономические науки</c:v>
                </c:pt>
                <c:pt idx="8">
                  <c:v>Геология</c:v>
                </c:pt>
                <c:pt idx="9">
                  <c:v>Биология</c:v>
                </c:pt>
                <c:pt idx="10">
                  <c:v>Химия</c:v>
                </c:pt>
                <c:pt idx="11">
                  <c:v>Языкознание</c:v>
                </c:pt>
                <c:pt idx="12">
                  <c:v>Государство и право. Юридические науки</c:v>
                </c:pt>
                <c:pt idx="13">
                  <c:v>Сельское и лесное хозяйство</c:v>
                </c:pt>
                <c:pt idx="14">
                  <c:v>Механика</c:v>
                </c:pt>
                <c:pt idx="15">
                  <c:v>Астрономия</c:v>
                </c:pt>
                <c:pt idx="16">
                  <c:v>Политика. Политические науки</c:v>
                </c:pt>
                <c:pt idx="17">
                  <c:v>География</c:v>
                </c:pt>
                <c:pt idx="18">
                  <c:v>Культурология</c:v>
                </c:pt>
                <c:pt idx="19">
                  <c:v>Геофизика</c:v>
                </c:pt>
                <c:pt idx="20">
                  <c:v>Науковедение</c:v>
                </c:pt>
              </c:strCache>
            </c:strRef>
          </c:cat>
          <c:val>
            <c:numRef>
              <c:f>Лист1!$C$6:$C$26</c:f>
              <c:numCache>
                <c:formatCode>General</c:formatCode>
                <c:ptCount val="21"/>
                <c:pt idx="0">
                  <c:v>5.1499999999999995</c:v>
                </c:pt>
                <c:pt idx="1">
                  <c:v>12.56</c:v>
                </c:pt>
                <c:pt idx="2">
                  <c:v>9.43</c:v>
                </c:pt>
                <c:pt idx="3">
                  <c:v>9.2299999999999986</c:v>
                </c:pt>
                <c:pt idx="4">
                  <c:v>8.0400000000000009</c:v>
                </c:pt>
                <c:pt idx="5">
                  <c:v>7.24</c:v>
                </c:pt>
                <c:pt idx="6">
                  <c:v>5.76</c:v>
                </c:pt>
                <c:pt idx="7">
                  <c:v>6.4700000000000006</c:v>
                </c:pt>
                <c:pt idx="8">
                  <c:v>5.88</c:v>
                </c:pt>
                <c:pt idx="9">
                  <c:v>4.99</c:v>
                </c:pt>
                <c:pt idx="10">
                  <c:v>4.6399999999999997</c:v>
                </c:pt>
                <c:pt idx="11">
                  <c:v>4.4300000000000006</c:v>
                </c:pt>
                <c:pt idx="12">
                  <c:v>4.0199999999999996</c:v>
                </c:pt>
                <c:pt idx="13">
                  <c:v>2.52</c:v>
                </c:pt>
                <c:pt idx="14">
                  <c:v>2.19</c:v>
                </c:pt>
                <c:pt idx="15">
                  <c:v>1.3900000000000001</c:v>
                </c:pt>
                <c:pt idx="16">
                  <c:v>1.31</c:v>
                </c:pt>
                <c:pt idx="17">
                  <c:v>1.03</c:v>
                </c:pt>
                <c:pt idx="18">
                  <c:v>1.04</c:v>
                </c:pt>
                <c:pt idx="19">
                  <c:v>1.0900000000000001</c:v>
                </c:pt>
                <c:pt idx="20">
                  <c:v>1.48</c:v>
                </c:pt>
              </c:numCache>
            </c:numRef>
          </c:val>
        </c:ser>
      </c:pie3D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325" cy="498254"/>
          </a:xfrm>
          <a:prstGeom prst="rect">
            <a:avLst/>
          </a:prstGeom>
        </p:spPr>
        <p:txBody>
          <a:bodyPr vert="horz" lIns="83796" tIns="41898" rIns="83796" bIns="41898" rtlCol="0"/>
          <a:lstStyle>
            <a:lvl1pPr algn="l">
              <a:defRPr sz="1100"/>
            </a:lvl1pPr>
          </a:lstStyle>
          <a:p>
            <a:endParaRPr lang="ru-RU"/>
          </a:p>
        </p:txBody>
      </p:sp>
      <p:sp>
        <p:nvSpPr>
          <p:cNvPr id="3" name="Дата 2"/>
          <p:cNvSpPr>
            <a:spLocks noGrp="1"/>
          </p:cNvSpPr>
          <p:nvPr>
            <p:ph type="dt" idx="1"/>
          </p:nvPr>
        </p:nvSpPr>
        <p:spPr>
          <a:xfrm>
            <a:off x="3849923" y="0"/>
            <a:ext cx="2946325" cy="498254"/>
          </a:xfrm>
          <a:prstGeom prst="rect">
            <a:avLst/>
          </a:prstGeom>
        </p:spPr>
        <p:txBody>
          <a:bodyPr vert="horz" lIns="83796" tIns="41898" rIns="83796" bIns="41898" rtlCol="0"/>
          <a:lstStyle>
            <a:lvl1pPr algn="r">
              <a:defRPr sz="1100"/>
            </a:lvl1pPr>
          </a:lstStyle>
          <a:p>
            <a:fld id="{78739C39-68FB-4265-9C4D-8AD5D4235AE5}" type="datetimeFigureOut">
              <a:rPr lang="ru-RU" smtClean="0"/>
              <a:pPr/>
              <a:t>21.09.2017</a:t>
            </a:fld>
            <a:endParaRPr lang="ru-RU"/>
          </a:p>
        </p:txBody>
      </p:sp>
      <p:sp>
        <p:nvSpPr>
          <p:cNvPr id="4" name="Образ слайда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83796" tIns="41898" rIns="83796" bIns="41898" rtlCol="0" anchor="ctr"/>
          <a:lstStyle/>
          <a:p>
            <a:endParaRPr lang="ru-RU"/>
          </a:p>
        </p:txBody>
      </p:sp>
      <p:sp>
        <p:nvSpPr>
          <p:cNvPr id="5" name="Заметки 4"/>
          <p:cNvSpPr>
            <a:spLocks noGrp="1"/>
          </p:cNvSpPr>
          <p:nvPr>
            <p:ph type="body" sz="quarter" idx="3"/>
          </p:nvPr>
        </p:nvSpPr>
        <p:spPr>
          <a:xfrm>
            <a:off x="679482" y="4777636"/>
            <a:ext cx="5438711" cy="3909377"/>
          </a:xfrm>
          <a:prstGeom prst="rect">
            <a:avLst/>
          </a:prstGeom>
        </p:spPr>
        <p:txBody>
          <a:bodyPr vert="horz" lIns="83796" tIns="41898" rIns="83796" bIns="4189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972"/>
            <a:ext cx="2946325" cy="498254"/>
          </a:xfrm>
          <a:prstGeom prst="rect">
            <a:avLst/>
          </a:prstGeom>
        </p:spPr>
        <p:txBody>
          <a:bodyPr vert="horz" lIns="83796" tIns="41898" rIns="83796" bIns="41898" rtlCol="0" anchor="b"/>
          <a:lstStyle>
            <a:lvl1pPr algn="l">
              <a:defRPr sz="1100"/>
            </a:lvl1pPr>
          </a:lstStyle>
          <a:p>
            <a:endParaRPr lang="ru-RU"/>
          </a:p>
        </p:txBody>
      </p:sp>
      <p:sp>
        <p:nvSpPr>
          <p:cNvPr id="7" name="Номер слайда 6"/>
          <p:cNvSpPr>
            <a:spLocks noGrp="1"/>
          </p:cNvSpPr>
          <p:nvPr>
            <p:ph type="sldNum" sz="quarter" idx="5"/>
          </p:nvPr>
        </p:nvSpPr>
        <p:spPr>
          <a:xfrm>
            <a:off x="3849923" y="9429972"/>
            <a:ext cx="2946325" cy="498254"/>
          </a:xfrm>
          <a:prstGeom prst="rect">
            <a:avLst/>
          </a:prstGeom>
        </p:spPr>
        <p:txBody>
          <a:bodyPr vert="horz" lIns="83796" tIns="41898" rIns="83796" bIns="41898" rtlCol="0" anchor="b"/>
          <a:lstStyle>
            <a:lvl1pPr algn="r">
              <a:defRPr sz="1100"/>
            </a:lvl1pPr>
          </a:lstStyle>
          <a:p>
            <a:fld id="{5B92DAD7-6118-4CB5-8ABF-E576B82C0E8F}" type="slidenum">
              <a:rPr lang="ru-RU" smtClean="0"/>
              <a:pPr/>
              <a:t>‹#›</a:t>
            </a:fld>
            <a:endParaRPr lang="ru-RU"/>
          </a:p>
        </p:txBody>
      </p:sp>
    </p:spTree>
    <p:extLst>
      <p:ext uri="{BB962C8B-B14F-4D97-AF65-F5344CB8AC3E}">
        <p14:creationId xmlns:p14="http://schemas.microsoft.com/office/powerpoint/2010/main" xmlns="" val="355608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B92DAD7-6118-4CB5-8ABF-E576B82C0E8F}"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17</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36" name="PlaceHolder 2"/>
          <p:cNvSpPr>
            <a:spLocks noGrp="1"/>
          </p:cNvSpPr>
          <p:nvPr>
            <p:ph type="body"/>
          </p:nvPr>
        </p:nvSpPr>
        <p:spPr>
          <a:xfrm>
            <a:off x="504000" y="176904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504000" y="405936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39"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40"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41" name="PlaceHolder 4"/>
          <p:cNvSpPr>
            <a:spLocks noGrp="1"/>
          </p:cNvSpPr>
          <p:nvPr>
            <p:ph type="body"/>
          </p:nvPr>
        </p:nvSpPr>
        <p:spPr>
          <a:xfrm>
            <a:off x="515268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42" name="PlaceHolder 5"/>
          <p:cNvSpPr>
            <a:spLocks noGrp="1"/>
          </p:cNvSpPr>
          <p:nvPr>
            <p:ph type="body"/>
          </p:nvPr>
        </p:nvSpPr>
        <p:spPr>
          <a:xfrm>
            <a:off x="50400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44" name="PlaceHolder 2"/>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45" name="PlaceHolder 3"/>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pic>
        <p:nvPicPr>
          <p:cNvPr id="46" name="Рисунок 45"/>
          <p:cNvPicPr/>
          <p:nvPr/>
        </p:nvPicPr>
        <p:blipFill>
          <a:blip r:embed="rId2" cstate="print"/>
          <a:stretch/>
        </p:blipFill>
        <p:spPr>
          <a:xfrm>
            <a:off x="2292120" y="1768680"/>
            <a:ext cx="5495040" cy="4384440"/>
          </a:xfrm>
          <a:prstGeom prst="rect">
            <a:avLst/>
          </a:prstGeom>
          <a:ln>
            <a:noFill/>
          </a:ln>
        </p:spPr>
      </p:pic>
      <p:pic>
        <p:nvPicPr>
          <p:cNvPr id="47" name="Рисунок 46"/>
          <p:cNvPicPr/>
          <p:nvPr/>
        </p:nvPicPr>
        <p:blipFill>
          <a:blip r:embed="rId2" cstate="print"/>
          <a:stretch/>
        </p:blipFill>
        <p:spPr>
          <a:xfrm>
            <a:off x="2292120" y="1768680"/>
            <a:ext cx="5495040" cy="438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7254" y="1"/>
            <a:ext cx="10033372" cy="7584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a:xfrm>
            <a:off x="504031" y="7006699"/>
            <a:ext cx="2352146" cy="402483"/>
          </a:xfrm>
          <a:prstGeom prst="rect">
            <a:avLst/>
          </a:prstGeom>
        </p:spPr>
        <p:txBody>
          <a:bodyPr lIns="100794" tIns="50397" rIns="100794" bIns="50397"/>
          <a:lstStyle>
            <a:lvl1pPr>
              <a:defRPr/>
            </a:lvl1pPr>
          </a:lstStyle>
          <a:p>
            <a:pPr>
              <a:defRPr/>
            </a:pPr>
            <a:fld id="{25333973-2895-4C35-BB8B-3E8040DEC139}" type="datetimeFigureOut">
              <a:rPr/>
              <a:pPr>
                <a:defRPr/>
              </a:pPr>
              <a:t>21.06.2013</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a:xfrm>
            <a:off x="7224448" y="7006699"/>
            <a:ext cx="2352146" cy="402483"/>
          </a:xfrm>
          <a:prstGeom prst="rect">
            <a:avLst/>
          </a:prstGeom>
        </p:spPr>
        <p:txBody>
          <a:bodyPr lIns="100794" tIns="50397" rIns="100794" bIns="50397"/>
          <a:lstStyle>
            <a:lvl1pPr>
              <a:defRPr/>
            </a:lvl1pPr>
          </a:lstStyle>
          <a:p>
            <a:pPr>
              <a:defRPr/>
            </a:pPr>
            <a:fld id="{4235B311-69D8-44BC-B7B9-B21C6A3420F8}" type="slidenum">
              <a:rPr/>
              <a:pPr>
                <a:defRPr/>
              </a:pPr>
              <a:t>‹#›</a:t>
            </a:fld>
            <a:endParaRPr/>
          </a:p>
        </p:txBody>
      </p:sp>
    </p:spTree>
    <p:extLst>
      <p:ext uri="{BB962C8B-B14F-4D97-AF65-F5344CB8AC3E}">
        <p14:creationId xmlns:p14="http://schemas.microsoft.com/office/powerpoint/2010/main" xmlns="" val="569610685"/>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63" name="PlaceHolder 2"/>
          <p:cNvSpPr>
            <a:spLocks noGrp="1"/>
          </p:cNvSpPr>
          <p:nvPr>
            <p:ph type="subTitle"/>
          </p:nvPr>
        </p:nvSpPr>
        <p:spPr>
          <a:xfrm>
            <a:off x="504000" y="1769040"/>
            <a:ext cx="9071640" cy="4384440"/>
          </a:xfrm>
          <a:prstGeom prst="rect">
            <a:avLst/>
          </a:prstGeom>
        </p:spPr>
        <p:txBody>
          <a:bodyPr lIns="0" tIns="0" rIns="0" bIns="0" anchor="ctr"/>
          <a:lstStyle/>
          <a:p>
            <a:pPr algn="just"/>
            <a:endParaRPr lang="ru-RU" sz="3200" b="0" strike="noStrike" spc="-1">
              <a:solidFill>
                <a:srgbClr val="333333"/>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65" name="PlaceHolder 2"/>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67" name="PlaceHolder 2"/>
          <p:cNvSpPr>
            <a:spLocks noGrp="1"/>
          </p:cNvSpPr>
          <p:nvPr>
            <p:ph type="body"/>
          </p:nvPr>
        </p:nvSpPr>
        <p:spPr>
          <a:xfrm>
            <a:off x="50400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515268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2285280" y="-105480"/>
            <a:ext cx="6393240" cy="5853600"/>
          </a:xfrm>
          <a:prstGeom prst="rect">
            <a:avLst/>
          </a:prstGeom>
        </p:spPr>
        <p:txBody>
          <a:bodyPr lIns="0" tIns="0" rIns="0" bIns="0" anchor="ctr"/>
          <a:lstStyle/>
          <a:p>
            <a:pPr algn="just"/>
            <a:endParaRPr lang="ru-RU" sz="3200" b="0" strike="noStrike" spc="-1">
              <a:solidFill>
                <a:srgbClr val="333333"/>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15" name="PlaceHolder 2"/>
          <p:cNvSpPr>
            <a:spLocks noGrp="1"/>
          </p:cNvSpPr>
          <p:nvPr>
            <p:ph type="subTitle"/>
          </p:nvPr>
        </p:nvSpPr>
        <p:spPr>
          <a:xfrm>
            <a:off x="504000" y="1769040"/>
            <a:ext cx="9071640" cy="4384440"/>
          </a:xfrm>
          <a:prstGeom prst="rect">
            <a:avLst/>
          </a:prstGeom>
        </p:spPr>
        <p:txBody>
          <a:bodyPr lIns="0" tIns="0" rIns="0" bIns="0" anchor="ctr"/>
          <a:lstStyle/>
          <a:p>
            <a:pPr algn="just"/>
            <a:endParaRPr lang="ru-RU" sz="3200" b="0" strike="noStrike" spc="-1">
              <a:solidFill>
                <a:srgbClr val="333333"/>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72"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50400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74" name="PlaceHolder 4"/>
          <p:cNvSpPr>
            <a:spLocks noGrp="1"/>
          </p:cNvSpPr>
          <p:nvPr>
            <p:ph type="body"/>
          </p:nvPr>
        </p:nvSpPr>
        <p:spPr>
          <a:xfrm>
            <a:off x="515268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76" name="PlaceHolder 2"/>
          <p:cNvSpPr>
            <a:spLocks noGrp="1"/>
          </p:cNvSpPr>
          <p:nvPr>
            <p:ph type="body"/>
          </p:nvPr>
        </p:nvSpPr>
        <p:spPr>
          <a:xfrm>
            <a:off x="50400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77"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78" name="PlaceHolder 4"/>
          <p:cNvSpPr>
            <a:spLocks noGrp="1"/>
          </p:cNvSpPr>
          <p:nvPr>
            <p:ph type="body"/>
          </p:nvPr>
        </p:nvSpPr>
        <p:spPr>
          <a:xfrm>
            <a:off x="515268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80"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82" name="PlaceHolder 4"/>
          <p:cNvSpPr>
            <a:spLocks noGrp="1"/>
          </p:cNvSpPr>
          <p:nvPr>
            <p:ph type="body"/>
          </p:nvPr>
        </p:nvSpPr>
        <p:spPr>
          <a:xfrm>
            <a:off x="504000" y="405936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84" name="PlaceHolder 2"/>
          <p:cNvSpPr>
            <a:spLocks noGrp="1"/>
          </p:cNvSpPr>
          <p:nvPr>
            <p:ph type="body"/>
          </p:nvPr>
        </p:nvSpPr>
        <p:spPr>
          <a:xfrm>
            <a:off x="504000" y="176904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504000" y="405936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87"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88"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89" name="PlaceHolder 4"/>
          <p:cNvSpPr>
            <a:spLocks noGrp="1"/>
          </p:cNvSpPr>
          <p:nvPr>
            <p:ph type="body"/>
          </p:nvPr>
        </p:nvSpPr>
        <p:spPr>
          <a:xfrm>
            <a:off x="515268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90" name="PlaceHolder 5"/>
          <p:cNvSpPr>
            <a:spLocks noGrp="1"/>
          </p:cNvSpPr>
          <p:nvPr>
            <p:ph type="body"/>
          </p:nvPr>
        </p:nvSpPr>
        <p:spPr>
          <a:xfrm>
            <a:off x="50400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92" name="PlaceHolder 2"/>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pic>
        <p:nvPicPr>
          <p:cNvPr id="94" name="Рисунок 93"/>
          <p:cNvPicPr/>
          <p:nvPr/>
        </p:nvPicPr>
        <p:blipFill>
          <a:blip r:embed="rId2" cstate="print"/>
          <a:stretch/>
        </p:blipFill>
        <p:spPr>
          <a:xfrm>
            <a:off x="2292120" y="1768680"/>
            <a:ext cx="5495040" cy="4384440"/>
          </a:xfrm>
          <a:prstGeom prst="rect">
            <a:avLst/>
          </a:prstGeom>
          <a:ln>
            <a:noFill/>
          </a:ln>
        </p:spPr>
      </p:pic>
      <p:pic>
        <p:nvPicPr>
          <p:cNvPr id="95" name="Рисунок 94"/>
          <p:cNvPicPr/>
          <p:nvPr/>
        </p:nvPicPr>
        <p:blipFill>
          <a:blip r:embed="rId2" cstate="print"/>
          <a:stretch/>
        </p:blipFill>
        <p:spPr>
          <a:xfrm>
            <a:off x="2292120" y="1768680"/>
            <a:ext cx="5495040" cy="43844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17" name="PlaceHolder 2"/>
          <p:cNvSpPr>
            <a:spLocks noGrp="1"/>
          </p:cNvSpPr>
          <p:nvPr>
            <p:ph type="body"/>
          </p:nvPr>
        </p:nvSpPr>
        <p:spPr>
          <a:xfrm>
            <a:off x="504000" y="1769040"/>
            <a:ext cx="907164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2285280" y="-105480"/>
            <a:ext cx="6393240" cy="5853600"/>
          </a:xfrm>
          <a:prstGeom prst="rect">
            <a:avLst/>
          </a:prstGeom>
        </p:spPr>
        <p:txBody>
          <a:bodyPr lIns="0" tIns="0" rIns="0" bIns="0" anchor="ctr"/>
          <a:lstStyle/>
          <a:p>
            <a:pPr algn="just"/>
            <a:endParaRPr lang="ru-RU" sz="3200" b="0" strike="noStrike" spc="-1">
              <a:solidFill>
                <a:srgbClr val="333333"/>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24"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515268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28" name="PlaceHolder 2"/>
          <p:cNvSpPr>
            <a:spLocks noGrp="1"/>
          </p:cNvSpPr>
          <p:nvPr>
            <p:ph type="body"/>
          </p:nvPr>
        </p:nvSpPr>
        <p:spPr>
          <a:xfrm>
            <a:off x="504000" y="1769040"/>
            <a:ext cx="4426920" cy="43844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5152680" y="405936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285280" y="-105480"/>
            <a:ext cx="6393240" cy="1262520"/>
          </a:xfrm>
          <a:prstGeom prst="rect">
            <a:avLst/>
          </a:prstGeom>
        </p:spPr>
        <p:txBody>
          <a:bodyPr lIns="0" tIns="0" rIns="0" bIns="0" anchor="ctr"/>
          <a:lstStyle/>
          <a:p>
            <a:pPr marL="72000" algn="ctr"/>
            <a:endParaRPr lang="ru-RU" sz="3600" b="0" strike="noStrike" spc="-1">
              <a:solidFill>
                <a:srgbClr val="FFFFFF"/>
              </a:solidFill>
              <a:uFill>
                <a:solidFill>
                  <a:srgbClr val="FFFFFF"/>
                </a:solidFill>
              </a:uFill>
              <a:latin typeface="Arial"/>
            </a:endParaRPr>
          </a:p>
        </p:txBody>
      </p:sp>
      <p:sp>
        <p:nvSpPr>
          <p:cNvPr id="32" name="PlaceHolder 2"/>
          <p:cNvSpPr>
            <a:spLocks noGrp="1"/>
          </p:cNvSpPr>
          <p:nvPr>
            <p:ph type="body"/>
          </p:nvPr>
        </p:nvSpPr>
        <p:spPr>
          <a:xfrm>
            <a:off x="50400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5152680" y="1769040"/>
            <a:ext cx="442692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504000" y="4059360"/>
            <a:ext cx="9071640" cy="2091240"/>
          </a:xfrm>
          <a:prstGeom prst="rect">
            <a:avLst/>
          </a:prstGeom>
        </p:spPr>
        <p:txBody>
          <a:bodyPr lIns="0" tIns="0" rIns="0" bIns="0"/>
          <a:lstStyle/>
          <a:p>
            <a:pPr algn="just"/>
            <a:endParaRPr lang="ru-RU" sz="2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CustomShape 1"/>
          <p:cNvSpPr/>
          <p:nvPr/>
        </p:nvSpPr>
        <p:spPr>
          <a:xfrm>
            <a:off x="457200" y="7132320"/>
            <a:ext cx="1280160" cy="274320"/>
          </a:xfrm>
          <a:prstGeom prst="rect">
            <a:avLst/>
          </a:prstGeom>
          <a:solidFill>
            <a:srgbClr val="9B0512"/>
          </a:solidFill>
          <a:ln w="29160">
            <a:solidFill>
              <a:srgbClr val="990000"/>
            </a:solidFill>
            <a:round/>
          </a:ln>
        </p:spPr>
        <p:style>
          <a:lnRef idx="0">
            <a:scrgbClr r="0" g="0" b="0"/>
          </a:lnRef>
          <a:fillRef idx="0">
            <a:scrgbClr r="0" g="0" b="0"/>
          </a:fillRef>
          <a:effectRef idx="0">
            <a:scrgbClr r="0" g="0" b="0"/>
          </a:effectRef>
          <a:fontRef idx="minor"/>
        </p:style>
      </p:sp>
      <p:sp>
        <p:nvSpPr>
          <p:cNvPr id="15" name="PlaceHolder 2"/>
          <p:cNvSpPr>
            <a:spLocks noGrp="1"/>
          </p:cNvSpPr>
          <p:nvPr>
            <p:ph type="body"/>
          </p:nvPr>
        </p:nvSpPr>
        <p:spPr>
          <a:xfrm>
            <a:off x="504000" y="1769040"/>
            <a:ext cx="9071640" cy="4384440"/>
          </a:xfrm>
          <a:prstGeom prst="rect">
            <a:avLst/>
          </a:prstGeom>
        </p:spPr>
        <p:txBody>
          <a:bodyPr lIns="0" tIns="0" rIns="0" bIns="0"/>
          <a:lstStyle/>
          <a:p>
            <a:pPr marL="342000" indent="-324000" algn="just">
              <a:buClr>
                <a:srgbClr val="00337E"/>
              </a:buClr>
              <a:buFont typeface="StarSymbol"/>
              <a:buAutoNum type="arabicPeriod"/>
            </a:pPr>
            <a:r>
              <a:rPr lang="ru-RU" sz="2200" b="0" strike="noStrike" spc="-1">
                <a:solidFill>
                  <a:srgbClr val="000000"/>
                </a:solidFill>
                <a:uFill>
                  <a:solidFill>
                    <a:srgbClr val="FFFFFF"/>
                  </a:solidFill>
                </a:uFill>
                <a:latin typeface="Arial"/>
              </a:rPr>
              <a:t>Click to edit the outline text format</a:t>
            </a:r>
          </a:p>
          <a:p>
            <a:pPr marL="630000" lvl="1" indent="-324000" algn="just">
              <a:buClr>
                <a:srgbClr val="00337E"/>
              </a:buClr>
              <a:buFont typeface="Liberation Serif"/>
              <a:buChar char="–"/>
            </a:pPr>
            <a:r>
              <a:rPr lang="ru-RU" sz="2200" b="0" strike="noStrike" spc="-1">
                <a:solidFill>
                  <a:srgbClr val="000000"/>
                </a:solidFill>
                <a:uFill>
                  <a:solidFill>
                    <a:srgbClr val="FFFFFF"/>
                  </a:solidFill>
                </a:uFill>
                <a:latin typeface="Arial"/>
              </a:rPr>
              <a:t>Second Outline Level</a:t>
            </a:r>
          </a:p>
          <a:p>
            <a:pPr marL="324000" lvl="2" indent="-324000" algn="just">
              <a:buClr>
                <a:srgbClr val="00337E"/>
              </a:buClr>
              <a:buFont typeface="StarSymbol"/>
              <a:buAutoNum type="arabicParenR"/>
            </a:pPr>
            <a:r>
              <a:rPr lang="ru-RU" sz="2400" b="0" strike="noStrike" spc="-1">
                <a:solidFill>
                  <a:srgbClr val="000000"/>
                </a:solidFill>
                <a:uFill>
                  <a:solidFill>
                    <a:srgbClr val="FFFFFF"/>
                  </a:solidFill>
                </a:uFill>
                <a:latin typeface="Arial"/>
              </a:rPr>
              <a:t>Third Outline Level</a:t>
            </a:r>
          </a:p>
          <a:p>
            <a:pPr marL="324000" lvl="3" indent="-324000" algn="just">
              <a:buClr>
                <a:srgbClr val="00337E"/>
              </a:buClr>
              <a:buFont typeface="StarSymbol"/>
              <a:buAutoNum type="arabicParenR"/>
            </a:pPr>
            <a:r>
              <a:rPr lang="ru-RU" sz="2000" b="0" strike="noStrike" spc="-1">
                <a:solidFill>
                  <a:srgbClr val="000000"/>
                </a:solidFill>
                <a:uFill>
                  <a:solidFill>
                    <a:srgbClr val="FFFFFF"/>
                  </a:solidFill>
                </a:uFill>
                <a:latin typeface="Arial"/>
              </a:rPr>
              <a:t>Fourth Outline Level</a:t>
            </a:r>
          </a:p>
          <a:p>
            <a:pPr marL="324000" lvl="4" indent="-324000" algn="just">
              <a:buClr>
                <a:srgbClr val="00337E"/>
              </a:buClr>
              <a:buFont typeface="StarSymbol"/>
              <a:buAutoNum type="arabicParenR"/>
            </a:pPr>
            <a:r>
              <a:rPr lang="ru-RU" sz="2000" b="0" strike="noStrike" spc="-1">
                <a:solidFill>
                  <a:srgbClr val="000000"/>
                </a:solidFill>
                <a:uFill>
                  <a:solidFill>
                    <a:srgbClr val="FFFFFF"/>
                  </a:solidFill>
                </a:uFill>
                <a:latin typeface="Arial"/>
              </a:rPr>
              <a:t>Fifth Outline Level</a:t>
            </a:r>
          </a:p>
          <a:p>
            <a:pPr marL="324000" lvl="5" indent="-324000" algn="just">
              <a:buClr>
                <a:srgbClr val="00337E"/>
              </a:buClr>
              <a:buFont typeface="StarSymbol"/>
              <a:buAutoNum type="arabicParenR"/>
            </a:pPr>
            <a:r>
              <a:rPr lang="ru-RU" sz="2000" b="0" strike="noStrike" spc="-1">
                <a:solidFill>
                  <a:srgbClr val="000000"/>
                </a:solidFill>
                <a:uFill>
                  <a:solidFill>
                    <a:srgbClr val="FFFFFF"/>
                  </a:solidFill>
                </a:uFill>
                <a:latin typeface="Arial"/>
              </a:rPr>
              <a:t>Sixth Outline Level</a:t>
            </a:r>
          </a:p>
          <a:p>
            <a:pPr marL="324000" lvl="6" indent="-324000" algn="just">
              <a:buClr>
                <a:srgbClr val="00337E"/>
              </a:buClr>
              <a:buFont typeface="StarSymbol"/>
              <a:buAutoNum type="arabicParenR"/>
            </a:pPr>
            <a:r>
              <a:rPr lang="ru-RU"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ftr"/>
          </p:nvPr>
        </p:nvSpPr>
        <p:spPr>
          <a:xfrm>
            <a:off x="1926000" y="7132320"/>
            <a:ext cx="7852320" cy="276120"/>
          </a:xfrm>
          <a:prstGeom prst="rect">
            <a:avLst/>
          </a:prstGeom>
        </p:spPr>
        <p:txBody>
          <a:bodyPr lIns="0" tIns="0" rIns="0" bIns="0" anchor="ctr"/>
          <a:lstStyle/>
          <a:p>
            <a:pPr algn="r"/>
            <a:r>
              <a:rPr lang="ru-RU" sz="1400" b="0" strike="noStrike" spc="199">
                <a:solidFill>
                  <a:srgbClr val="FFFFFF"/>
                </a:solidFill>
                <a:uFill>
                  <a:solidFill>
                    <a:srgbClr val="FFFFFF"/>
                  </a:solidFill>
                </a:uFill>
                <a:latin typeface="Arial"/>
              </a:rPr>
              <a:t>Межведомственный суперкомпьютерный центр РАН</a:t>
            </a:r>
          </a:p>
        </p:txBody>
      </p:sp>
      <p:sp>
        <p:nvSpPr>
          <p:cNvPr id="3" name="TextShape 4"/>
          <p:cNvSpPr txBox="1"/>
          <p:nvPr/>
        </p:nvSpPr>
        <p:spPr>
          <a:xfrm>
            <a:off x="457200" y="7129440"/>
            <a:ext cx="1221480" cy="308160"/>
          </a:xfrm>
          <a:prstGeom prst="rect">
            <a:avLst/>
          </a:prstGeom>
          <a:noFill/>
          <a:ln>
            <a:noFill/>
          </a:ln>
        </p:spPr>
        <p:txBody>
          <a:bodyPr lIns="90000" tIns="45000" rIns="90000" bIns="45000" anchor="ctr"/>
          <a:lstStyle/>
          <a:p>
            <a:fld id="{8748646F-7990-4780-AC83-CBB31F9D2B80}" type="slidenum">
              <a:rPr lang="ru-RU" sz="1500" b="0" strike="noStrike" spc="-1">
                <a:solidFill>
                  <a:srgbClr val="FFFFFF"/>
                </a:solidFill>
                <a:uFill>
                  <a:solidFill>
                    <a:srgbClr val="FFFFFF"/>
                  </a:solidFill>
                </a:uFill>
                <a:latin typeface="Liberation Sans Narrow"/>
              </a:rPr>
              <a:pPr/>
              <a:t>‹#›</a:t>
            </a:fld>
            <a:endParaRPr lang="ru-RU" sz="1800" b="0" strike="noStrike" spc="-1">
              <a:solidFill>
                <a:srgbClr val="FFFFFF"/>
              </a:solidFill>
              <a:uFill>
                <a:solidFill>
                  <a:srgbClr val="FFFFFF"/>
                </a:solidFill>
              </a:uFill>
              <a:latin typeface="Liberation Sans Narrow"/>
            </a:endParaRPr>
          </a:p>
        </p:txBody>
      </p:sp>
      <p:sp>
        <p:nvSpPr>
          <p:cNvPr id="4" name="CustomShape 5"/>
          <p:cNvSpPr/>
          <p:nvPr/>
        </p:nvSpPr>
        <p:spPr>
          <a:xfrm>
            <a:off x="510480" y="151920"/>
            <a:ext cx="9235440" cy="1046880"/>
          </a:xfrm>
          <a:prstGeom prst="rect">
            <a:avLst/>
          </a:prstGeom>
          <a:solidFill>
            <a:srgbClr val="4284CA"/>
          </a:solidFill>
          <a:ln>
            <a:solidFill>
              <a:srgbClr val="3465A4"/>
            </a:solidFill>
          </a:ln>
        </p:spPr>
        <p:style>
          <a:lnRef idx="0">
            <a:scrgbClr r="0" g="0" b="0"/>
          </a:lnRef>
          <a:fillRef idx="0">
            <a:scrgbClr r="0" g="0" b="0"/>
          </a:fillRef>
          <a:effectRef idx="0">
            <a:scrgbClr r="0" g="0" b="0"/>
          </a:effectRef>
          <a:fontRef idx="minor"/>
        </p:style>
      </p:sp>
      <p:sp>
        <p:nvSpPr>
          <p:cNvPr id="5" name="Freeform 6"/>
          <p:cNvSpPr/>
          <p:nvPr/>
        </p:nvSpPr>
        <p:spPr>
          <a:xfrm>
            <a:off x="321120" y="65520"/>
            <a:ext cx="564480" cy="581400"/>
          </a:xfrm>
          <a:custGeom>
            <a:avLst/>
            <a:gdLst/>
            <a:ahLst/>
            <a:cxnLst/>
            <a:rect l="0" t="0" r="r" b="b"/>
            <a:pathLst>
              <a:path w="1568" h="1615">
                <a:moveTo>
                  <a:pt x="1567" y="0"/>
                </a:moveTo>
                <a:cubicBezTo>
                  <a:pt x="1567" y="538"/>
                  <a:pt x="1567" y="1076"/>
                  <a:pt x="1567" y="1614"/>
                </a:cubicBezTo>
                <a:cubicBezTo>
                  <a:pt x="1045" y="1614"/>
                  <a:pt x="522" y="1614"/>
                  <a:pt x="0" y="1614"/>
                </a:cubicBezTo>
              </a:path>
            </a:pathLst>
          </a:custGeom>
          <a:ln w="29160">
            <a:solidFill>
              <a:srgbClr val="FFFFFF"/>
            </a:solidFill>
            <a:round/>
          </a:ln>
        </p:spPr>
      </p:sp>
      <p:sp>
        <p:nvSpPr>
          <p:cNvPr id="6" name="Line 7"/>
          <p:cNvSpPr/>
          <p:nvPr/>
        </p:nvSpPr>
        <p:spPr>
          <a:xfrm>
            <a:off x="544320" y="1055520"/>
            <a:ext cx="9216720" cy="720"/>
          </a:xfrm>
          <a:prstGeom prst="line">
            <a:avLst/>
          </a:prstGeom>
          <a:ln w="29160">
            <a:solidFill>
              <a:srgbClr val="FFFFFF"/>
            </a:solidFill>
            <a:round/>
          </a:ln>
        </p:spPr>
        <p:style>
          <a:lnRef idx="0">
            <a:scrgbClr r="0" g="0" b="0"/>
          </a:lnRef>
          <a:fillRef idx="0">
            <a:scrgbClr r="0" g="0" b="0"/>
          </a:fillRef>
          <a:effectRef idx="0">
            <a:scrgbClr r="0" g="0" b="0"/>
          </a:effectRef>
          <a:fontRef idx="minor"/>
        </p:style>
      </p:sp>
      <p:sp>
        <p:nvSpPr>
          <p:cNvPr id="7" name="Line 8"/>
          <p:cNvSpPr/>
          <p:nvPr/>
        </p:nvSpPr>
        <p:spPr>
          <a:xfrm>
            <a:off x="544320" y="1097280"/>
            <a:ext cx="9216720" cy="720"/>
          </a:xfrm>
          <a:prstGeom prst="line">
            <a:avLst/>
          </a:prstGeom>
          <a:ln w="29160">
            <a:solidFill>
              <a:srgbClr val="0000CC"/>
            </a:solidFill>
            <a:round/>
          </a:ln>
        </p:spPr>
        <p:style>
          <a:lnRef idx="0">
            <a:scrgbClr r="0" g="0" b="0"/>
          </a:lnRef>
          <a:fillRef idx="0">
            <a:scrgbClr r="0" g="0" b="0"/>
          </a:fillRef>
          <a:effectRef idx="0">
            <a:scrgbClr r="0" g="0" b="0"/>
          </a:effectRef>
          <a:fontRef idx="minor"/>
        </p:style>
      </p:sp>
      <p:sp>
        <p:nvSpPr>
          <p:cNvPr id="8" name="Line 9"/>
          <p:cNvSpPr/>
          <p:nvPr/>
        </p:nvSpPr>
        <p:spPr>
          <a:xfrm>
            <a:off x="544320" y="1151280"/>
            <a:ext cx="9216720" cy="720"/>
          </a:xfrm>
          <a:prstGeom prst="line">
            <a:avLst/>
          </a:prstGeom>
          <a:ln w="29160">
            <a:solidFill>
              <a:srgbClr val="CC0000"/>
            </a:solidFill>
            <a:round/>
          </a:ln>
        </p:spPr>
        <p:style>
          <a:lnRef idx="0">
            <a:scrgbClr r="0" g="0" b="0"/>
          </a:lnRef>
          <a:fillRef idx="0">
            <a:scrgbClr r="0" g="0" b="0"/>
          </a:fillRef>
          <a:effectRef idx="0">
            <a:scrgbClr r="0" g="0" b="0"/>
          </a:effectRef>
          <a:fontRef idx="minor"/>
        </p:style>
      </p:sp>
      <p:sp>
        <p:nvSpPr>
          <p:cNvPr id="9" name="Freeform 10"/>
          <p:cNvSpPr/>
          <p:nvPr/>
        </p:nvSpPr>
        <p:spPr>
          <a:xfrm>
            <a:off x="321120" y="83520"/>
            <a:ext cx="671400" cy="680040"/>
          </a:xfrm>
          <a:custGeom>
            <a:avLst/>
            <a:gdLst/>
            <a:ahLst/>
            <a:cxnLst/>
            <a:rect l="0" t="0" r="r" b="b"/>
            <a:pathLst>
              <a:path w="1865" h="1889">
                <a:moveTo>
                  <a:pt x="1864" y="0"/>
                </a:moveTo>
                <a:cubicBezTo>
                  <a:pt x="1864" y="629"/>
                  <a:pt x="1864" y="1259"/>
                  <a:pt x="1864" y="1888"/>
                </a:cubicBezTo>
                <a:cubicBezTo>
                  <a:pt x="1243" y="1888"/>
                  <a:pt x="621" y="1888"/>
                  <a:pt x="0" y="1888"/>
                </a:cubicBezTo>
              </a:path>
            </a:pathLst>
          </a:custGeom>
          <a:ln w="29160">
            <a:solidFill>
              <a:srgbClr val="CC0000"/>
            </a:solidFill>
            <a:round/>
          </a:ln>
        </p:spPr>
      </p:sp>
      <p:sp>
        <p:nvSpPr>
          <p:cNvPr id="10" name="Freeform 11"/>
          <p:cNvSpPr/>
          <p:nvPr/>
        </p:nvSpPr>
        <p:spPr>
          <a:xfrm>
            <a:off x="374400" y="128160"/>
            <a:ext cx="564480" cy="581400"/>
          </a:xfrm>
          <a:custGeom>
            <a:avLst/>
            <a:gdLst/>
            <a:ahLst/>
            <a:cxnLst/>
            <a:rect l="0" t="0" r="r" b="b"/>
            <a:pathLst>
              <a:path w="1568" h="1615">
                <a:moveTo>
                  <a:pt x="1567" y="0"/>
                </a:moveTo>
                <a:cubicBezTo>
                  <a:pt x="1567" y="538"/>
                  <a:pt x="1567" y="1076"/>
                  <a:pt x="1567" y="1614"/>
                </a:cubicBezTo>
                <a:cubicBezTo>
                  <a:pt x="1045" y="1614"/>
                  <a:pt x="522" y="1614"/>
                  <a:pt x="0" y="1614"/>
                </a:cubicBezTo>
              </a:path>
            </a:pathLst>
          </a:custGeom>
          <a:ln w="29160">
            <a:solidFill>
              <a:srgbClr val="0000CC"/>
            </a:solidFill>
            <a:round/>
          </a:ln>
        </p:spPr>
      </p:sp>
      <p:sp>
        <p:nvSpPr>
          <p:cNvPr id="11" name="CustomShape 12"/>
          <p:cNvSpPr/>
          <p:nvPr/>
        </p:nvSpPr>
        <p:spPr>
          <a:xfrm>
            <a:off x="162000" y="54000"/>
            <a:ext cx="671760" cy="5547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pic>
        <p:nvPicPr>
          <p:cNvPr id="12" name="Рисунок 11"/>
          <p:cNvPicPr/>
          <p:nvPr/>
        </p:nvPicPr>
        <p:blipFill>
          <a:blip r:embed="rId15" cstate="print"/>
          <a:stretch/>
        </p:blipFill>
        <p:spPr>
          <a:xfrm>
            <a:off x="204480" y="62640"/>
            <a:ext cx="605520" cy="545040"/>
          </a:xfrm>
          <a:prstGeom prst="rect">
            <a:avLst/>
          </a:prstGeom>
          <a:ln>
            <a:noFill/>
          </a:ln>
        </p:spPr>
      </p:pic>
      <p:sp>
        <p:nvSpPr>
          <p:cNvPr id="13" name="PlaceHolder 13"/>
          <p:cNvSpPr>
            <a:spLocks noGrp="1"/>
          </p:cNvSpPr>
          <p:nvPr>
            <p:ph type="title"/>
          </p:nvPr>
        </p:nvSpPr>
        <p:spPr>
          <a:xfrm>
            <a:off x="2285280" y="-105480"/>
            <a:ext cx="6393240" cy="1262520"/>
          </a:xfrm>
          <a:prstGeom prst="rect">
            <a:avLst/>
          </a:prstGeom>
        </p:spPr>
        <p:txBody>
          <a:bodyPr lIns="0" tIns="0" rIns="0" bIns="0" anchor="ctr"/>
          <a:lstStyle/>
          <a:p>
            <a:pPr marL="72000" algn="ctr"/>
            <a:r>
              <a:rPr lang="ru-RU" sz="3600" b="0" strike="noStrike" spc="-1">
                <a:solidFill>
                  <a:srgbClr val="FFFFFF"/>
                </a:solidFill>
                <a:uFill>
                  <a:solidFill>
                    <a:srgbClr val="FFFFFF"/>
                  </a:solidFill>
                </a:u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PlaceHolder 1"/>
          <p:cNvSpPr>
            <a:spLocks noGrp="1"/>
          </p:cNvSpPr>
          <p:nvPr>
            <p:ph type="body"/>
          </p:nvPr>
        </p:nvSpPr>
        <p:spPr>
          <a:xfrm>
            <a:off x="692640" y="3680640"/>
            <a:ext cx="9071640" cy="4384440"/>
          </a:xfrm>
          <a:prstGeom prst="rect">
            <a:avLst/>
          </a:prstGeom>
        </p:spPr>
        <p:txBody>
          <a:bodyPr lIns="0" tIns="0" rIns="0" bIns="0"/>
          <a:lstStyle/>
          <a:p>
            <a:pPr algn="ctr"/>
            <a:r>
              <a:rPr lang="en-US" sz="2200" b="0" i="1" strike="noStrike" spc="49">
                <a:solidFill>
                  <a:srgbClr val="00337E"/>
                </a:solidFill>
                <a:uFill>
                  <a:solidFill>
                    <a:srgbClr val="FFFFFF"/>
                  </a:solidFill>
                </a:uFill>
                <a:latin typeface="Arial"/>
              </a:rPr>
              <a:t>Click to edit the outline text format</a:t>
            </a:r>
          </a:p>
          <a:p>
            <a:pPr lvl="1" algn="ctr"/>
            <a:r>
              <a:rPr lang="ru-RU" sz="2400" b="1" strike="noStrike" spc="49">
                <a:solidFill>
                  <a:srgbClr val="00337E"/>
                </a:solidFill>
                <a:uFill>
                  <a:solidFill>
                    <a:srgbClr val="FFFFFF"/>
                  </a:solidFill>
                </a:uFill>
                <a:latin typeface="Arial"/>
              </a:rPr>
              <a:t>Second Outline Level</a:t>
            </a:r>
          </a:p>
          <a:p>
            <a:pPr marL="1296000" lvl="2" indent="-288000" algn="ctr">
              <a:buClr>
                <a:srgbClr val="000000"/>
              </a:buClr>
              <a:buSzPct val="45000"/>
              <a:buFont typeface="Wingdings" charset="2"/>
              <a:buChar char=""/>
            </a:pPr>
            <a:r>
              <a:rPr lang="ru-RU" sz="2400" b="1" strike="noStrike" spc="49">
                <a:solidFill>
                  <a:srgbClr val="00337E"/>
                </a:solidFill>
                <a:uFill>
                  <a:solidFill>
                    <a:srgbClr val="FFFFFF"/>
                  </a:solidFill>
                </a:uFill>
                <a:latin typeface="Arial"/>
              </a:rPr>
              <a:t>Third Outline Level</a:t>
            </a:r>
          </a:p>
          <a:p>
            <a:pPr marL="1728000" lvl="3" indent="-216000" algn="ctr">
              <a:buClr>
                <a:srgbClr val="000000"/>
              </a:buClr>
              <a:buSzPct val="75000"/>
              <a:buFont typeface="Symbol" charset="2"/>
              <a:buChar char=""/>
            </a:pPr>
            <a:r>
              <a:rPr lang="ru-RU" sz="2000" b="1" strike="noStrike" spc="49">
                <a:solidFill>
                  <a:srgbClr val="00337E"/>
                </a:solidFill>
                <a:uFill>
                  <a:solidFill>
                    <a:srgbClr val="FFFFFF"/>
                  </a:solidFill>
                </a:uFill>
                <a:latin typeface="Arial"/>
              </a:rPr>
              <a:t>Fourth Outline Level</a:t>
            </a:r>
          </a:p>
          <a:p>
            <a:pPr marL="2160000" lvl="4" indent="-216000" algn="ctr">
              <a:buClr>
                <a:srgbClr val="000000"/>
              </a:buClr>
              <a:buSzPct val="45000"/>
              <a:buFont typeface="Wingdings" charset="2"/>
              <a:buChar char=""/>
            </a:pPr>
            <a:r>
              <a:rPr lang="ru-RU" sz="2000" b="1" strike="noStrike" spc="49">
                <a:solidFill>
                  <a:srgbClr val="00337E"/>
                </a:solidFill>
                <a:uFill>
                  <a:solidFill>
                    <a:srgbClr val="FFFFFF"/>
                  </a:solidFill>
                </a:uFill>
                <a:latin typeface="Arial"/>
              </a:rPr>
              <a:t>Fifth Outline Level</a:t>
            </a:r>
          </a:p>
          <a:p>
            <a:pPr marL="2592000" lvl="5" indent="-216000" algn="ctr">
              <a:buClr>
                <a:srgbClr val="000000"/>
              </a:buClr>
              <a:buSzPct val="45000"/>
              <a:buFont typeface="Wingdings" charset="2"/>
              <a:buChar char=""/>
            </a:pPr>
            <a:r>
              <a:rPr lang="ru-RU" sz="2000" b="1" strike="noStrike" spc="49">
                <a:solidFill>
                  <a:srgbClr val="00337E"/>
                </a:solidFill>
                <a:uFill>
                  <a:solidFill>
                    <a:srgbClr val="FFFFFF"/>
                  </a:solidFill>
                </a:uFill>
                <a:latin typeface="Arial"/>
              </a:rPr>
              <a:t>Sixth Outline Level</a:t>
            </a:r>
          </a:p>
          <a:p>
            <a:pPr marL="3024000" lvl="6" indent="-216000" algn="ctr">
              <a:buClr>
                <a:srgbClr val="000000"/>
              </a:buClr>
              <a:buSzPct val="45000"/>
              <a:buFont typeface="Wingdings" charset="2"/>
              <a:buChar char=""/>
            </a:pPr>
            <a:r>
              <a:rPr lang="ru-RU" sz="2000" b="1" strike="noStrike" spc="49">
                <a:solidFill>
                  <a:srgbClr val="00337E"/>
                </a:solidFill>
                <a:uFill>
                  <a:solidFill>
                    <a:srgbClr val="FFFFFF"/>
                  </a:solidFill>
                </a:uFill>
                <a:latin typeface="Arial"/>
              </a:rPr>
              <a:t>Seventh Outline Level</a:t>
            </a:r>
          </a:p>
        </p:txBody>
      </p:sp>
      <p:sp>
        <p:nvSpPr>
          <p:cNvPr id="49" name="TextShape 2"/>
          <p:cNvSpPr txBox="1"/>
          <p:nvPr/>
        </p:nvSpPr>
        <p:spPr>
          <a:xfrm>
            <a:off x="457200" y="7129440"/>
            <a:ext cx="1221480" cy="308160"/>
          </a:xfrm>
          <a:prstGeom prst="rect">
            <a:avLst/>
          </a:prstGeom>
          <a:noFill/>
          <a:ln>
            <a:noFill/>
          </a:ln>
        </p:spPr>
        <p:txBody>
          <a:bodyPr lIns="90000" tIns="45000" rIns="90000" bIns="45000" anchor="ctr"/>
          <a:lstStyle/>
          <a:p>
            <a:fld id="{03F7B4EF-E009-46A4-A206-221D239DB492}" type="slidenum">
              <a:rPr lang="ru-RU" sz="1500" b="0" strike="noStrike" spc="-1">
                <a:solidFill>
                  <a:srgbClr val="FFFFFF"/>
                </a:solidFill>
                <a:uFill>
                  <a:solidFill>
                    <a:srgbClr val="FFFFFF"/>
                  </a:solidFill>
                </a:uFill>
                <a:latin typeface="Liberation Sans Narrow"/>
              </a:rPr>
              <a:pPr/>
              <a:t>‹#›</a:t>
            </a:fld>
            <a:endParaRPr lang="ru-RU" sz="1800" b="0" strike="noStrike" spc="-1">
              <a:solidFill>
                <a:srgbClr val="FFFFFF"/>
              </a:solidFill>
              <a:uFill>
                <a:solidFill>
                  <a:srgbClr val="FFFFFF"/>
                </a:solidFill>
              </a:uFill>
              <a:latin typeface="Liberation Sans Narrow"/>
            </a:endParaRPr>
          </a:p>
        </p:txBody>
      </p:sp>
      <p:sp>
        <p:nvSpPr>
          <p:cNvPr id="50" name="CustomShape 3"/>
          <p:cNvSpPr/>
          <p:nvPr/>
        </p:nvSpPr>
        <p:spPr>
          <a:xfrm>
            <a:off x="560880" y="1387800"/>
            <a:ext cx="9235440" cy="2079000"/>
          </a:xfrm>
          <a:prstGeom prst="rect">
            <a:avLst/>
          </a:prstGeom>
          <a:solidFill>
            <a:srgbClr val="4284CA"/>
          </a:solidFill>
          <a:ln>
            <a:solidFill>
              <a:srgbClr val="3465A4"/>
            </a:solidFill>
          </a:ln>
        </p:spPr>
        <p:style>
          <a:lnRef idx="0">
            <a:scrgbClr r="0" g="0" b="0"/>
          </a:lnRef>
          <a:fillRef idx="0">
            <a:scrgbClr r="0" g="0" b="0"/>
          </a:fillRef>
          <a:effectRef idx="0">
            <a:scrgbClr r="0" g="0" b="0"/>
          </a:effectRef>
          <a:fontRef idx="minor"/>
        </p:style>
      </p:sp>
      <p:sp>
        <p:nvSpPr>
          <p:cNvPr id="51" name="Freeform 4"/>
          <p:cNvSpPr/>
          <p:nvPr/>
        </p:nvSpPr>
        <p:spPr>
          <a:xfrm>
            <a:off x="329760" y="213120"/>
            <a:ext cx="564480" cy="581400"/>
          </a:xfrm>
          <a:custGeom>
            <a:avLst/>
            <a:gdLst/>
            <a:ahLst/>
            <a:cxnLst/>
            <a:rect l="0" t="0" r="r" b="b"/>
            <a:pathLst>
              <a:path w="1568" h="1615">
                <a:moveTo>
                  <a:pt x="1567" y="0"/>
                </a:moveTo>
                <a:cubicBezTo>
                  <a:pt x="1567" y="538"/>
                  <a:pt x="1567" y="1076"/>
                  <a:pt x="1567" y="1614"/>
                </a:cubicBezTo>
                <a:cubicBezTo>
                  <a:pt x="1045" y="1614"/>
                  <a:pt x="522" y="1614"/>
                  <a:pt x="0" y="1614"/>
                </a:cubicBezTo>
              </a:path>
            </a:pathLst>
          </a:custGeom>
          <a:ln w="29160">
            <a:solidFill>
              <a:srgbClr val="FFFFFF"/>
            </a:solidFill>
            <a:round/>
          </a:ln>
        </p:spPr>
      </p:sp>
      <p:sp>
        <p:nvSpPr>
          <p:cNvPr id="52" name="Freeform 5"/>
          <p:cNvSpPr/>
          <p:nvPr/>
        </p:nvSpPr>
        <p:spPr>
          <a:xfrm>
            <a:off x="329760" y="231120"/>
            <a:ext cx="671400" cy="680040"/>
          </a:xfrm>
          <a:custGeom>
            <a:avLst/>
            <a:gdLst/>
            <a:ahLst/>
            <a:cxnLst/>
            <a:rect l="0" t="0" r="r" b="b"/>
            <a:pathLst>
              <a:path w="1865" h="1889">
                <a:moveTo>
                  <a:pt x="1864" y="0"/>
                </a:moveTo>
                <a:cubicBezTo>
                  <a:pt x="1864" y="629"/>
                  <a:pt x="1864" y="1259"/>
                  <a:pt x="1864" y="1888"/>
                </a:cubicBezTo>
                <a:cubicBezTo>
                  <a:pt x="1243" y="1888"/>
                  <a:pt x="621" y="1888"/>
                  <a:pt x="0" y="1888"/>
                </a:cubicBezTo>
              </a:path>
            </a:pathLst>
          </a:custGeom>
          <a:ln w="29160">
            <a:solidFill>
              <a:srgbClr val="CC0000"/>
            </a:solidFill>
            <a:round/>
          </a:ln>
        </p:spPr>
      </p:sp>
      <p:sp>
        <p:nvSpPr>
          <p:cNvPr id="53" name="Freeform 6"/>
          <p:cNvSpPr/>
          <p:nvPr/>
        </p:nvSpPr>
        <p:spPr>
          <a:xfrm>
            <a:off x="383040" y="275760"/>
            <a:ext cx="564480" cy="581400"/>
          </a:xfrm>
          <a:custGeom>
            <a:avLst/>
            <a:gdLst/>
            <a:ahLst/>
            <a:cxnLst/>
            <a:rect l="0" t="0" r="r" b="b"/>
            <a:pathLst>
              <a:path w="1568" h="1615">
                <a:moveTo>
                  <a:pt x="1567" y="0"/>
                </a:moveTo>
                <a:cubicBezTo>
                  <a:pt x="1567" y="538"/>
                  <a:pt x="1567" y="1076"/>
                  <a:pt x="1567" y="1614"/>
                </a:cubicBezTo>
                <a:cubicBezTo>
                  <a:pt x="1045" y="1614"/>
                  <a:pt x="522" y="1614"/>
                  <a:pt x="0" y="1614"/>
                </a:cubicBezTo>
              </a:path>
            </a:pathLst>
          </a:custGeom>
          <a:ln w="29160">
            <a:solidFill>
              <a:srgbClr val="0000CC"/>
            </a:solidFill>
            <a:round/>
          </a:ln>
        </p:spPr>
      </p:sp>
      <p:sp>
        <p:nvSpPr>
          <p:cNvPr id="54" name="CustomShape 7"/>
          <p:cNvSpPr/>
          <p:nvPr/>
        </p:nvSpPr>
        <p:spPr>
          <a:xfrm>
            <a:off x="170640" y="201600"/>
            <a:ext cx="671760" cy="5547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pic>
        <p:nvPicPr>
          <p:cNvPr id="55" name="Рисунок 54"/>
          <p:cNvPicPr/>
          <p:nvPr/>
        </p:nvPicPr>
        <p:blipFill>
          <a:blip r:embed="rId14" cstate="print"/>
          <a:stretch/>
        </p:blipFill>
        <p:spPr>
          <a:xfrm>
            <a:off x="213120" y="210240"/>
            <a:ext cx="605520" cy="545040"/>
          </a:xfrm>
          <a:prstGeom prst="rect">
            <a:avLst/>
          </a:prstGeom>
          <a:ln>
            <a:noFill/>
          </a:ln>
        </p:spPr>
      </p:pic>
      <p:sp>
        <p:nvSpPr>
          <p:cNvPr id="56" name="Line 8"/>
          <p:cNvSpPr/>
          <p:nvPr/>
        </p:nvSpPr>
        <p:spPr>
          <a:xfrm>
            <a:off x="1805400" y="818640"/>
            <a:ext cx="7965000" cy="720"/>
          </a:xfrm>
          <a:prstGeom prst="line">
            <a:avLst/>
          </a:prstGeom>
          <a:ln w="29160">
            <a:solidFill>
              <a:srgbClr val="FFFFFF"/>
            </a:solidFill>
            <a:round/>
          </a:ln>
        </p:spPr>
        <p:style>
          <a:lnRef idx="0">
            <a:scrgbClr r="0" g="0" b="0"/>
          </a:lnRef>
          <a:fillRef idx="0">
            <a:scrgbClr r="0" g="0" b="0"/>
          </a:fillRef>
          <a:effectRef idx="0">
            <a:scrgbClr r="0" g="0" b="0"/>
          </a:effectRef>
          <a:fontRef idx="minor"/>
        </p:style>
      </p:sp>
      <p:sp>
        <p:nvSpPr>
          <p:cNvPr id="57" name="Line 9"/>
          <p:cNvSpPr/>
          <p:nvPr/>
        </p:nvSpPr>
        <p:spPr>
          <a:xfrm>
            <a:off x="1805400" y="860400"/>
            <a:ext cx="7965000" cy="720"/>
          </a:xfrm>
          <a:prstGeom prst="line">
            <a:avLst/>
          </a:prstGeom>
          <a:ln w="29160">
            <a:solidFill>
              <a:srgbClr val="0000CC"/>
            </a:solidFill>
            <a:round/>
          </a:ln>
        </p:spPr>
        <p:style>
          <a:lnRef idx="0">
            <a:scrgbClr r="0" g="0" b="0"/>
          </a:lnRef>
          <a:fillRef idx="0">
            <a:scrgbClr r="0" g="0" b="0"/>
          </a:fillRef>
          <a:effectRef idx="0">
            <a:scrgbClr r="0" g="0" b="0"/>
          </a:effectRef>
          <a:fontRef idx="minor"/>
        </p:style>
      </p:sp>
      <p:sp>
        <p:nvSpPr>
          <p:cNvPr id="58" name="Line 10"/>
          <p:cNvSpPr/>
          <p:nvPr/>
        </p:nvSpPr>
        <p:spPr>
          <a:xfrm>
            <a:off x="1805400" y="914400"/>
            <a:ext cx="7965000" cy="720"/>
          </a:xfrm>
          <a:prstGeom prst="line">
            <a:avLst/>
          </a:prstGeom>
          <a:ln w="29160">
            <a:solidFill>
              <a:srgbClr val="CC0000"/>
            </a:solidFill>
            <a:round/>
          </a:ln>
        </p:spPr>
        <p:style>
          <a:lnRef idx="0">
            <a:scrgbClr r="0" g="0" b="0"/>
          </a:lnRef>
          <a:fillRef idx="0">
            <a:scrgbClr r="0" g="0" b="0"/>
          </a:fillRef>
          <a:effectRef idx="0">
            <a:scrgbClr r="0" g="0" b="0"/>
          </a:effectRef>
          <a:fontRef idx="minor"/>
        </p:style>
      </p:sp>
      <p:sp>
        <p:nvSpPr>
          <p:cNvPr id="59" name="TextShape 11"/>
          <p:cNvSpPr txBox="1"/>
          <p:nvPr/>
        </p:nvSpPr>
        <p:spPr>
          <a:xfrm>
            <a:off x="1965240" y="506160"/>
            <a:ext cx="7757280" cy="346320"/>
          </a:xfrm>
          <a:prstGeom prst="rect">
            <a:avLst/>
          </a:prstGeom>
          <a:noFill/>
          <a:ln>
            <a:noFill/>
          </a:ln>
        </p:spPr>
        <p:txBody>
          <a:bodyPr lIns="90000" tIns="45000" rIns="90000" bIns="45000"/>
          <a:lstStyle/>
          <a:p>
            <a:pPr algn="r"/>
            <a:r>
              <a:rPr lang="ru-RU" sz="1800" b="0" strike="noStrike" spc="199">
                <a:solidFill>
                  <a:srgbClr val="4284CA"/>
                </a:solidFill>
                <a:uFill>
                  <a:solidFill>
                    <a:srgbClr val="FFFFFF"/>
                  </a:solidFill>
                </a:uFill>
                <a:latin typeface="Arial"/>
              </a:rPr>
              <a:t>Межведомственный суперкомпьютерный центр РАН</a:t>
            </a:r>
            <a:endParaRPr lang="ru-RU" sz="1800" b="0" strike="noStrike" spc="-1">
              <a:solidFill>
                <a:srgbClr val="FFFFFF"/>
              </a:solidFill>
              <a:uFill>
                <a:solidFill>
                  <a:srgbClr val="FFFFFF"/>
                </a:solidFill>
              </a:uFill>
              <a:latin typeface="Liberation Sans Narrow"/>
            </a:endParaRPr>
          </a:p>
        </p:txBody>
      </p:sp>
      <p:pic>
        <p:nvPicPr>
          <p:cNvPr id="60" name="Рисунок 59"/>
          <p:cNvPicPr/>
          <p:nvPr/>
        </p:nvPicPr>
        <p:blipFill>
          <a:blip r:embed="rId15" cstate="print"/>
          <a:stretch/>
        </p:blipFill>
        <p:spPr>
          <a:xfrm>
            <a:off x="8356680" y="1414440"/>
            <a:ext cx="1415520" cy="2035800"/>
          </a:xfrm>
          <a:prstGeom prst="rect">
            <a:avLst/>
          </a:prstGeom>
          <a:ln>
            <a:noFill/>
          </a:ln>
        </p:spPr>
      </p:pic>
      <p:sp>
        <p:nvSpPr>
          <p:cNvPr id="61" name="PlaceHolder 12"/>
          <p:cNvSpPr>
            <a:spLocks noGrp="1"/>
          </p:cNvSpPr>
          <p:nvPr>
            <p:ph type="title"/>
          </p:nvPr>
        </p:nvSpPr>
        <p:spPr>
          <a:xfrm>
            <a:off x="685440" y="1542240"/>
            <a:ext cx="7963560" cy="1675080"/>
          </a:xfrm>
          <a:prstGeom prst="rect">
            <a:avLst/>
          </a:prstGeom>
        </p:spPr>
        <p:txBody>
          <a:bodyPr lIns="0" tIns="0" rIns="0" bIns="0" anchor="ctr"/>
          <a:lstStyle/>
          <a:p>
            <a:pPr algn="ctr"/>
            <a:r>
              <a:rPr lang="ru-RU" sz="4400" b="0" strike="noStrike" spc="-1">
                <a:solidFill>
                  <a:srgbClr val="FFFFFF"/>
                </a:solidFill>
                <a:uFill>
                  <a:solidFill>
                    <a:srgbClr val="FFFFFF"/>
                  </a:solidFill>
                </a:u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e-heritage.r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606600" y="4047840"/>
            <a:ext cx="9071640" cy="2772720"/>
          </a:xfrm>
          <a:prstGeom prst="rect">
            <a:avLst/>
          </a:prstGeom>
          <a:noFill/>
          <a:ln>
            <a:noFill/>
          </a:ln>
        </p:spPr>
        <p:txBody>
          <a:bodyPr lIns="0" tIns="0" rIns="0" bIns="0" anchorCtr="1"/>
          <a:lstStyle/>
          <a:p>
            <a:r>
              <a:rPr lang="ru-RU" sz="2400" b="0" i="1" strike="noStrike" spc="199" dirty="0" smtClean="0">
                <a:solidFill>
                  <a:schemeClr val="accent1">
                    <a:lumMod val="75000"/>
                  </a:schemeClr>
                </a:solidFill>
                <a:uFill>
                  <a:solidFill>
                    <a:srgbClr val="FFFFFF"/>
                  </a:solidFill>
                </a:uFill>
              </a:rPr>
              <a:t>Кириллов С.А.</a:t>
            </a:r>
            <a:r>
              <a:rPr lang="ru-RU" sz="2400" i="1" dirty="0" smtClean="0">
                <a:solidFill>
                  <a:schemeClr val="accent1">
                    <a:lumMod val="75000"/>
                  </a:schemeClr>
                </a:solidFill>
              </a:rPr>
              <a:t>    Зав.сектором МСЦ РАН</a:t>
            </a:r>
            <a:endParaRPr lang="ru-RU" sz="2400" b="0" i="1" strike="noStrike" spc="199" dirty="0" smtClean="0">
              <a:solidFill>
                <a:schemeClr val="accent1">
                  <a:lumMod val="75000"/>
                </a:schemeClr>
              </a:solidFill>
              <a:uFill>
                <a:solidFill>
                  <a:srgbClr val="FFFFFF"/>
                </a:solidFill>
              </a:uFill>
            </a:endParaRPr>
          </a:p>
          <a:p>
            <a:r>
              <a:rPr lang="ru-RU" sz="2400" i="1" spc="199" dirty="0" smtClean="0">
                <a:solidFill>
                  <a:srgbClr val="0F4C6B"/>
                </a:solidFill>
                <a:uFill>
                  <a:solidFill>
                    <a:srgbClr val="FFFFFF"/>
                  </a:solidFill>
                </a:uFill>
                <a:latin typeface="Arial"/>
              </a:rPr>
              <a:t> </a:t>
            </a:r>
            <a:endParaRPr lang="ru-RU" sz="2400" b="0" i="1" strike="noStrike" spc="199" dirty="0" smtClean="0">
              <a:solidFill>
                <a:srgbClr val="0F4C6B"/>
              </a:solidFill>
              <a:uFill>
                <a:solidFill>
                  <a:srgbClr val="FFFFFF"/>
                </a:solidFill>
              </a:uFill>
              <a:latin typeface="Arial"/>
            </a:endParaRPr>
          </a:p>
          <a:p>
            <a:endParaRPr lang="ru-RU" sz="2400" b="0" i="1" strike="noStrike" spc="199" dirty="0" smtClean="0">
              <a:solidFill>
                <a:srgbClr val="0F4C6B"/>
              </a:solidFill>
              <a:uFill>
                <a:solidFill>
                  <a:srgbClr val="FFFFFF"/>
                </a:solidFill>
              </a:uFill>
              <a:latin typeface="Arial"/>
            </a:endParaRPr>
          </a:p>
        </p:txBody>
      </p:sp>
      <p:sp>
        <p:nvSpPr>
          <p:cNvPr id="97" name="TextShape 2"/>
          <p:cNvSpPr txBox="1"/>
          <p:nvPr/>
        </p:nvSpPr>
        <p:spPr>
          <a:xfrm>
            <a:off x="628948" y="1647946"/>
            <a:ext cx="8096036" cy="1818385"/>
          </a:xfrm>
          <a:prstGeom prst="rect">
            <a:avLst/>
          </a:prstGeom>
          <a:noFill/>
          <a:ln>
            <a:noFill/>
          </a:ln>
        </p:spPr>
        <p:txBody>
          <a:bodyPr lIns="0" tIns="0" rIns="0" bIns="0" anchor="ctr"/>
          <a:lstStyle/>
          <a:p>
            <a:pPr algn="ctr"/>
            <a:r>
              <a:rPr lang="ru-RU" sz="3200" b="1" dirty="0" smtClean="0">
                <a:solidFill>
                  <a:schemeClr val="bg1"/>
                </a:solidFill>
                <a:latin typeface="Garamond" pitchFamily="18" charset="0"/>
              </a:rPr>
              <a:t>Актуальное состояние электронной библиотеки «Научное наследие России»</a:t>
            </a:r>
            <a:endParaRPr lang="en-US" sz="3200" b="1" dirty="0" smtClean="0">
              <a:solidFill>
                <a:schemeClr val="bg1"/>
              </a:solidFill>
              <a:latin typeface="Garamond" pitchFamily="18" charset="0"/>
            </a:endParaRPr>
          </a:p>
          <a:p>
            <a:endParaRPr lang="en-US" sz="2800" b="1" dirty="0" smtClean="0">
              <a:solidFill>
                <a:schemeClr val="bg1"/>
              </a:solidFill>
              <a:latin typeface="Garamond" pitchFamily="18" charset="0"/>
            </a:endParaRPr>
          </a:p>
          <a:p>
            <a:r>
              <a:rPr lang="ru-RU" sz="2400" b="1" dirty="0" smtClean="0">
                <a:solidFill>
                  <a:schemeClr val="bg1"/>
                </a:solidFill>
                <a:latin typeface="Garamond" pitchFamily="18" charset="0"/>
              </a:rPr>
              <a:t>С.А. Кириллов, И.Н. Соболевская, А.Н. Сотников </a:t>
            </a:r>
          </a:p>
          <a:p>
            <a:endParaRPr lang="ru-RU" sz="40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nSpc>
                <a:spcPct val="100000"/>
              </a:lnSpc>
              <a:defRPr/>
            </a:pPr>
            <a:r>
              <a:rPr lang="ru-RU" sz="2800" dirty="0" smtClean="0">
                <a:solidFill>
                  <a:schemeClr val="bg1"/>
                </a:solidFill>
              </a:rPr>
              <a:t>Распределение книг по типу изданий</a:t>
            </a:r>
          </a:p>
        </p:txBody>
      </p:sp>
      <p:graphicFrame>
        <p:nvGraphicFramePr>
          <p:cNvPr id="4" name="Содержимое 3"/>
          <p:cNvGraphicFramePr>
            <a:graphicFrameLocks/>
          </p:cNvGraphicFramePr>
          <p:nvPr/>
        </p:nvGraphicFramePr>
        <p:xfrm>
          <a:off x="350520" y="1584960"/>
          <a:ext cx="9403080" cy="51968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8366760" cy="1262520"/>
          </a:xfrm>
        </p:spPr>
        <p:txBody>
          <a:bodyPr/>
          <a:lstStyle/>
          <a:p>
            <a:r>
              <a:rPr lang="ru-RU" sz="2800" dirty="0" smtClean="0">
                <a:solidFill>
                  <a:schemeClr val="bg1"/>
                </a:solidFill>
              </a:rPr>
              <a:t>Распределение публикаций по рубрикам ГРНТИ</a:t>
            </a:r>
            <a:endParaRPr lang="ru-RU" sz="2800" dirty="0">
              <a:solidFill>
                <a:schemeClr val="bg1"/>
              </a:solidFill>
            </a:endParaRPr>
          </a:p>
        </p:txBody>
      </p:sp>
      <p:graphicFrame>
        <p:nvGraphicFramePr>
          <p:cNvPr id="4" name="Диаграмма 3"/>
          <p:cNvGraphicFramePr>
            <a:graphicFrameLocks noGrp="1"/>
          </p:cNvGraphicFramePr>
          <p:nvPr/>
        </p:nvGraphicFramePr>
        <p:xfrm>
          <a:off x="518160" y="1227748"/>
          <a:ext cx="9562465" cy="66513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822" y="0"/>
            <a:ext cx="8235938" cy="1262520"/>
          </a:xfrm>
        </p:spPr>
        <p:txBody>
          <a:bodyPr/>
          <a:lstStyle/>
          <a:p>
            <a:pPr algn="ctr"/>
            <a:r>
              <a:rPr lang="ru-RU" sz="2400" dirty="0" smtClean="0">
                <a:solidFill>
                  <a:schemeClr val="bg1"/>
                </a:solidFill>
              </a:rPr>
              <a:t>Комплекс сканирования на основе планетарного сканера MINOLTA PS7000</a:t>
            </a:r>
            <a:endParaRPr lang="ru-RU" sz="2400" spc="-1" dirty="0">
              <a:solidFill>
                <a:schemeClr val="bg1"/>
              </a:solidFill>
              <a:uFill>
                <a:solidFill>
                  <a:srgbClr val="FFFFFF"/>
                </a:solidFill>
              </a:uFill>
            </a:endParaRPr>
          </a:p>
        </p:txBody>
      </p:sp>
      <p:sp>
        <p:nvSpPr>
          <p:cNvPr id="3" name="Текст 2"/>
          <p:cNvSpPr>
            <a:spLocks noGrp="1"/>
          </p:cNvSpPr>
          <p:nvPr>
            <p:ph type="body"/>
          </p:nvPr>
        </p:nvSpPr>
        <p:spPr>
          <a:xfrm>
            <a:off x="504000" y="1769039"/>
            <a:ext cx="9071640" cy="5290979"/>
          </a:xfrm>
        </p:spPr>
        <p:txBody>
          <a:bodyPr/>
          <a:lstStyle/>
          <a:p>
            <a:pPr algn="just"/>
            <a:r>
              <a:rPr lang="ru-RU" sz="2400" dirty="0" smtClean="0"/>
              <a:t>	</a:t>
            </a:r>
            <a:endParaRPr lang="ru-RU" sz="2400" dirty="0"/>
          </a:p>
        </p:txBody>
      </p:sp>
      <p:pic>
        <p:nvPicPr>
          <p:cNvPr id="4" name="Содержимое 3" descr="100_0273.jpg"/>
          <p:cNvPicPr>
            <a:picLocks noChangeAspect="1"/>
          </p:cNvPicPr>
          <p:nvPr/>
        </p:nvPicPr>
        <p:blipFill>
          <a:blip r:embed="rId2" cstate="print"/>
          <a:stretch>
            <a:fillRect/>
          </a:stretch>
        </p:blipFill>
        <p:spPr>
          <a:xfrm>
            <a:off x="4139952" y="2046119"/>
            <a:ext cx="4745483" cy="4260150"/>
          </a:xfrm>
          <a:prstGeom prst="rect">
            <a:avLst/>
          </a:prstGeom>
        </p:spPr>
      </p:pic>
      <p:pic>
        <p:nvPicPr>
          <p:cNvPr id="5" name="Picture 2" descr="C:\презент\00000003.tif"/>
          <p:cNvPicPr>
            <a:picLocks noChangeAspect="1" noChangeArrowheads="1"/>
          </p:cNvPicPr>
          <p:nvPr/>
        </p:nvPicPr>
        <p:blipFill>
          <a:blip r:embed="rId3" cstate="print"/>
          <a:srcRect/>
          <a:stretch>
            <a:fillRect/>
          </a:stretch>
        </p:blipFill>
        <p:spPr bwMode="auto">
          <a:xfrm>
            <a:off x="589641" y="2060848"/>
            <a:ext cx="3262279" cy="4252614"/>
          </a:xfrm>
          <a:prstGeom prst="rect">
            <a:avLst/>
          </a:prstGeom>
          <a:noFill/>
        </p:spPr>
      </p:pic>
    </p:spTree>
    <p:extLst>
      <p:ext uri="{BB962C8B-B14F-4D97-AF65-F5344CB8AC3E}">
        <p14:creationId xmlns:p14="http://schemas.microsoft.com/office/powerpoint/2010/main" xmlns="" val="266296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353" y="-29280"/>
            <a:ext cx="8023287" cy="1262520"/>
          </a:xfrm>
        </p:spPr>
        <p:txBody>
          <a:bodyPr/>
          <a:lstStyle/>
          <a:p>
            <a:pPr algn="ctr"/>
            <a:r>
              <a:rPr lang="ru-RU" sz="2800" dirty="0" smtClean="0">
                <a:solidFill>
                  <a:schemeClr val="bg1"/>
                </a:solidFill>
              </a:rPr>
              <a:t>Комплекс сканирования на основе цветного планетарного сканера </a:t>
            </a:r>
            <a:r>
              <a:rPr lang="ru-RU" sz="2800" dirty="0" err="1" smtClean="0">
                <a:solidFill>
                  <a:schemeClr val="bg1"/>
                </a:solidFill>
              </a:rPr>
              <a:t>ПланСкан</a:t>
            </a:r>
            <a:r>
              <a:rPr lang="ru-RU" sz="2800" dirty="0" smtClean="0">
                <a:solidFill>
                  <a:schemeClr val="bg1"/>
                </a:solidFill>
              </a:rPr>
              <a:t> С2-ЦА-600</a:t>
            </a:r>
            <a:endParaRPr lang="ru-RU" sz="2800" dirty="0">
              <a:solidFill>
                <a:schemeClr val="bg1"/>
              </a:solidFill>
            </a:endParaRPr>
          </a:p>
        </p:txBody>
      </p:sp>
      <p:pic>
        <p:nvPicPr>
          <p:cNvPr id="4" name="Рисунок 3" descr="Изображение 001.jpg"/>
          <p:cNvPicPr>
            <a:picLocks noChangeAspect="1"/>
          </p:cNvPicPr>
          <p:nvPr/>
        </p:nvPicPr>
        <p:blipFill>
          <a:blip r:embed="rId3" cstate="print"/>
          <a:stretch>
            <a:fillRect/>
          </a:stretch>
        </p:blipFill>
        <p:spPr>
          <a:xfrm>
            <a:off x="5077584" y="2060848"/>
            <a:ext cx="4190306" cy="3816424"/>
          </a:xfrm>
          <a:prstGeom prst="rect">
            <a:avLst/>
          </a:prstGeom>
        </p:spPr>
      </p:pic>
      <p:pic>
        <p:nvPicPr>
          <p:cNvPr id="5" name="Рисунок 4" descr="c_02_big.jpg"/>
          <p:cNvPicPr>
            <a:picLocks noChangeAspect="1"/>
          </p:cNvPicPr>
          <p:nvPr/>
        </p:nvPicPr>
        <p:blipFill>
          <a:blip r:embed="rId4" cstate="print"/>
          <a:stretch>
            <a:fillRect/>
          </a:stretch>
        </p:blipFill>
        <p:spPr>
          <a:xfrm>
            <a:off x="505584" y="2060848"/>
            <a:ext cx="4283968" cy="3898411"/>
          </a:xfrm>
          <a:prstGeom prst="rect">
            <a:avLst/>
          </a:prstGeom>
        </p:spPr>
      </p:pic>
    </p:spTree>
    <p:extLst>
      <p:ext uri="{BB962C8B-B14F-4D97-AF65-F5344CB8AC3E}">
        <p14:creationId xmlns:p14="http://schemas.microsoft.com/office/powerpoint/2010/main" xmlns="" val="1478487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160" y="-59760"/>
            <a:ext cx="8305800" cy="1262520"/>
          </a:xfrm>
        </p:spPr>
        <p:txBody>
          <a:bodyPr/>
          <a:lstStyle/>
          <a:p>
            <a:pPr algn="ctr"/>
            <a:r>
              <a:rPr lang="ru-RU" sz="2800" dirty="0" smtClean="0">
                <a:solidFill>
                  <a:schemeClr val="bg1"/>
                </a:solidFill>
              </a:rPr>
              <a:t>Комплекс сканирования на основе цветного планетарного сканера </a:t>
            </a:r>
            <a:r>
              <a:rPr lang="ru-RU" sz="2800" dirty="0" err="1" smtClean="0">
                <a:solidFill>
                  <a:schemeClr val="bg1"/>
                </a:solidFill>
              </a:rPr>
              <a:t>ПланСкан</a:t>
            </a:r>
            <a:r>
              <a:rPr lang="ru-RU" sz="2800" dirty="0" smtClean="0">
                <a:solidFill>
                  <a:schemeClr val="bg1"/>
                </a:solidFill>
              </a:rPr>
              <a:t> серии А2В </a:t>
            </a:r>
            <a:endParaRPr lang="ru-RU" sz="2800" dirty="0">
              <a:solidFill>
                <a:schemeClr val="bg1"/>
              </a:solidFill>
            </a:endParaRPr>
          </a:p>
        </p:txBody>
      </p:sp>
      <p:pic>
        <p:nvPicPr>
          <p:cNvPr id="6" name="Содержимое 5" descr="powerscan_d_01_big.jpg"/>
          <p:cNvPicPr>
            <a:picLocks noChangeAspect="1"/>
          </p:cNvPicPr>
          <p:nvPr/>
        </p:nvPicPr>
        <p:blipFill>
          <a:blip r:embed="rId2" cstate="print"/>
          <a:srcRect/>
          <a:stretch>
            <a:fillRect/>
          </a:stretch>
        </p:blipFill>
        <p:spPr>
          <a:xfrm>
            <a:off x="224648" y="1493520"/>
            <a:ext cx="4460341" cy="4998720"/>
          </a:xfrm>
          <a:prstGeom prst="rect">
            <a:avLst/>
          </a:prstGeom>
        </p:spPr>
      </p:pic>
      <p:sp>
        <p:nvSpPr>
          <p:cNvPr id="7" name="TextBox 6"/>
          <p:cNvSpPr txBox="1"/>
          <p:nvPr/>
        </p:nvSpPr>
        <p:spPr>
          <a:xfrm>
            <a:off x="4876800" y="1979295"/>
            <a:ext cx="4021566" cy="4524315"/>
          </a:xfrm>
          <a:prstGeom prst="rect">
            <a:avLst/>
          </a:prstGeom>
          <a:noFill/>
        </p:spPr>
        <p:txBody>
          <a:bodyPr wrap="square">
            <a:spAutoFit/>
          </a:bodyPr>
          <a:lstStyle/>
          <a:p>
            <a:pPr fontAlgn="auto">
              <a:spcBef>
                <a:spcPts val="0"/>
              </a:spcBef>
              <a:spcAft>
                <a:spcPts val="0"/>
              </a:spcAft>
              <a:defRPr/>
            </a:pPr>
            <a:r>
              <a:rPr lang="ru-RU" sz="2400" dirty="0">
                <a:latin typeface="+mn-lt"/>
              </a:rPr>
              <a:t>Предназначен для бесконтактной цветной, оцифровки изданий, различного рода скрепленных документов, ветхих и нестандартных сшитых материалов, в том числе  </a:t>
            </a:r>
            <a:r>
              <a:rPr lang="ru-RU" sz="2400" dirty="0" err="1">
                <a:latin typeface="+mn-lt"/>
              </a:rPr>
              <a:t>c</a:t>
            </a:r>
            <a:r>
              <a:rPr lang="ru-RU" sz="2400" dirty="0">
                <a:latin typeface="+mn-lt"/>
              </a:rPr>
              <a:t> плотным корешком, не позволяющим раскрыть документ более чем на 120 градусов.</a:t>
            </a:r>
            <a:endParaRPr lang="ru-RU" sz="24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2471" y="167640"/>
            <a:ext cx="8574449" cy="958920"/>
          </a:xfrm>
        </p:spPr>
        <p:txBody>
          <a:bodyPr/>
          <a:lstStyle/>
          <a:p>
            <a:pPr algn="ctr"/>
            <a:r>
              <a:rPr lang="ru-RU" sz="2800" dirty="0" smtClean="0">
                <a:solidFill>
                  <a:schemeClr val="bg1"/>
                </a:solidFill>
              </a:rPr>
              <a:t>Комплекс сканирования на основе цветного планетарного сканера </a:t>
            </a:r>
            <a:r>
              <a:rPr lang="ru-RU" sz="2800" dirty="0" err="1" smtClean="0">
                <a:solidFill>
                  <a:schemeClr val="bg1"/>
                </a:solidFill>
              </a:rPr>
              <a:t>Пауэрскан</a:t>
            </a:r>
            <a:r>
              <a:rPr lang="ru-RU" sz="2800" dirty="0" smtClean="0">
                <a:solidFill>
                  <a:schemeClr val="bg1"/>
                </a:solidFill>
              </a:rPr>
              <a:t> Д14000 А0-20/25</a:t>
            </a:r>
            <a:endParaRPr lang="ru-RU" sz="2800" dirty="0">
              <a:solidFill>
                <a:schemeClr val="bg1"/>
              </a:solidFill>
            </a:endParaRPr>
          </a:p>
        </p:txBody>
      </p:sp>
      <p:pic>
        <p:nvPicPr>
          <p:cNvPr id="4" name="Содержимое 5" descr="powerscan_d_01_big.jpg"/>
          <p:cNvPicPr>
            <a:picLocks noChangeAspect="1"/>
          </p:cNvPicPr>
          <p:nvPr/>
        </p:nvPicPr>
        <p:blipFill>
          <a:blip r:embed="rId2" cstate="print"/>
          <a:stretch>
            <a:fillRect/>
          </a:stretch>
        </p:blipFill>
        <p:spPr>
          <a:xfrm>
            <a:off x="683568" y="1559843"/>
            <a:ext cx="3888432" cy="4389437"/>
          </a:xfrm>
          <a:prstGeom prst="rect">
            <a:avLst/>
          </a:prstGeom>
        </p:spPr>
      </p:pic>
      <p:sp>
        <p:nvSpPr>
          <p:cNvPr id="6" name="TextBox 5"/>
          <p:cNvSpPr txBox="1"/>
          <p:nvPr/>
        </p:nvSpPr>
        <p:spPr>
          <a:xfrm>
            <a:off x="4716016" y="1628800"/>
            <a:ext cx="4032448" cy="3046988"/>
          </a:xfrm>
          <a:prstGeom prst="rect">
            <a:avLst/>
          </a:prstGeom>
          <a:noFill/>
        </p:spPr>
        <p:txBody>
          <a:bodyPr wrap="square" rtlCol="0">
            <a:spAutoFit/>
          </a:bodyPr>
          <a:lstStyle/>
          <a:p>
            <a:r>
              <a:rPr lang="ru-RU" sz="2400" dirty="0" smtClean="0">
                <a:latin typeface="+mj-lt"/>
              </a:rPr>
              <a:t>Основной особенностью комплекса является возможность сканировать материалы особо большого формата (вплоть до размера А0), с высокой разрешающей способностью, например, карты, плакаты, картины.</a:t>
            </a:r>
            <a:endParaRPr lang="ru-RU" sz="2400" dirty="0">
              <a:latin typeface="+mj-lt"/>
            </a:endParaRPr>
          </a:p>
        </p:txBody>
      </p:sp>
    </p:spTree>
    <p:extLst>
      <p:ext uri="{BB962C8B-B14F-4D97-AF65-F5344CB8AC3E}">
        <p14:creationId xmlns:p14="http://schemas.microsoft.com/office/powerpoint/2010/main" xmlns="" val="418818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179720" y="227520"/>
            <a:ext cx="8283960" cy="742680"/>
          </a:xfrm>
          <a:prstGeom prst="rect">
            <a:avLst/>
          </a:prstGeom>
          <a:noFill/>
          <a:ln>
            <a:noFill/>
          </a:ln>
        </p:spPr>
        <p:txBody>
          <a:bodyPr lIns="0" tIns="0" rIns="0" bIns="0" anchor="ctr"/>
          <a:lstStyle/>
          <a:p>
            <a:pPr algn="ctr"/>
            <a:endParaRPr lang="ru-RU" sz="2400" spc="-1" dirty="0">
              <a:solidFill>
                <a:srgbClr val="FFFFFF"/>
              </a:solidFill>
              <a:uFill>
                <a:solidFill>
                  <a:srgbClr val="FFFFFF"/>
                </a:solidFill>
              </a:uFill>
            </a:endParaRPr>
          </a:p>
        </p:txBody>
      </p:sp>
      <p:sp>
        <p:nvSpPr>
          <p:cNvPr id="99" name="TextShape 2"/>
          <p:cNvSpPr txBox="1"/>
          <p:nvPr/>
        </p:nvSpPr>
        <p:spPr>
          <a:xfrm>
            <a:off x="519240" y="1723319"/>
            <a:ext cx="9071640" cy="5259081"/>
          </a:xfrm>
          <a:prstGeom prst="rect">
            <a:avLst/>
          </a:prstGeom>
          <a:noFill/>
          <a:ln>
            <a:noFill/>
          </a:ln>
        </p:spPr>
        <p:txBody>
          <a:bodyPr lIns="0" tIns="0" rIns="0" bIns="0"/>
          <a:lstStyle/>
          <a:p>
            <a:r>
              <a:rPr lang="ru-RU" sz="2000" dirty="0" smtClean="0"/>
              <a:t>.</a:t>
            </a:r>
            <a:endParaRPr lang="ru-RU" sz="2000" b="0" strike="noStrike" spc="-1" dirty="0">
              <a:solidFill>
                <a:srgbClr val="000000"/>
              </a:solidFill>
              <a:uFill>
                <a:solidFill>
                  <a:srgbClr val="FFFFFF"/>
                </a:solidFill>
              </a:uFill>
              <a:latin typeface="Arial"/>
            </a:endParaRPr>
          </a:p>
        </p:txBody>
      </p:sp>
      <p:sp>
        <p:nvSpPr>
          <p:cNvPr id="9" name="Title 1"/>
          <p:cNvSpPr txBox="1">
            <a:spLocks/>
          </p:cNvSpPr>
          <p:nvPr>
            <p:custDataLst>
              <p:tags r:id="rId1"/>
            </p:custDataLst>
          </p:nvPr>
        </p:nvSpPr>
        <p:spPr>
          <a:xfrm>
            <a:off x="426720" y="228600"/>
            <a:ext cx="9144000" cy="620688"/>
          </a:xfrm>
          <a:prstGeom prst="rect">
            <a:avLst/>
          </a:prstGeom>
        </p:spPr>
        <p:txBody>
          <a:bodyPr>
            <a:noAutofit/>
          </a:bodyPr>
          <a:lstStyle/>
          <a:p>
            <a:pPr algn="ctr"/>
            <a:r>
              <a:rPr lang="ru-RU" sz="3200" dirty="0" smtClean="0">
                <a:solidFill>
                  <a:schemeClr val="bg1"/>
                </a:solidFill>
              </a:rPr>
              <a:t>Обращения к ЭБ. </a:t>
            </a:r>
            <a:endParaRPr lang="ru-RU" sz="3200" dirty="0">
              <a:solidFill>
                <a:schemeClr val="bg1"/>
              </a:solidFill>
            </a:endParaRPr>
          </a:p>
        </p:txBody>
      </p:sp>
      <p:sp>
        <p:nvSpPr>
          <p:cNvPr id="10" name="Content Placeholder 4"/>
          <p:cNvSpPr txBox="1">
            <a:spLocks/>
          </p:cNvSpPr>
          <p:nvPr>
            <p:custDataLst>
              <p:tags r:id="rId2"/>
            </p:custDataLst>
          </p:nvPr>
        </p:nvSpPr>
        <p:spPr>
          <a:xfrm>
            <a:off x="0" y="1500416"/>
            <a:ext cx="5288280" cy="5296624"/>
          </a:xfrm>
          <a:prstGeom prst="rect">
            <a:avLst/>
          </a:prstGeom>
        </p:spPr>
        <p:txBody>
          <a:bodyPr rtlCol="0">
            <a:normAutofit fontScale="85000" lnSpcReduction="10000"/>
          </a:bodyPr>
          <a:lstStyle/>
          <a:p>
            <a:pPr algn="just"/>
            <a:r>
              <a:rPr lang="ru-RU" sz="2800" dirty="0" smtClean="0"/>
              <a:t>     В год читатели просматривают более </a:t>
            </a:r>
            <a:r>
              <a:rPr lang="ru-RU" sz="3300" dirty="0" smtClean="0"/>
              <a:t>2,5</a:t>
            </a:r>
            <a:r>
              <a:rPr lang="ru-RU" sz="2800" dirty="0" smtClean="0"/>
              <a:t> млн. страниц.</a:t>
            </a:r>
          </a:p>
          <a:p>
            <a:pPr algn="just"/>
            <a:endParaRPr lang="ru-RU" sz="2800" dirty="0" smtClean="0"/>
          </a:p>
          <a:p>
            <a:pPr algn="just"/>
            <a:r>
              <a:rPr lang="ru-RU" sz="2800" dirty="0" smtClean="0"/>
              <a:t>      К сайту «Научное наследие России» обращались пользователи из </a:t>
            </a:r>
            <a:r>
              <a:rPr lang="ru-RU" sz="3800" dirty="0" smtClean="0"/>
              <a:t>132</a:t>
            </a:r>
            <a:r>
              <a:rPr lang="ru-RU" sz="2800" dirty="0" smtClean="0"/>
              <a:t> стран мира. </a:t>
            </a:r>
          </a:p>
          <a:p>
            <a:pPr algn="just"/>
            <a:endParaRPr lang="ru-RU" sz="2800" dirty="0" smtClean="0"/>
          </a:p>
          <a:p>
            <a:pPr algn="just"/>
            <a:r>
              <a:rPr lang="ru-RU" sz="2800" dirty="0" smtClean="0"/>
              <a:t>      Основной  массив посетителей </a:t>
            </a:r>
            <a:r>
              <a:rPr lang="ru-RU" sz="2800" dirty="0" err="1" smtClean="0"/>
              <a:t>Google</a:t>
            </a:r>
            <a:r>
              <a:rPr lang="ru-RU" sz="2800" dirty="0" smtClean="0"/>
              <a:t> </a:t>
            </a:r>
            <a:r>
              <a:rPr lang="ru-RU" sz="2800" dirty="0" err="1" smtClean="0"/>
              <a:t>Analytics</a:t>
            </a:r>
            <a:r>
              <a:rPr lang="ru-RU" sz="2800" dirty="0" smtClean="0"/>
              <a:t> относит к региону Восточной Европы, который включает всю Россию, Украину, Беларусь и Молдову. Он составил 89,21 % от общего числа посещений.</a:t>
            </a:r>
          </a:p>
          <a:p>
            <a:pPr algn="just"/>
            <a:endParaRPr lang="ru-RU" sz="2800" dirty="0" smtClean="0"/>
          </a:p>
          <a:p>
            <a:pPr algn="just"/>
            <a:endParaRPr lang="ru-RU" sz="2800" dirty="0" smtClean="0"/>
          </a:p>
          <a:p>
            <a:pPr marL="342900" indent="-342900" algn="just" fontAlgn="auto">
              <a:spcBef>
                <a:spcPct val="20000"/>
              </a:spcBef>
              <a:spcAft>
                <a:spcPts val="0"/>
              </a:spcAft>
              <a:buFont typeface="Arial" pitchFamily="34" charset="0"/>
              <a:buChar char="•"/>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1" name="Таблица 10"/>
          <p:cNvGraphicFramePr>
            <a:graphicFrameLocks noGrp="1"/>
          </p:cNvGraphicFramePr>
          <p:nvPr/>
        </p:nvGraphicFramePr>
        <p:xfrm>
          <a:off x="5321424" y="1302294"/>
          <a:ext cx="4355976" cy="5917428"/>
        </p:xfrm>
        <a:graphic>
          <a:graphicData uri="http://schemas.openxmlformats.org/drawingml/2006/table">
            <a:tbl>
              <a:tblPr firstRow="1" bandRow="1">
                <a:tableStyleId>{5C22544A-7EE6-4342-B048-85BDC9FD1C3A}</a:tableStyleId>
              </a:tblPr>
              <a:tblGrid>
                <a:gridCol w="1872910"/>
                <a:gridCol w="2483066"/>
              </a:tblGrid>
              <a:tr h="819846">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Россия</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(67,30</a:t>
                      </a:r>
                      <a:r>
                        <a:rPr lang="ru-RU" sz="2200" dirty="0">
                          <a:latin typeface="Times New Roman"/>
                          <a:ea typeface="Times New Roman"/>
                          <a:cs typeface="Calibri"/>
                        </a:rPr>
                        <a:t> %)</a:t>
                      </a:r>
                      <a:endParaRPr lang="ru-RU" sz="2200" dirty="0">
                        <a:latin typeface="Calibri"/>
                        <a:ea typeface="Droid Sans Fallback"/>
                        <a:cs typeface="Calibri"/>
                      </a:endParaRPr>
                    </a:p>
                  </a:txBody>
                  <a:tcPr marL="9525" marR="9525" marT="9525" marB="9525" anchor="ctr"/>
                </a:tc>
              </a:tr>
              <a:tr h="819846">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Украина</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(17,35</a:t>
                      </a:r>
                      <a:r>
                        <a:rPr lang="ru-RU" sz="2200" dirty="0">
                          <a:latin typeface="Times New Roman"/>
                          <a:ea typeface="Times New Roman"/>
                          <a:cs typeface="Calibri"/>
                        </a:rPr>
                        <a:t> %)</a:t>
                      </a:r>
                      <a:endParaRPr lang="ru-RU" sz="22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Беларусь</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(2,54</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819846">
                <a:tc>
                  <a:txBody>
                    <a:bodyPr/>
                    <a:lstStyle/>
                    <a:p>
                      <a:pPr algn="l">
                        <a:lnSpc>
                          <a:spcPct val="115000"/>
                        </a:lnSpc>
                        <a:spcAft>
                          <a:spcPts val="0"/>
                        </a:spcAft>
                        <a:tabLst>
                          <a:tab pos="449580" algn="l"/>
                          <a:tab pos="449580" algn="l"/>
                          <a:tab pos="1530350" algn="l"/>
                        </a:tabLst>
                      </a:pPr>
                      <a:r>
                        <a:rPr lang="ru-RU" sz="2200" dirty="0" smtClean="0">
                          <a:latin typeface="Times New Roman"/>
                          <a:ea typeface="Times New Roman"/>
                          <a:cs typeface="Calibri"/>
                        </a:rPr>
                        <a:t>Не определено</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(2,02</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819846">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Казахстан</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(1,51</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США</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(1,09</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Германия</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(0,96</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Израиль</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(0,75</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Польша</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(0,60</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r h="424922">
                <a:tc>
                  <a:txBody>
                    <a:bodyPr/>
                    <a:lstStyle/>
                    <a:p>
                      <a:pPr indent="450215" algn="l">
                        <a:lnSpc>
                          <a:spcPct val="115000"/>
                        </a:lnSpc>
                        <a:spcAft>
                          <a:spcPts val="0"/>
                        </a:spcAft>
                        <a:tabLst>
                          <a:tab pos="449580" algn="l"/>
                          <a:tab pos="449580" algn="l"/>
                          <a:tab pos="1530350" algn="l"/>
                        </a:tabLst>
                      </a:pPr>
                      <a:r>
                        <a:rPr lang="ru-RU" sz="2200" dirty="0">
                          <a:latin typeface="Times New Roman"/>
                          <a:ea typeface="Times New Roman"/>
                          <a:cs typeface="Calibri"/>
                        </a:rPr>
                        <a:t>Болгария</a:t>
                      </a:r>
                      <a:endParaRPr lang="ru-RU" sz="2200" dirty="0">
                        <a:latin typeface="Calibri"/>
                        <a:ea typeface="Droid Sans Fallback"/>
                        <a:cs typeface="Calibri"/>
                      </a:endParaRPr>
                    </a:p>
                  </a:txBody>
                  <a:tcPr marL="9525" marR="9525" marT="9525" marB="9525" anchor="ctr"/>
                </a:tc>
                <a:tc>
                  <a:txBody>
                    <a:bodyPr/>
                    <a:lstStyle/>
                    <a:p>
                      <a:pPr indent="450215" algn="ctr">
                        <a:lnSpc>
                          <a:spcPct val="115000"/>
                        </a:lnSpc>
                        <a:spcAft>
                          <a:spcPts val="0"/>
                        </a:spcAft>
                        <a:tabLst>
                          <a:tab pos="449580" algn="l"/>
                          <a:tab pos="449580" algn="l"/>
                          <a:tab pos="1530350" algn="l"/>
                        </a:tabLst>
                      </a:pPr>
                      <a:r>
                        <a:rPr lang="ru-RU" sz="2400" dirty="0" smtClean="0">
                          <a:latin typeface="Times New Roman"/>
                          <a:ea typeface="Times New Roman"/>
                          <a:cs typeface="Calibri"/>
                        </a:rPr>
                        <a:t>(0,56</a:t>
                      </a:r>
                      <a:r>
                        <a:rPr lang="ru-RU" sz="2400" dirty="0">
                          <a:latin typeface="Times New Roman"/>
                          <a:ea typeface="Times New Roman"/>
                          <a:cs typeface="Calibri"/>
                        </a:rPr>
                        <a:t> %)</a:t>
                      </a:r>
                      <a:endParaRPr lang="ru-RU" sz="2400" dirty="0">
                        <a:latin typeface="Calibri"/>
                        <a:ea typeface="Droid Sans Fallback"/>
                        <a:cs typeface="Calibri"/>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515435" y="0"/>
            <a:ext cx="9072563" cy="1259946"/>
          </a:xfrm>
          <a:prstGeom prst="rect">
            <a:avLst/>
          </a:prstGeom>
        </p:spPr>
        <p:txBody>
          <a:bodyPr lIns="100794" tIns="50397" rIns="100794" bIns="50397">
            <a:normAutofit/>
          </a:bodyPr>
          <a:lstStyle/>
          <a:p>
            <a:pPr algn="ctr"/>
            <a:r>
              <a:rPr lang="ru-RU" sz="2800" dirty="0" smtClean="0"/>
              <a:t>Распределение пользователей по городам. </a:t>
            </a:r>
            <a:endParaRPr lang="ru-RU" sz="2800" dirty="0"/>
          </a:p>
        </p:txBody>
      </p:sp>
      <p:sp>
        <p:nvSpPr>
          <p:cNvPr id="6" name="Content Placeholder 4"/>
          <p:cNvSpPr txBox="1">
            <a:spLocks/>
          </p:cNvSpPr>
          <p:nvPr>
            <p:custDataLst>
              <p:tags r:id="rId2"/>
            </p:custDataLst>
          </p:nvPr>
        </p:nvSpPr>
        <p:spPr>
          <a:xfrm>
            <a:off x="436051" y="1239823"/>
            <a:ext cx="9367291" cy="5714379"/>
          </a:xfrm>
          <a:prstGeom prst="rect">
            <a:avLst/>
          </a:prstGeom>
        </p:spPr>
        <p:txBody>
          <a:bodyPr lIns="100794" tIns="50397" rIns="100794" bIns="50397" rtlCol="0">
            <a:normAutofit/>
          </a:bodyPr>
          <a:lstStyle/>
          <a:p>
            <a:pPr marL="377979" indent="-377979">
              <a:spcBef>
                <a:spcPct val="20000"/>
              </a:spcBef>
              <a:defRPr/>
            </a:pPr>
            <a:endParaRPr lang="ru-RU" sz="2600" dirty="0"/>
          </a:p>
        </p:txBody>
      </p:sp>
      <p:sp>
        <p:nvSpPr>
          <p:cNvPr id="3075" name="Rectangle 3"/>
          <p:cNvSpPr>
            <a:spLocks noChangeArrowheads="1"/>
          </p:cNvSpPr>
          <p:nvPr/>
        </p:nvSpPr>
        <p:spPr bwMode="auto">
          <a:xfrm>
            <a:off x="0" y="653053"/>
            <a:ext cx="10080625" cy="1271329"/>
          </a:xfrm>
          <a:prstGeom prst="rect">
            <a:avLst/>
          </a:prstGeom>
          <a:noFill/>
          <a:ln w="9525">
            <a:noFill/>
            <a:miter lim="800000"/>
            <a:headEnd/>
            <a:tailEnd/>
          </a:ln>
          <a:effectLst/>
        </p:spPr>
        <p:txBody>
          <a:bodyPr vert="horz" wrap="square" lIns="100794" tIns="50397" rIns="100794" bIns="50397" numCol="1" anchor="ctr" anchorCtr="0" compatLnSpc="1">
            <a:prstTxWarp prst="textNoShape">
              <a:avLst/>
            </a:prstTxWarp>
            <a:spAutoFit/>
          </a:bodyPr>
          <a:lstStyle/>
          <a:p>
            <a:r>
              <a:rPr lang="ru-RU" sz="2800" dirty="0" smtClean="0"/>
              <a:t>	На сайте «Научное наследие России» побывали пользователи из 2206 населенных пунктов (городов) мира. </a:t>
            </a:r>
          </a:p>
          <a:p>
            <a:pPr marL="377979" indent="-377979" eaLnBrk="0" hangingPunct="0"/>
            <a:endParaRPr lang="ru-RU" sz="2000" dirty="0" smtClean="0">
              <a:latin typeface="Arial" pitchFamily="34" charset="0"/>
              <a:cs typeface="Arial" pitchFamily="34" charset="0"/>
            </a:endParaRPr>
          </a:p>
        </p:txBody>
      </p:sp>
      <p:graphicFrame>
        <p:nvGraphicFramePr>
          <p:cNvPr id="7" name="Таблица 6"/>
          <p:cNvGraphicFramePr>
            <a:graphicFrameLocks noGrp="1"/>
          </p:cNvGraphicFramePr>
          <p:nvPr/>
        </p:nvGraphicFramePr>
        <p:xfrm>
          <a:off x="0" y="1954196"/>
          <a:ext cx="9882726" cy="5605478"/>
        </p:xfrm>
        <a:graphic>
          <a:graphicData uri="http://schemas.openxmlformats.org/drawingml/2006/table">
            <a:tbl>
              <a:tblPr/>
              <a:tblGrid>
                <a:gridCol w="356667"/>
                <a:gridCol w="2226523"/>
                <a:gridCol w="2032302"/>
                <a:gridCol w="77225"/>
                <a:gridCol w="997584"/>
                <a:gridCol w="2001354"/>
                <a:gridCol w="2191071"/>
              </a:tblGrid>
              <a:tr h="437987">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Москва</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a:t>
                      </a:r>
                      <a:r>
                        <a:rPr lang="ru-RU" sz="2200" dirty="0">
                          <a:latin typeface="Times New Roman"/>
                          <a:ea typeface="Times New Roman"/>
                          <a:cs typeface="Calibri"/>
                        </a:rPr>
                        <a:t>20,44 %)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13</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Томск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(1,11</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2</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Санкт-Петербург</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 </a:t>
                      </a:r>
                      <a:r>
                        <a:rPr lang="ru-RU" sz="2200" dirty="0">
                          <a:latin typeface="Times New Roman"/>
                          <a:ea typeface="Times New Roman"/>
                          <a:cs typeface="Calibri"/>
                        </a:rPr>
                        <a:t>(8,43 %)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14</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Львов</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(0,97</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3</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Киев</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 </a:t>
                      </a:r>
                      <a:r>
                        <a:rPr lang="ru-RU" sz="2200" dirty="0">
                          <a:latin typeface="Times New Roman"/>
                          <a:ea typeface="Times New Roman"/>
                          <a:cs typeface="Calibri"/>
                        </a:rPr>
                        <a:t>(7,20 %)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15</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Донецк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(0,91</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664354">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4</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1800" dirty="0">
                          <a:latin typeface="Times New Roman"/>
                          <a:ea typeface="Times New Roman"/>
                          <a:cs typeface="Calibri"/>
                        </a:rPr>
                        <a:t>Город не установлен</a:t>
                      </a:r>
                      <a:endParaRPr lang="ru-RU" sz="18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a:t>
                      </a:r>
                      <a:r>
                        <a:rPr lang="ru-RU" sz="2200" dirty="0">
                          <a:latin typeface="Times New Roman"/>
                          <a:ea typeface="Times New Roman"/>
                          <a:cs typeface="Calibri"/>
                        </a:rPr>
                        <a:t>3,49 %)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16</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Краснодар</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(0,86</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5</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000" dirty="0">
                          <a:latin typeface="Times New Roman"/>
                          <a:ea typeface="Times New Roman"/>
                          <a:cs typeface="Calibri"/>
                        </a:rPr>
                        <a:t>Нижний Новгород</a:t>
                      </a:r>
                      <a:endParaRPr lang="ru-RU" sz="20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(2,03</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17</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Воронеж</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(0,86</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6</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Екатеринбург</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(1,80</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18</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Омск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(0,85</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7</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Новосибирск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(1,73</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19</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Пермь</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(0,84</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8</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Казань</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(1,54</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20</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Днепропетровск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(0,84</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9</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Харьков</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(1,52</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21</a:t>
                      </a:r>
                      <a:endParaRPr lang="ru-RU" sz="2000" dirty="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Саратов</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(0,83</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10</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Самара</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(1,45</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22</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err="1">
                          <a:latin typeface="Times New Roman"/>
                          <a:ea typeface="Times New Roman"/>
                          <a:cs typeface="Calibri"/>
                        </a:rPr>
                        <a:t>Алматы</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(0,73</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7987">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11</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Минск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(1,28</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23</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Красноярск</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(0,70</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561254">
                <a:tc>
                  <a:txBody>
                    <a:bodyPr/>
                    <a:lstStyle/>
                    <a:p>
                      <a:pPr algn="ctr">
                        <a:lnSpc>
                          <a:spcPct val="115000"/>
                        </a:lnSpc>
                        <a:spcAft>
                          <a:spcPts val="0"/>
                        </a:spcAft>
                        <a:tabLst>
                          <a:tab pos="449580" algn="l"/>
                          <a:tab pos="449580" algn="l"/>
                          <a:tab pos="1530350" algn="l"/>
                        </a:tabLst>
                      </a:pPr>
                      <a:r>
                        <a:rPr lang="ru-RU" sz="2000">
                          <a:latin typeface="Times New Roman"/>
                          <a:ea typeface="Times New Roman"/>
                          <a:cs typeface="Calibri"/>
                        </a:rPr>
                        <a:t>12</a:t>
                      </a:r>
                      <a:endParaRPr lang="ru-RU" sz="2000">
                        <a:latin typeface="Calibri"/>
                        <a:ea typeface="Droid Sans Fallback"/>
                        <a:cs typeface="Calibri"/>
                      </a:endParaRPr>
                    </a:p>
                  </a:txBody>
                  <a:tcPr marL="9436" marR="9436" marT="9435" marB="9435">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50000"/>
                        </a:lnSpc>
                        <a:spcAft>
                          <a:spcPts val="0"/>
                        </a:spcAft>
                        <a:tabLst>
                          <a:tab pos="449580" algn="l"/>
                          <a:tab pos="449580" algn="l"/>
                          <a:tab pos="1530350" algn="l"/>
                        </a:tabLst>
                      </a:pPr>
                      <a:r>
                        <a:rPr lang="ru-RU" sz="2200" dirty="0">
                          <a:latin typeface="Times New Roman"/>
                          <a:ea typeface="Times New Roman"/>
                          <a:cs typeface="Calibri"/>
                        </a:rPr>
                        <a:t>Ростов-на-Дону</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(1,18</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indent="450215" algn="ctr">
                        <a:lnSpc>
                          <a:spcPct val="115000"/>
                        </a:lnSpc>
                        <a:spcAft>
                          <a:spcPts val="0"/>
                        </a:spcAft>
                        <a:tabLst>
                          <a:tab pos="449580" algn="l"/>
                          <a:tab pos="449580" algn="l"/>
                          <a:tab pos="1530350" algn="l"/>
                        </a:tabLst>
                      </a:pPr>
                      <a:endParaRPr lang="ru-RU" sz="2000">
                        <a:latin typeface="Times New Roman"/>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000" dirty="0">
                          <a:latin typeface="Times New Roman"/>
                          <a:ea typeface="Times New Roman"/>
                          <a:cs typeface="Calibri"/>
                        </a:rPr>
                        <a:t>24</a:t>
                      </a:r>
                      <a:endParaRPr lang="ru-RU" sz="20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0"/>
                        </a:spcAft>
                        <a:tabLst>
                          <a:tab pos="449580" algn="l"/>
                          <a:tab pos="449580" algn="l"/>
                          <a:tab pos="1530350" algn="l"/>
                        </a:tabLst>
                      </a:pPr>
                      <a:r>
                        <a:rPr lang="ru-RU" sz="2200" dirty="0">
                          <a:latin typeface="Times New Roman"/>
                          <a:ea typeface="Times New Roman"/>
                          <a:cs typeface="Calibri"/>
                        </a:rPr>
                        <a:t>Одесса</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0"/>
                        </a:spcAft>
                        <a:tabLst>
                          <a:tab pos="449580" algn="l"/>
                          <a:tab pos="449580" algn="l"/>
                          <a:tab pos="1530350" algn="l"/>
                        </a:tabLst>
                      </a:pPr>
                      <a:r>
                        <a:rPr lang="ru-RU" sz="2200" dirty="0" smtClean="0">
                          <a:latin typeface="Times New Roman"/>
                          <a:ea typeface="Times New Roman"/>
                          <a:cs typeface="Calibri"/>
                        </a:rPr>
                        <a:t>(0,70</a:t>
                      </a:r>
                      <a:r>
                        <a:rPr lang="ru-RU" sz="2200" dirty="0">
                          <a:latin typeface="Times New Roman"/>
                          <a:ea typeface="Times New Roman"/>
                          <a:cs typeface="Calibri"/>
                        </a:rPr>
                        <a:t> %)</a:t>
                      </a:r>
                      <a:endParaRPr lang="ru-RU" sz="2200" dirty="0">
                        <a:latin typeface="Calibri"/>
                        <a:ea typeface="Droid Sans Fallback"/>
                        <a:cs typeface="Calibri"/>
                      </a:endParaRPr>
                    </a:p>
                  </a:txBody>
                  <a:tcPr marL="9436" marR="9436" marT="9435" marB="9435"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8240" y="16440"/>
            <a:ext cx="8336280" cy="1262520"/>
          </a:xfrm>
        </p:spPr>
        <p:txBody>
          <a:bodyPr/>
          <a:lstStyle/>
          <a:p>
            <a:pPr algn="ctr"/>
            <a:r>
              <a:rPr lang="ru-MO" sz="2800" dirty="0" smtClean="0">
                <a:solidFill>
                  <a:schemeClr val="bg1"/>
                </a:solidFill>
              </a:rPr>
              <a:t>Электронная библиотека «Научное Наследие России»</a:t>
            </a:r>
            <a:endParaRPr lang="ru-RU" sz="2800" dirty="0"/>
          </a:p>
        </p:txBody>
      </p:sp>
      <p:sp>
        <p:nvSpPr>
          <p:cNvPr id="4" name="Прямоугольник 3"/>
          <p:cNvSpPr/>
          <p:nvPr/>
        </p:nvSpPr>
        <p:spPr>
          <a:xfrm>
            <a:off x="487680" y="1402080"/>
            <a:ext cx="8915400" cy="4524315"/>
          </a:xfrm>
          <a:prstGeom prst="rect">
            <a:avLst/>
          </a:prstGeom>
        </p:spPr>
        <p:txBody>
          <a:bodyPr wrap="square">
            <a:spAutoFit/>
          </a:bodyPr>
          <a:lstStyle/>
          <a:p>
            <a:r>
              <a:rPr lang="ru-RU" sz="2400" smtClean="0"/>
              <a:t>Пользователи получили </a:t>
            </a:r>
            <a:r>
              <a:rPr lang="ru-RU" sz="2400" dirty="0" smtClean="0"/>
              <a:t>возможность</a:t>
            </a:r>
            <a:r>
              <a:rPr lang="ru-RU" sz="2400" dirty="0" smtClean="0"/>
              <a:t>:</a:t>
            </a:r>
          </a:p>
          <a:p>
            <a:endParaRPr lang="ru-RU" sz="2400" dirty="0" smtClean="0"/>
          </a:p>
          <a:p>
            <a:r>
              <a:rPr lang="ru-RU" sz="2400" dirty="0" smtClean="0"/>
              <a:t>- найти электронную копию печатного издания, архивного документа, объекта музейного хранения, связанного с той или иной персоной;</a:t>
            </a:r>
          </a:p>
          <a:p>
            <a:r>
              <a:rPr lang="ru-RU" sz="2400" dirty="0" smtClean="0"/>
              <a:t>- прочитать полный текст найденной работы;</a:t>
            </a:r>
          </a:p>
          <a:p>
            <a:r>
              <a:rPr lang="ru-RU" sz="2400" dirty="0" smtClean="0"/>
              <a:t>- познакомиться с цифровыми копиями некоторых музейных коллекций;</a:t>
            </a:r>
          </a:p>
          <a:p>
            <a:r>
              <a:rPr lang="ru-RU" sz="2400" dirty="0" smtClean="0"/>
              <a:t>- посмотреть фото- видео- материалы, представленные на виртуальных выставках, созданных в рамках совместных проектов с государственными естественнонаучными музеями и архивами;</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960" y="0"/>
            <a:ext cx="7991634" cy="1239822"/>
          </a:xfrm>
        </p:spPr>
        <p:txBody>
          <a:bodyPr>
            <a:normAutofit/>
          </a:bodyPr>
          <a:lstStyle/>
          <a:p>
            <a:pPr algn="ctr"/>
            <a:r>
              <a:rPr lang="ru-MO" sz="3200" dirty="0" smtClean="0">
                <a:solidFill>
                  <a:schemeClr val="bg1"/>
                </a:solidFill>
              </a:rPr>
              <a:t>Электронная </a:t>
            </a:r>
            <a:r>
              <a:rPr lang="ru-MO" sz="3200" dirty="0" smtClean="0">
                <a:solidFill>
                  <a:schemeClr val="bg1"/>
                </a:solidFill>
              </a:rPr>
              <a:t>библиотека «</a:t>
            </a:r>
            <a:r>
              <a:rPr lang="ru-MO" sz="3200" dirty="0" smtClean="0">
                <a:solidFill>
                  <a:schemeClr val="bg1"/>
                </a:solidFill>
              </a:rPr>
              <a:t>Научное Наследие России»</a:t>
            </a:r>
            <a:endParaRPr lang="ru-RU" sz="3200" dirty="0">
              <a:solidFill>
                <a:schemeClr val="bg1"/>
              </a:solidFill>
            </a:endParaRPr>
          </a:p>
        </p:txBody>
      </p:sp>
      <p:sp>
        <p:nvSpPr>
          <p:cNvPr id="4" name="Rectangle 3"/>
          <p:cNvSpPr>
            <a:spLocks noGrp="1" noChangeArrowheads="1"/>
          </p:cNvSpPr>
          <p:nvPr/>
        </p:nvSpPr>
        <p:spPr bwMode="auto">
          <a:xfrm>
            <a:off x="277282" y="1310640"/>
            <a:ext cx="9323918" cy="595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ru-RU" sz="2400" dirty="0" smtClean="0"/>
              <a:t>Создана и развивается с 2006 г. как интегратор цифровых ресурсов библиотек, архивов, музеев и научных организаций РАН, затем  ФАНО России </a:t>
            </a:r>
          </a:p>
          <a:p>
            <a:pPr algn="just" eaLnBrk="1" hangingPunct="1"/>
            <a:r>
              <a:rPr lang="ru-RU" sz="2400" dirty="0" smtClean="0"/>
              <a:t>Обеспечивает  устойчивую кооперацию организаций-держателей информационных фондов </a:t>
            </a:r>
          </a:p>
          <a:p>
            <a:pPr algn="just" eaLnBrk="1" hangingPunct="1"/>
            <a:r>
              <a:rPr lang="ru-RU" sz="2400" dirty="0" smtClean="0"/>
              <a:t>Функционирует по единой технологии отбора, формирования и интеграции  электронных информационных ресурсов библиотечного, архивного и музейного </a:t>
            </a:r>
            <a:r>
              <a:rPr lang="ru-RU" sz="2400" dirty="0" smtClean="0"/>
              <a:t>хранения</a:t>
            </a:r>
            <a:endParaRPr lang="ru-RU" sz="2400" dirty="0" smtClean="0"/>
          </a:p>
          <a:p>
            <a:pPr algn="just" eaLnBrk="1" hangingPunct="1"/>
            <a:r>
              <a:rPr lang="ru-RU" sz="2400" dirty="0" smtClean="0"/>
              <a:t>Поддерживает унифицированные процедуры загрузки и сопровождения электронных информационных ресурсов и доступа к ним</a:t>
            </a:r>
          </a:p>
          <a:p>
            <a:pPr algn="just" eaLnBrk="1" hangingPunct="1"/>
            <a:r>
              <a:rPr lang="ru-RU" sz="2400" dirty="0" smtClean="0"/>
              <a:t>Обеспечивает </a:t>
            </a:r>
            <a:r>
              <a:rPr lang="ru-RU" sz="2400" dirty="0" smtClean="0"/>
              <a:t>возможность масштабирования решения по объему фондов и возможностям доступа</a:t>
            </a:r>
          </a:p>
          <a:p>
            <a:pPr algn="just" eaLnBrk="1" hangingPunct="1">
              <a:lnSpc>
                <a:spcPct val="80000"/>
              </a:lnSpc>
              <a:buFontTx/>
              <a:buNone/>
            </a:pPr>
            <a:endParaRPr lang="ru-RU"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320" y="-29280"/>
            <a:ext cx="7535520" cy="1262520"/>
          </a:xfrm>
        </p:spPr>
        <p:txBody>
          <a:bodyPr/>
          <a:lstStyle/>
          <a:p>
            <a:pPr algn="ctr"/>
            <a:r>
              <a:rPr lang="ru-MO" sz="2800" dirty="0" smtClean="0">
                <a:solidFill>
                  <a:schemeClr val="bg1"/>
                </a:solidFill>
              </a:rPr>
              <a:t>Электронная библиотека «Научное Наследие России»</a:t>
            </a:r>
            <a:endParaRPr lang="ru-RU" sz="2800" dirty="0">
              <a:solidFill>
                <a:schemeClr val="bg1"/>
              </a:solidFill>
            </a:endParaRPr>
          </a:p>
        </p:txBody>
      </p:sp>
      <p:sp>
        <p:nvSpPr>
          <p:cNvPr id="3" name="Текст 2"/>
          <p:cNvSpPr>
            <a:spLocks noGrp="1"/>
          </p:cNvSpPr>
          <p:nvPr>
            <p:ph type="body"/>
          </p:nvPr>
        </p:nvSpPr>
        <p:spPr>
          <a:xfrm>
            <a:off x="411480" y="1478280"/>
            <a:ext cx="7543800" cy="5501640"/>
          </a:xfrm>
        </p:spPr>
        <p:txBody>
          <a:bodyPr/>
          <a:lstStyle/>
          <a:p>
            <a:pPr algn="ctr">
              <a:lnSpc>
                <a:spcPct val="80000"/>
              </a:lnSpc>
            </a:pPr>
            <a:r>
              <a:rPr lang="ru-MO" sz="2800" dirty="0" smtClean="0"/>
              <a:t>  </a:t>
            </a:r>
            <a:r>
              <a:rPr lang="en-US" sz="2800" dirty="0" smtClean="0"/>
              <a:t>	</a:t>
            </a:r>
            <a:r>
              <a:rPr lang="ru-RU" altLang="ru-RU" sz="2800" b="1" dirty="0" smtClean="0"/>
              <a:t>Держатели ресурсов</a:t>
            </a:r>
          </a:p>
          <a:p>
            <a:pPr algn="ctr">
              <a:lnSpc>
                <a:spcPct val="80000"/>
              </a:lnSpc>
            </a:pPr>
            <a:r>
              <a:rPr lang="ru-RU" altLang="ru-RU" sz="2800" dirty="0" smtClean="0"/>
              <a:t>Библиотеки – Архивы – Музеи</a:t>
            </a:r>
          </a:p>
          <a:p>
            <a:pPr algn="ctr">
              <a:lnSpc>
                <a:spcPct val="80000"/>
              </a:lnSpc>
            </a:pPr>
            <a:endParaRPr lang="ru-RU" altLang="ru-RU" sz="2800" dirty="0" smtClean="0"/>
          </a:p>
          <a:p>
            <a:pPr algn="ctr">
              <a:lnSpc>
                <a:spcPct val="80000"/>
              </a:lnSpc>
            </a:pPr>
            <a:r>
              <a:rPr lang="ru-RU" altLang="ru-RU" sz="2800" b="1" dirty="0" smtClean="0"/>
              <a:t>Типы </a:t>
            </a:r>
            <a:r>
              <a:rPr lang="ru-RU" altLang="ru-RU" sz="2800" b="1" dirty="0" smtClean="0"/>
              <a:t>ресурсов</a:t>
            </a:r>
            <a:endParaRPr lang="ru-RU" altLang="ru-RU" sz="2800" b="1" dirty="0" smtClean="0"/>
          </a:p>
          <a:p>
            <a:pPr algn="ctr">
              <a:lnSpc>
                <a:spcPct val="80000"/>
              </a:lnSpc>
            </a:pPr>
            <a:r>
              <a:rPr lang="ru-RU" altLang="ru-RU" sz="2800" dirty="0" smtClean="0"/>
              <a:t>Печатные издания –Документы – Музейные предметы</a:t>
            </a:r>
          </a:p>
          <a:p>
            <a:pPr algn="ctr">
              <a:lnSpc>
                <a:spcPct val="80000"/>
              </a:lnSpc>
            </a:pPr>
            <a:endParaRPr lang="ru-RU" altLang="ru-RU" sz="2800" b="1" dirty="0" smtClean="0"/>
          </a:p>
          <a:p>
            <a:pPr algn="ctr">
              <a:lnSpc>
                <a:spcPct val="80000"/>
              </a:lnSpc>
            </a:pPr>
            <a:r>
              <a:rPr lang="ru-RU" altLang="ru-RU" sz="2800" b="1" dirty="0" smtClean="0"/>
              <a:t>Виды документов</a:t>
            </a:r>
          </a:p>
          <a:p>
            <a:pPr algn="ctr">
              <a:lnSpc>
                <a:spcPct val="80000"/>
              </a:lnSpc>
            </a:pPr>
            <a:r>
              <a:rPr lang="ru-RU" altLang="ru-RU" sz="2800" dirty="0" smtClean="0"/>
              <a:t>Электронные копии печатных и рукописных документов</a:t>
            </a:r>
          </a:p>
          <a:p>
            <a:pPr algn="ctr">
              <a:lnSpc>
                <a:spcPct val="80000"/>
              </a:lnSpc>
            </a:pPr>
            <a:r>
              <a:rPr lang="ru-RU" altLang="ru-RU" sz="2800" dirty="0" smtClean="0"/>
              <a:t>Электронные копии музейных </a:t>
            </a:r>
            <a:r>
              <a:rPr lang="ru-RU" altLang="ru-RU" sz="2800" dirty="0" smtClean="0"/>
              <a:t>предметов </a:t>
            </a:r>
            <a:endParaRPr lang="ru-RU" altLang="ru-RU" sz="2800" dirty="0" smtClean="0"/>
          </a:p>
          <a:p>
            <a:pPr algn="ctr">
              <a:lnSpc>
                <a:spcPct val="80000"/>
              </a:lnSpc>
            </a:pPr>
            <a:r>
              <a:rPr lang="ru-RU" altLang="ru-RU" sz="2800" dirty="0" smtClean="0"/>
              <a:t> Аудио материалы</a:t>
            </a:r>
          </a:p>
          <a:p>
            <a:pPr algn="ctr">
              <a:lnSpc>
                <a:spcPct val="80000"/>
              </a:lnSpc>
            </a:pPr>
            <a:r>
              <a:rPr lang="ru-RU" altLang="ru-RU" sz="2800" dirty="0" smtClean="0"/>
              <a:t>Фото, видео материалы</a:t>
            </a:r>
          </a:p>
          <a:p>
            <a:pPr algn="just">
              <a:buNone/>
            </a:pPr>
            <a:endParaRPr lang="ru-RU" sz="2800" dirty="0"/>
          </a:p>
        </p:txBody>
      </p:sp>
      <p:pic>
        <p:nvPicPr>
          <p:cNvPr id="4" name="Содержимое 4" descr="000_1_oblozhka1.jpg"/>
          <p:cNvPicPr>
            <a:picLocks noChangeAspect="1"/>
          </p:cNvPicPr>
          <p:nvPr/>
        </p:nvPicPr>
        <p:blipFill>
          <a:blip r:embed="rId2" cstate="print"/>
          <a:stretch>
            <a:fillRect/>
          </a:stretch>
        </p:blipFill>
        <p:spPr>
          <a:xfrm>
            <a:off x="8093625" y="2461280"/>
            <a:ext cx="1887751" cy="28803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0"/>
            <a:ext cx="7337400" cy="1262520"/>
          </a:xfrm>
        </p:spPr>
        <p:txBody>
          <a:bodyPr/>
          <a:lstStyle/>
          <a:p>
            <a:pPr algn="ctr"/>
            <a:r>
              <a:rPr lang="ru-RU" sz="3200" dirty="0" smtClean="0">
                <a:solidFill>
                  <a:schemeClr val="bg1"/>
                </a:solidFill>
              </a:rPr>
              <a:t>Архитектура проекта</a:t>
            </a:r>
            <a:endParaRPr lang="ru-RU" sz="3200" dirty="0">
              <a:solidFill>
                <a:schemeClr val="bg1"/>
              </a:solidFill>
            </a:endParaRPr>
          </a:p>
        </p:txBody>
      </p:sp>
      <p:sp>
        <p:nvSpPr>
          <p:cNvPr id="3" name="Текст 2"/>
          <p:cNvSpPr>
            <a:spLocks noGrp="1"/>
          </p:cNvSpPr>
          <p:nvPr>
            <p:ph type="body"/>
          </p:nvPr>
        </p:nvSpPr>
        <p:spPr>
          <a:xfrm>
            <a:off x="502920" y="1722120"/>
            <a:ext cx="9067800" cy="4572000"/>
          </a:xfrm>
        </p:spPr>
        <p:txBody>
          <a:bodyPr/>
          <a:lstStyle/>
          <a:p>
            <a:pPr marL="377979" indent="-377979">
              <a:spcBef>
                <a:spcPct val="20000"/>
              </a:spcBef>
              <a:buFont typeface="Arial" pitchFamily="34" charset="0"/>
              <a:buChar char="•"/>
              <a:defRPr/>
            </a:pPr>
            <a:r>
              <a:rPr lang="ru-RU" sz="2400" dirty="0" smtClean="0"/>
              <a:t>Электронная библиотека «Научное Наследие России» представляет собой распределенную информационную систему, которая объединяет множество дистанционно удаленных друг от друга участников, работающих на разном оборудовании, иногда по разным технологиям, но по общим правилам, которые определены централизованно для всех участников проекта. </a:t>
            </a:r>
          </a:p>
          <a:p>
            <a:pPr marL="377979" indent="-377979">
              <a:spcBef>
                <a:spcPct val="20000"/>
              </a:spcBef>
              <a:defRPr/>
            </a:pPr>
            <a:endParaRPr lang="ru-RU" sz="2400" dirty="0" smtClean="0"/>
          </a:p>
          <a:p>
            <a:pPr marL="377979" indent="-377979">
              <a:spcBef>
                <a:spcPct val="20000"/>
              </a:spcBef>
              <a:buFont typeface="Arial" pitchFamily="34" charset="0"/>
              <a:buChar char="•"/>
              <a:defRPr/>
            </a:pPr>
            <a:r>
              <a:rPr lang="ru-RU" sz="2400" dirty="0" smtClean="0"/>
              <a:t>Базовой единицей такой распределенной информационной системы являются типовые центры сканирования и обработки, размещенные в различных городах России. Основная задача этих центров - выполнять с помощью локальных ресурсов и двух централизованных серверов обработки данных полный цикл создания электронной книги.</a:t>
            </a:r>
          </a:p>
          <a:p>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880" y="0"/>
            <a:ext cx="8397240" cy="1262520"/>
          </a:xfrm>
        </p:spPr>
        <p:txBody>
          <a:bodyPr/>
          <a:lstStyle/>
          <a:p>
            <a:pPr algn="ctr"/>
            <a:r>
              <a:rPr lang="ru-RU" sz="3200" dirty="0" smtClean="0">
                <a:solidFill>
                  <a:schemeClr val="bg1"/>
                </a:solidFill>
              </a:rPr>
              <a:t>Полный цикл создания электронной книги</a:t>
            </a:r>
            <a:endParaRPr lang="ru-RU" sz="3200" dirty="0">
              <a:solidFill>
                <a:schemeClr val="bg1"/>
              </a:solidFill>
            </a:endParaRPr>
          </a:p>
        </p:txBody>
      </p:sp>
      <p:sp>
        <p:nvSpPr>
          <p:cNvPr id="3" name="Текст 2"/>
          <p:cNvSpPr>
            <a:spLocks noGrp="1"/>
          </p:cNvSpPr>
          <p:nvPr>
            <p:ph type="body"/>
          </p:nvPr>
        </p:nvSpPr>
        <p:spPr>
          <a:xfrm>
            <a:off x="502920" y="1722120"/>
            <a:ext cx="9067800" cy="4572000"/>
          </a:xfrm>
        </p:spPr>
        <p:txBody>
          <a:bodyPr/>
          <a:lstStyle/>
          <a:p>
            <a:pPr defTabSz="1007943" fontAlgn="base">
              <a:spcBef>
                <a:spcPct val="0"/>
              </a:spcBef>
              <a:spcAft>
                <a:spcPct val="0"/>
              </a:spcAft>
            </a:pPr>
            <a:r>
              <a:rPr lang="ru-RU" sz="2400" dirty="0" smtClean="0">
                <a:ea typeface="Times New Roman" pitchFamily="18" charset="0"/>
                <a:cs typeface="Arial" pitchFamily="34" charset="0"/>
              </a:rPr>
              <a:t> </a:t>
            </a:r>
            <a:r>
              <a:rPr lang="en-US" sz="2400" dirty="0" smtClean="0">
                <a:ea typeface="Times New Roman" pitchFamily="18" charset="0"/>
                <a:cs typeface="Arial" pitchFamily="34" charset="0"/>
              </a:rPr>
              <a:t>	</a:t>
            </a:r>
            <a:r>
              <a:rPr lang="ru-RU" sz="2400" dirty="0" smtClean="0">
                <a:ea typeface="Times New Roman" pitchFamily="18" charset="0"/>
                <a:cs typeface="Arial" pitchFamily="34" charset="0"/>
              </a:rPr>
              <a:t>Полный </a:t>
            </a:r>
            <a:r>
              <a:rPr lang="ru-RU" sz="2400" dirty="0" smtClean="0">
                <a:ea typeface="Times New Roman" pitchFamily="18" charset="0"/>
                <a:cs typeface="Arial" pitchFamily="34" charset="0"/>
              </a:rPr>
              <a:t>цикл создания электронной книги выполняется в режиме </a:t>
            </a:r>
            <a:r>
              <a:rPr lang="en-US" sz="2400" dirty="0" smtClean="0">
                <a:ea typeface="Times New Roman" pitchFamily="18" charset="0"/>
                <a:cs typeface="Arial" pitchFamily="34" charset="0"/>
              </a:rPr>
              <a:t>online </a:t>
            </a:r>
            <a:r>
              <a:rPr lang="ru-RU" sz="2400" dirty="0" smtClean="0">
                <a:ea typeface="Times New Roman" pitchFamily="18" charset="0"/>
                <a:cs typeface="Arial" pitchFamily="34" charset="0"/>
              </a:rPr>
              <a:t>на двух технологических серверах и завершается публикацией электронного издания на сайте </a:t>
            </a:r>
            <a:r>
              <a:rPr lang="ru-RU" sz="2400" dirty="0" smtClean="0">
                <a:solidFill>
                  <a:srgbClr val="000000"/>
                </a:solidFill>
                <a:ea typeface="Times New Roman" pitchFamily="18" charset="0"/>
                <a:cs typeface="Arial" pitchFamily="34" charset="0"/>
              </a:rPr>
              <a:t>электронной библиотеки </a:t>
            </a:r>
            <a:r>
              <a:rPr lang="ru-RU" sz="2400" dirty="0" smtClean="0">
                <a:ea typeface="Times New Roman" pitchFamily="18" charset="0"/>
                <a:cs typeface="Arial" pitchFamily="34" charset="0"/>
              </a:rPr>
              <a:t>«Научное Наследие России» </a:t>
            </a:r>
            <a:r>
              <a:rPr lang="ru-RU" sz="2400" dirty="0" smtClean="0">
                <a:ea typeface="Times New Roman" pitchFamily="18" charset="0"/>
                <a:cs typeface="Arial" pitchFamily="34" charset="0"/>
                <a:hlinkClick r:id="rId2"/>
              </a:rPr>
              <a:t>http://e-heritage.ru</a:t>
            </a:r>
            <a:r>
              <a:rPr lang="ru-RU" sz="2400" dirty="0" smtClean="0">
                <a:ea typeface="Times New Roman" pitchFamily="18" charset="0"/>
                <a:cs typeface="Arial" pitchFamily="34" charset="0"/>
              </a:rPr>
              <a:t>, и состоит из следующих этапов:</a:t>
            </a:r>
          </a:p>
          <a:p>
            <a:pPr defTabSz="1007943" fontAlgn="base">
              <a:spcBef>
                <a:spcPct val="0"/>
              </a:spcBef>
              <a:spcAft>
                <a:spcPct val="0"/>
              </a:spcAft>
            </a:pPr>
            <a:endParaRPr lang="ru-RU" sz="2400" dirty="0" smtClean="0">
              <a:ea typeface="Calibri" pitchFamily="34" charset="0"/>
              <a:cs typeface="Times New Roman" pitchFamily="18" charset="0"/>
            </a:endParaRPr>
          </a:p>
          <a:p>
            <a:pPr marL="251986" indent="-251986" defTabSz="1007943" eaLnBrk="0" fontAlgn="base" hangingPunct="0">
              <a:spcBef>
                <a:spcPct val="0"/>
              </a:spcBef>
              <a:spcAft>
                <a:spcPct val="0"/>
              </a:spcAft>
              <a:buFont typeface="Arial" pitchFamily="34" charset="0"/>
              <a:buChar char="•"/>
            </a:pPr>
            <a:r>
              <a:rPr lang="ru-RU" sz="2400" dirty="0" smtClean="0">
                <a:ea typeface="Calibri" pitchFamily="34" charset="0"/>
                <a:cs typeface="Times New Roman" pitchFamily="18" charset="0"/>
              </a:rPr>
              <a:t>        </a:t>
            </a:r>
            <a:r>
              <a:rPr lang="ru-RU" sz="2400" dirty="0" smtClean="0">
                <a:ea typeface="Calibri" pitchFamily="34" charset="0"/>
                <a:cs typeface="Times New Roman" pitchFamily="18" charset="0"/>
              </a:rPr>
              <a:t>Ввод </a:t>
            </a:r>
            <a:r>
              <a:rPr lang="ru-RU" sz="2400" dirty="0" smtClean="0">
                <a:ea typeface="Calibri" pitchFamily="34" charset="0"/>
                <a:cs typeface="Times New Roman" pitchFamily="18" charset="0"/>
              </a:rPr>
              <a:t>набора метаданных, описывающих издание. </a:t>
            </a:r>
          </a:p>
          <a:p>
            <a:pPr marL="377979" indent="-377979" eaLnBrk="0" hangingPunct="0">
              <a:buFont typeface="Arial" pitchFamily="34" charset="0"/>
              <a:buChar char="•"/>
            </a:pPr>
            <a:r>
              <a:rPr lang="ru-RU" sz="2400" dirty="0" smtClean="0"/>
              <a:t> </a:t>
            </a:r>
            <a:r>
              <a:rPr lang="en-US" sz="2400" dirty="0" smtClean="0"/>
              <a:t>	</a:t>
            </a:r>
            <a:r>
              <a:rPr lang="ru-RU" sz="2400" dirty="0" smtClean="0"/>
              <a:t>Сканирование</a:t>
            </a:r>
            <a:r>
              <a:rPr lang="ru-RU" sz="2400" dirty="0" smtClean="0"/>
              <a:t>.</a:t>
            </a:r>
          </a:p>
          <a:p>
            <a:pPr marL="377979" indent="-377979" eaLnBrk="0" hangingPunct="0">
              <a:buFont typeface="Arial" pitchFamily="34" charset="0"/>
              <a:buChar char="•"/>
            </a:pPr>
            <a:r>
              <a:rPr lang="ru-RU" sz="2400" dirty="0" smtClean="0"/>
              <a:t> </a:t>
            </a:r>
            <a:r>
              <a:rPr lang="en-US" sz="2400" dirty="0" smtClean="0"/>
              <a:t>	</a:t>
            </a:r>
            <a:r>
              <a:rPr lang="ru-RU" sz="2400" dirty="0" smtClean="0"/>
              <a:t>Обработка </a:t>
            </a:r>
            <a:r>
              <a:rPr lang="ru-RU" sz="2400" dirty="0" smtClean="0"/>
              <a:t>отсканированных изображений. </a:t>
            </a:r>
          </a:p>
          <a:p>
            <a:pPr marL="377979" indent="-377979" eaLnBrk="0" hangingPunct="0">
              <a:buFont typeface="Arial" pitchFamily="34" charset="0"/>
              <a:buChar char="•"/>
            </a:pPr>
            <a:r>
              <a:rPr lang="ru-RU" sz="2400" dirty="0" smtClean="0"/>
              <a:t> </a:t>
            </a:r>
            <a:r>
              <a:rPr lang="en-US" sz="2400" dirty="0" smtClean="0"/>
              <a:t>	</a:t>
            </a:r>
            <a:r>
              <a:rPr lang="ru-RU" sz="2400" dirty="0" smtClean="0"/>
              <a:t>Верстка электронного издания.</a:t>
            </a:r>
          </a:p>
          <a:p>
            <a:pPr marL="377979" indent="-377979" eaLnBrk="0" hangingPunct="0">
              <a:buFont typeface="Arial" pitchFamily="34" charset="0"/>
              <a:buChar char="•"/>
            </a:pPr>
            <a:r>
              <a:rPr lang="ru-RU" sz="2400" dirty="0" smtClean="0"/>
              <a:t> </a:t>
            </a:r>
            <a:r>
              <a:rPr lang="en-US" sz="2400" dirty="0" smtClean="0"/>
              <a:t>	</a:t>
            </a:r>
            <a:r>
              <a:rPr lang="ru-RU" sz="2400" dirty="0" smtClean="0"/>
              <a:t>Публикация электронного издания на сайте электронной библиотеки «Научное Наследие России» http://e-heritage.ru.</a:t>
            </a:r>
          </a:p>
          <a:p>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109520" y="201240"/>
            <a:ext cx="8336880" cy="803880"/>
          </a:xfrm>
          <a:prstGeom prst="rect">
            <a:avLst/>
          </a:prstGeom>
          <a:noFill/>
          <a:ln>
            <a:noFill/>
          </a:ln>
        </p:spPr>
        <p:txBody>
          <a:bodyPr lIns="0" tIns="0" rIns="0" bIns="0" anchor="ctr"/>
          <a:lstStyle/>
          <a:p>
            <a:pPr algn="ctr"/>
            <a:endParaRPr lang="ru-RU" sz="2800" spc="-1" dirty="0">
              <a:solidFill>
                <a:srgbClr val="FFFFFF"/>
              </a:solidFill>
              <a:uFill>
                <a:solidFill>
                  <a:srgbClr val="FFFFFF"/>
                </a:solidFill>
              </a:uFill>
            </a:endParaRPr>
          </a:p>
        </p:txBody>
      </p:sp>
      <p:sp>
        <p:nvSpPr>
          <p:cNvPr id="101" name="TextShape 2"/>
          <p:cNvSpPr txBox="1"/>
          <p:nvPr/>
        </p:nvSpPr>
        <p:spPr>
          <a:xfrm>
            <a:off x="504000" y="1769040"/>
            <a:ext cx="9071640" cy="5273444"/>
          </a:xfrm>
          <a:prstGeom prst="rect">
            <a:avLst/>
          </a:prstGeom>
          <a:noFill/>
          <a:ln>
            <a:noFill/>
          </a:ln>
        </p:spPr>
        <p:txBody>
          <a:bodyPr lIns="0" tIns="0" rIns="0" bIns="0"/>
          <a:lstStyle/>
          <a:p>
            <a:pPr algn="just"/>
            <a:endParaRPr lang="ru-RU" sz="2200" b="0" strike="noStrike" spc="-1" dirty="0">
              <a:solidFill>
                <a:srgbClr val="000000"/>
              </a:solidFill>
              <a:uFill>
                <a:solidFill>
                  <a:srgbClr val="FFFFFF"/>
                </a:solidFill>
              </a:uFill>
              <a:latin typeface="Arial"/>
            </a:endParaRPr>
          </a:p>
        </p:txBody>
      </p:sp>
      <p:sp>
        <p:nvSpPr>
          <p:cNvPr id="8" name="Прямоугольник 7"/>
          <p:cNvSpPr/>
          <p:nvPr/>
        </p:nvSpPr>
        <p:spPr>
          <a:xfrm>
            <a:off x="396240" y="1554480"/>
            <a:ext cx="9342120" cy="4955203"/>
          </a:xfrm>
          <a:prstGeom prst="rect">
            <a:avLst/>
          </a:prstGeom>
        </p:spPr>
        <p:txBody>
          <a:bodyPr wrap="square">
            <a:spAutoFit/>
          </a:bodyPr>
          <a:lstStyle/>
          <a:p>
            <a:r>
              <a:rPr lang="en-US" sz="2800" dirty="0" smtClean="0"/>
              <a:t>	</a:t>
            </a:r>
            <a:r>
              <a:rPr lang="ru-RU" sz="2400" dirty="0" smtClean="0"/>
              <a:t> Особенностью проекта является требование о создании развернутой биографической справки по всем авторам, произведения которых включены в ЭБ ННР. </a:t>
            </a:r>
          </a:p>
          <a:p>
            <a:r>
              <a:rPr lang="ru-RU" sz="2400" dirty="0" smtClean="0"/>
              <a:t>	Алгоритм формирования объектов электронной библиотеки следующий: выбирается ученый, создается биографическая справка, затем оцифровываются и помещаются в ЭБ ННР его научные труды, архивные данные, сведения о посвящённых ему музейных коллекциях, а также другая информация.</a:t>
            </a:r>
          </a:p>
          <a:p>
            <a:r>
              <a:rPr lang="ru-RU" sz="2400" dirty="0" smtClean="0"/>
              <a:t>	В настоящее время в технологической базе электронной библиотеки содержатся метаданные, описывающие более 5000 персон, из них сведения о 4553 ученых загружены на сайт.</a:t>
            </a:r>
            <a:r>
              <a:rPr lang="en-US" sz="2400" dirty="0" smtClean="0"/>
              <a:t>	</a:t>
            </a:r>
            <a:endParaRPr lang="ru-RU" sz="2400" dirty="0" smtClean="0"/>
          </a:p>
          <a:p>
            <a:r>
              <a:rPr lang="ru-RU" sz="2400" dirty="0" smtClean="0"/>
              <a:t> </a:t>
            </a:r>
            <a:r>
              <a:rPr lang="en-US" sz="2400" dirty="0" smtClean="0"/>
              <a:t>	</a:t>
            </a:r>
            <a:endParaRPr lang="ru-RU" sz="2400" dirty="0"/>
          </a:p>
        </p:txBody>
      </p:sp>
      <p:sp>
        <p:nvSpPr>
          <p:cNvPr id="9" name="Прямоугольник 8"/>
          <p:cNvSpPr/>
          <p:nvPr/>
        </p:nvSpPr>
        <p:spPr>
          <a:xfrm>
            <a:off x="1402080" y="243840"/>
            <a:ext cx="7955280" cy="523220"/>
          </a:xfrm>
          <a:prstGeom prst="rect">
            <a:avLst/>
          </a:prstGeom>
        </p:spPr>
        <p:txBody>
          <a:bodyPr wrap="square">
            <a:spAutoFit/>
          </a:bodyPr>
          <a:lstStyle/>
          <a:p>
            <a:r>
              <a:rPr lang="ru-RU" sz="2800" dirty="0" smtClean="0">
                <a:solidFill>
                  <a:schemeClr val="bg1"/>
                </a:solidFill>
              </a:rPr>
              <a:t>Информация по авторам (персоналиям)</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743745" y="307920"/>
            <a:ext cx="8336880" cy="803880"/>
          </a:xfrm>
          <a:prstGeom prst="rect">
            <a:avLst/>
          </a:prstGeom>
          <a:noFill/>
          <a:ln>
            <a:noFill/>
          </a:ln>
        </p:spPr>
        <p:txBody>
          <a:bodyPr lIns="0" tIns="0" rIns="0" bIns="0" anchor="ctr"/>
          <a:lstStyle/>
          <a:p>
            <a:pPr algn="ctr"/>
            <a:endParaRPr lang="ru-RU" sz="2800" spc="-1" dirty="0">
              <a:solidFill>
                <a:srgbClr val="FFFFFF"/>
              </a:solidFill>
              <a:uFill>
                <a:solidFill>
                  <a:srgbClr val="FFFFFF"/>
                </a:solidFill>
              </a:uFill>
            </a:endParaRPr>
          </a:p>
        </p:txBody>
      </p:sp>
      <p:sp>
        <p:nvSpPr>
          <p:cNvPr id="101" name="TextShape 2"/>
          <p:cNvSpPr txBox="1"/>
          <p:nvPr/>
        </p:nvSpPr>
        <p:spPr>
          <a:xfrm>
            <a:off x="504000" y="1769040"/>
            <a:ext cx="9071640" cy="5273444"/>
          </a:xfrm>
          <a:prstGeom prst="rect">
            <a:avLst/>
          </a:prstGeom>
          <a:noFill/>
          <a:ln>
            <a:noFill/>
          </a:ln>
        </p:spPr>
        <p:txBody>
          <a:bodyPr lIns="0" tIns="0" rIns="0" bIns="0"/>
          <a:lstStyle/>
          <a:p>
            <a:pPr algn="just"/>
            <a:endParaRPr lang="ru-RU" sz="2200" b="0" strike="noStrike" spc="-1" dirty="0">
              <a:solidFill>
                <a:srgbClr val="000000"/>
              </a:solidFill>
              <a:uFill>
                <a:solidFill>
                  <a:srgbClr val="FFFFFF"/>
                </a:solidFill>
              </a:uFill>
              <a:latin typeface="Arial"/>
            </a:endParaRPr>
          </a:p>
        </p:txBody>
      </p:sp>
      <p:sp>
        <p:nvSpPr>
          <p:cNvPr id="8" name="Прямоугольник 7"/>
          <p:cNvSpPr/>
          <p:nvPr/>
        </p:nvSpPr>
        <p:spPr>
          <a:xfrm>
            <a:off x="396240" y="1417320"/>
            <a:ext cx="5471160" cy="3600986"/>
          </a:xfrm>
          <a:prstGeom prst="rect">
            <a:avLst/>
          </a:prstGeom>
        </p:spPr>
        <p:txBody>
          <a:bodyPr wrap="square">
            <a:spAutoFit/>
          </a:bodyPr>
          <a:lstStyle/>
          <a:p>
            <a:pPr algn="just"/>
            <a:r>
              <a:rPr lang="ru-RU" sz="2800" dirty="0" smtClean="0"/>
              <a:t>	На текущий момент в технологический электронный каталог были введены  метаданные на более чем  20000 </a:t>
            </a:r>
            <a:r>
              <a:rPr lang="ru-RU" sz="2800" dirty="0" smtClean="0"/>
              <a:t>изданий, из </a:t>
            </a:r>
            <a:r>
              <a:rPr lang="ru-RU" sz="2800" dirty="0" smtClean="0"/>
              <a:t>них прошли полную проверку и загружены на сайт </a:t>
            </a:r>
            <a:r>
              <a:rPr lang="ru-RU" sz="3200" dirty="0" smtClean="0"/>
              <a:t>19486</a:t>
            </a:r>
            <a:r>
              <a:rPr lang="ru-RU" sz="2800" dirty="0" smtClean="0"/>
              <a:t> </a:t>
            </a:r>
            <a:r>
              <a:rPr lang="ru-RU" sz="2800" dirty="0" smtClean="0"/>
              <a:t>изданий               ( 3</a:t>
            </a:r>
            <a:r>
              <a:rPr lang="ru-RU" sz="2800" dirty="0" smtClean="0"/>
              <a:t> 644 108 </a:t>
            </a:r>
            <a:r>
              <a:rPr lang="ru-RU" sz="2800" dirty="0" smtClean="0"/>
              <a:t>страниц ).</a:t>
            </a:r>
            <a:endParaRPr lang="ru-RU" sz="2800" dirty="0"/>
          </a:p>
        </p:txBody>
      </p:sp>
      <p:pic>
        <p:nvPicPr>
          <p:cNvPr id="5"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7110" y="1465884"/>
            <a:ext cx="3882719" cy="5238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p:cNvSpPr/>
          <p:nvPr/>
        </p:nvSpPr>
        <p:spPr>
          <a:xfrm>
            <a:off x="1112520" y="271512"/>
            <a:ext cx="7909560" cy="830997"/>
          </a:xfrm>
          <a:prstGeom prst="rect">
            <a:avLst/>
          </a:prstGeom>
        </p:spPr>
        <p:txBody>
          <a:bodyPr wrap="square">
            <a:spAutoFit/>
          </a:bodyPr>
          <a:lstStyle/>
          <a:p>
            <a:pPr algn="ctr"/>
            <a:r>
              <a:rPr lang="ru-RU" sz="2400" dirty="0" smtClean="0">
                <a:solidFill>
                  <a:schemeClr val="bg1"/>
                </a:solidFill>
              </a:rPr>
              <a:t>Книжный фонд электронной </a:t>
            </a:r>
            <a:r>
              <a:rPr lang="ru-RU" sz="2400" dirty="0" smtClean="0">
                <a:solidFill>
                  <a:schemeClr val="bg1"/>
                </a:solidFill>
              </a:rPr>
              <a:t>библиотеки «Научное наследие России» </a:t>
            </a: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280" y="229800"/>
            <a:ext cx="6393240" cy="1262520"/>
          </a:xfrm>
        </p:spPr>
        <p:txBody>
          <a:bodyPr/>
          <a:lstStyle/>
          <a:p>
            <a:pPr lvl="0"/>
            <a:r>
              <a:rPr lang="ru-RU" sz="2800" dirty="0" smtClean="0">
                <a:solidFill>
                  <a:schemeClr val="bg1"/>
                </a:solidFill>
              </a:rPr>
              <a:t>Распределение книг по языку издания</a:t>
            </a:r>
            <a:r>
              <a:rPr lang="ru-RU" dirty="0" smtClean="0">
                <a:solidFill>
                  <a:schemeClr val="bg1"/>
                </a:solidFill>
              </a:rPr>
              <a:t/>
            </a:r>
            <a:br>
              <a:rPr lang="ru-RU" dirty="0" smtClean="0">
                <a:solidFill>
                  <a:schemeClr val="bg1"/>
                </a:solidFill>
              </a:rPr>
            </a:br>
            <a:endParaRPr lang="ru-RU" dirty="0">
              <a:solidFill>
                <a:schemeClr val="bg1"/>
              </a:solidFill>
            </a:endParaRPr>
          </a:p>
        </p:txBody>
      </p:sp>
      <p:graphicFrame>
        <p:nvGraphicFramePr>
          <p:cNvPr id="5" name="Объект 9"/>
          <p:cNvGraphicFramePr>
            <a:graphicFrameLocks/>
          </p:cNvGraphicFramePr>
          <p:nvPr>
            <p:extLst>
              <p:ext uri="{D42A27DB-BD31-4B8C-83A1-F6EECF244321}">
                <p14:modId xmlns:p14="http://schemas.microsoft.com/office/powerpoint/2010/main" xmlns="" val="2643975907"/>
              </p:ext>
            </p:extLst>
          </p:nvPr>
        </p:nvGraphicFramePr>
        <p:xfrm>
          <a:off x="1691640" y="1478282"/>
          <a:ext cx="6431280" cy="4937757"/>
        </p:xfrm>
        <a:graphic>
          <a:graphicData uri="http://schemas.openxmlformats.org/drawingml/2006/table">
            <a:tbl>
              <a:tblPr firstRow="1" firstCol="1" bandRow="1">
                <a:tableStyleId>{5C22544A-7EE6-4342-B048-85BDC9FD1C3A}</a:tableStyleId>
              </a:tblPr>
              <a:tblGrid>
                <a:gridCol w="2610916"/>
                <a:gridCol w="3820364"/>
              </a:tblGrid>
              <a:tr h="1954258">
                <a:tc>
                  <a:txBody>
                    <a:bodyPr/>
                    <a:lstStyle/>
                    <a:p>
                      <a:pPr algn="ctr">
                        <a:lnSpc>
                          <a:spcPct val="115000"/>
                        </a:lnSpc>
                        <a:spcAft>
                          <a:spcPts val="0"/>
                        </a:spcAft>
                      </a:pPr>
                      <a:r>
                        <a:rPr lang="ru-RU" sz="2400" dirty="0">
                          <a:effectLst/>
                        </a:rPr>
                        <a:t>Язык</a:t>
                      </a:r>
                      <a:endParaRPr lang="ru-RU" sz="2400" dirty="0">
                        <a:effectLst/>
                        <a:latin typeface="Calibri"/>
                        <a:ea typeface="Calibri"/>
                        <a:cs typeface="Times New Roman"/>
                      </a:endParaRPr>
                    </a:p>
                  </a:txBody>
                  <a:tcPr marL="68575" marR="6857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400" dirty="0" smtClean="0">
                          <a:effectLst/>
                        </a:rPr>
                        <a:t>Кол-во изданий в %</a:t>
                      </a:r>
                      <a:endParaRPr lang="ru-RU" sz="2400" dirty="0" smtClean="0">
                        <a:effectLst/>
                        <a:latin typeface="+mn-lt"/>
                        <a:ea typeface="Calibri"/>
                        <a:cs typeface="Times New Roman"/>
                      </a:endParaRPr>
                    </a:p>
                    <a:p>
                      <a:pPr>
                        <a:lnSpc>
                          <a:spcPct val="115000"/>
                        </a:lnSpc>
                        <a:spcAft>
                          <a:spcPts val="0"/>
                        </a:spcAft>
                      </a:pPr>
                      <a:endParaRPr lang="ru-RU" sz="2400" dirty="0">
                        <a:effectLst/>
                        <a:latin typeface="Calibri"/>
                        <a:ea typeface="Calibri"/>
                        <a:cs typeface="Times New Roman"/>
                      </a:endParaRPr>
                    </a:p>
                  </a:txBody>
                  <a:tcPr marL="68575" marR="68575" marT="0" marB="0"/>
                </a:tc>
              </a:tr>
              <a:tr h="498417">
                <a:tc>
                  <a:txBody>
                    <a:bodyPr/>
                    <a:lstStyle/>
                    <a:p>
                      <a:pPr>
                        <a:lnSpc>
                          <a:spcPct val="115000"/>
                        </a:lnSpc>
                        <a:spcAft>
                          <a:spcPts val="0"/>
                        </a:spcAft>
                      </a:pPr>
                      <a:r>
                        <a:rPr lang="ru-RU" sz="2400">
                          <a:effectLst/>
                        </a:rPr>
                        <a:t>русский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84,96</a:t>
                      </a:r>
                      <a:endParaRPr lang="ru-RU" sz="2400" dirty="0">
                        <a:effectLst/>
                        <a:latin typeface="Calibri"/>
                        <a:ea typeface="Calibri"/>
                        <a:cs typeface="Times New Roman"/>
                      </a:endParaRPr>
                    </a:p>
                  </a:txBody>
                  <a:tcPr marL="68575" marR="68575" marT="0" marB="0"/>
                </a:tc>
              </a:tr>
              <a:tr h="491414">
                <a:tc>
                  <a:txBody>
                    <a:bodyPr/>
                    <a:lstStyle/>
                    <a:p>
                      <a:pPr>
                        <a:lnSpc>
                          <a:spcPct val="115000"/>
                        </a:lnSpc>
                        <a:spcAft>
                          <a:spcPts val="0"/>
                        </a:spcAft>
                      </a:pPr>
                      <a:r>
                        <a:rPr lang="ru-RU" sz="2400">
                          <a:effectLst/>
                        </a:rPr>
                        <a:t>французский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4,64</a:t>
                      </a:r>
                      <a:endParaRPr lang="ru-RU" sz="2400" dirty="0">
                        <a:effectLst/>
                        <a:latin typeface="Calibri"/>
                        <a:ea typeface="Calibri"/>
                        <a:cs typeface="Times New Roman"/>
                      </a:endParaRPr>
                    </a:p>
                  </a:txBody>
                  <a:tcPr marL="68575" marR="68575" marT="0" marB="0"/>
                </a:tc>
              </a:tr>
              <a:tr h="498417">
                <a:tc>
                  <a:txBody>
                    <a:bodyPr/>
                    <a:lstStyle/>
                    <a:p>
                      <a:pPr>
                        <a:lnSpc>
                          <a:spcPct val="115000"/>
                        </a:lnSpc>
                        <a:spcAft>
                          <a:spcPts val="0"/>
                        </a:spcAft>
                      </a:pPr>
                      <a:r>
                        <a:rPr lang="ru-RU" sz="2400" dirty="0">
                          <a:effectLst/>
                        </a:rPr>
                        <a:t>немецкий</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2,65</a:t>
                      </a:r>
                      <a:endParaRPr lang="ru-RU" sz="2400" dirty="0">
                        <a:effectLst/>
                        <a:latin typeface="Calibri"/>
                        <a:ea typeface="Calibri"/>
                        <a:cs typeface="Times New Roman"/>
                      </a:endParaRPr>
                    </a:p>
                  </a:txBody>
                  <a:tcPr marL="68575" marR="68575" marT="0" marB="0"/>
                </a:tc>
              </a:tr>
              <a:tr h="498417">
                <a:tc>
                  <a:txBody>
                    <a:bodyPr/>
                    <a:lstStyle/>
                    <a:p>
                      <a:pPr>
                        <a:lnSpc>
                          <a:spcPct val="115000"/>
                        </a:lnSpc>
                        <a:spcAft>
                          <a:spcPts val="0"/>
                        </a:spcAft>
                      </a:pPr>
                      <a:r>
                        <a:rPr lang="ru-RU" sz="2400">
                          <a:effectLst/>
                        </a:rPr>
                        <a:t>английский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2,11</a:t>
                      </a:r>
                      <a:endParaRPr lang="ru-RU" sz="2400" dirty="0">
                        <a:effectLst/>
                        <a:latin typeface="Calibri"/>
                        <a:ea typeface="Calibri"/>
                        <a:cs typeface="Times New Roman"/>
                      </a:endParaRPr>
                    </a:p>
                  </a:txBody>
                  <a:tcPr marL="68575" marR="68575" marT="0" marB="0"/>
                </a:tc>
              </a:tr>
              <a:tr h="498417">
                <a:tc>
                  <a:txBody>
                    <a:bodyPr/>
                    <a:lstStyle/>
                    <a:p>
                      <a:pPr>
                        <a:lnSpc>
                          <a:spcPct val="115000"/>
                        </a:lnSpc>
                        <a:spcAft>
                          <a:spcPts val="0"/>
                        </a:spcAft>
                      </a:pPr>
                      <a:r>
                        <a:rPr lang="ru-RU" sz="2400">
                          <a:effectLst/>
                        </a:rPr>
                        <a:t>латинский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4,09</a:t>
                      </a:r>
                      <a:endParaRPr lang="ru-RU" sz="2400" dirty="0">
                        <a:effectLst/>
                        <a:latin typeface="Calibri"/>
                        <a:ea typeface="Calibri"/>
                        <a:cs typeface="Times New Roman"/>
                      </a:endParaRPr>
                    </a:p>
                  </a:txBody>
                  <a:tcPr marL="68575" marR="68575" marT="0" marB="0"/>
                </a:tc>
              </a:tr>
              <a:tr h="498417">
                <a:tc>
                  <a:txBody>
                    <a:bodyPr/>
                    <a:lstStyle/>
                    <a:p>
                      <a:pPr>
                        <a:lnSpc>
                          <a:spcPct val="115000"/>
                        </a:lnSpc>
                        <a:spcAft>
                          <a:spcPts val="0"/>
                        </a:spcAft>
                      </a:pPr>
                      <a:r>
                        <a:rPr lang="ru-RU" sz="2400">
                          <a:effectLst/>
                        </a:rPr>
                        <a:t>прочие</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smtClean="0">
                          <a:effectLst/>
                        </a:rPr>
                        <a:t>1,51</a:t>
                      </a:r>
                      <a:endParaRPr lang="ru-RU" sz="2400" dirty="0">
                        <a:effectLst/>
                        <a:latin typeface="Calibri"/>
                        <a:ea typeface="Calibri"/>
                        <a:cs typeface="Times New Roman"/>
                      </a:endParaRPr>
                    </a:p>
                  </a:txBody>
                  <a:tcPr marL="68575" marR="68575"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676400" y="1661162"/>
          <a:ext cx="6172200" cy="4617718"/>
        </p:xfrm>
        <a:graphic>
          <a:graphicData uri="http://schemas.openxmlformats.org/drawingml/2006/table">
            <a:tbl>
              <a:tblPr firstRow="1" firstCol="1" bandRow="1">
                <a:tableStyleId>{5C22544A-7EE6-4342-B048-85BDC9FD1C3A}</a:tableStyleId>
              </a:tblPr>
              <a:tblGrid>
                <a:gridCol w="3234654"/>
                <a:gridCol w="2937546"/>
              </a:tblGrid>
              <a:tr h="1469044">
                <a:tc>
                  <a:txBody>
                    <a:bodyPr/>
                    <a:lstStyle/>
                    <a:p>
                      <a:pPr>
                        <a:lnSpc>
                          <a:spcPct val="115000"/>
                        </a:lnSpc>
                        <a:spcAft>
                          <a:spcPts val="0"/>
                        </a:spcAft>
                      </a:pPr>
                      <a:r>
                        <a:rPr lang="ru-RU" sz="2400" dirty="0">
                          <a:effectLst/>
                        </a:rPr>
                        <a:t>Период</a:t>
                      </a:r>
                      <a:endParaRPr lang="ru-RU" sz="2400" dirty="0">
                        <a:effectLst/>
                        <a:latin typeface="Calibri"/>
                        <a:ea typeface="Calibri"/>
                        <a:cs typeface="Times New Roman"/>
                      </a:endParaRPr>
                    </a:p>
                  </a:txBody>
                  <a:tcPr marL="68578" marR="68578" marT="0" marB="0"/>
                </a:tc>
                <a:tc>
                  <a:txBody>
                    <a:bodyPr/>
                    <a:lstStyle/>
                    <a:p>
                      <a:pPr>
                        <a:lnSpc>
                          <a:spcPct val="115000"/>
                        </a:lnSpc>
                        <a:spcAft>
                          <a:spcPts val="0"/>
                        </a:spcAft>
                      </a:pPr>
                      <a:r>
                        <a:rPr lang="ru-RU" sz="2400" dirty="0">
                          <a:effectLst/>
                        </a:rPr>
                        <a:t>Кол-во изданий на сайте ЭБ</a:t>
                      </a:r>
                      <a:endParaRPr lang="ru-RU" sz="2400" dirty="0">
                        <a:effectLst/>
                        <a:latin typeface="Calibri"/>
                        <a:ea typeface="Calibri"/>
                        <a:cs typeface="Times New Roman"/>
                      </a:endParaRPr>
                    </a:p>
                  </a:txBody>
                  <a:tcPr marL="68578" marR="68578" marT="0" marB="0"/>
                </a:tc>
              </a:tr>
              <a:tr h="524779">
                <a:tc>
                  <a:txBody>
                    <a:bodyPr/>
                    <a:lstStyle/>
                    <a:p>
                      <a:pPr>
                        <a:lnSpc>
                          <a:spcPct val="115000"/>
                        </a:lnSpc>
                        <a:spcAft>
                          <a:spcPts val="0"/>
                        </a:spcAft>
                      </a:pPr>
                      <a:r>
                        <a:rPr lang="ru-RU" sz="2400" dirty="0">
                          <a:effectLst/>
                        </a:rPr>
                        <a:t>1618-1699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rPr>
                        <a:t>0.06%</a:t>
                      </a:r>
                      <a:endParaRPr lang="ru-RU" sz="2400" dirty="0">
                        <a:effectLst/>
                        <a:latin typeface="Calibri"/>
                        <a:ea typeface="Calibri"/>
                        <a:cs typeface="Times New Roman"/>
                      </a:endParaRPr>
                    </a:p>
                  </a:txBody>
                  <a:tcPr marL="68578" marR="68578" marT="0" marB="0"/>
                </a:tc>
              </a:tr>
              <a:tr h="524779">
                <a:tc>
                  <a:txBody>
                    <a:bodyPr/>
                    <a:lstStyle/>
                    <a:p>
                      <a:pPr>
                        <a:lnSpc>
                          <a:spcPct val="115000"/>
                        </a:lnSpc>
                        <a:spcAft>
                          <a:spcPts val="0"/>
                        </a:spcAft>
                      </a:pPr>
                      <a:r>
                        <a:rPr lang="ru-RU" sz="2400" dirty="0">
                          <a:effectLst/>
                        </a:rPr>
                        <a:t>1700-1799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rPr>
                        <a:t>8.43%</a:t>
                      </a:r>
                      <a:endParaRPr lang="ru-RU" sz="2400" dirty="0">
                        <a:effectLst/>
                        <a:latin typeface="Calibri"/>
                        <a:ea typeface="Calibri"/>
                        <a:cs typeface="Times New Roman"/>
                      </a:endParaRPr>
                    </a:p>
                  </a:txBody>
                  <a:tcPr marL="68578" marR="68578" marT="0" marB="0"/>
                </a:tc>
              </a:tr>
              <a:tr h="524779">
                <a:tc>
                  <a:txBody>
                    <a:bodyPr/>
                    <a:lstStyle/>
                    <a:p>
                      <a:pPr>
                        <a:lnSpc>
                          <a:spcPct val="115000"/>
                        </a:lnSpc>
                        <a:spcAft>
                          <a:spcPts val="0"/>
                        </a:spcAft>
                      </a:pPr>
                      <a:r>
                        <a:rPr lang="ru-RU" sz="2400" dirty="0">
                          <a:effectLst/>
                        </a:rPr>
                        <a:t>1800-1899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rPr>
                        <a:t>25.18%</a:t>
                      </a:r>
                      <a:endParaRPr lang="ru-RU" sz="2400" dirty="0">
                        <a:effectLst/>
                        <a:latin typeface="Calibri"/>
                        <a:ea typeface="Calibri"/>
                        <a:cs typeface="Times New Roman"/>
                      </a:endParaRPr>
                    </a:p>
                  </a:txBody>
                  <a:tcPr marL="68578" marR="68578" marT="0" marB="0"/>
                </a:tc>
              </a:tr>
              <a:tr h="524779">
                <a:tc>
                  <a:txBody>
                    <a:bodyPr/>
                    <a:lstStyle/>
                    <a:p>
                      <a:pPr>
                        <a:lnSpc>
                          <a:spcPct val="115000"/>
                        </a:lnSpc>
                        <a:spcAft>
                          <a:spcPts val="0"/>
                        </a:spcAft>
                      </a:pPr>
                      <a:r>
                        <a:rPr lang="ru-RU" sz="2400">
                          <a:effectLst/>
                        </a:rPr>
                        <a:t>1900-1949 </a:t>
                      </a:r>
                      <a:endParaRPr lang="ru-RU" sz="240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rPr>
                        <a:t>54.97%</a:t>
                      </a:r>
                      <a:endParaRPr lang="ru-RU" sz="2400" dirty="0">
                        <a:effectLst/>
                        <a:latin typeface="Calibri"/>
                        <a:ea typeface="Calibri"/>
                        <a:cs typeface="Times New Roman"/>
                      </a:endParaRPr>
                    </a:p>
                  </a:txBody>
                  <a:tcPr marL="68578" marR="68578" marT="0" marB="0"/>
                </a:tc>
              </a:tr>
              <a:tr h="524779">
                <a:tc>
                  <a:txBody>
                    <a:bodyPr/>
                    <a:lstStyle/>
                    <a:p>
                      <a:pPr>
                        <a:lnSpc>
                          <a:spcPct val="115000"/>
                        </a:lnSpc>
                        <a:spcAft>
                          <a:spcPts val="0"/>
                        </a:spcAft>
                      </a:pPr>
                      <a:r>
                        <a:rPr lang="ru-RU" sz="2400">
                          <a:effectLst/>
                        </a:rPr>
                        <a:t>1949-1999 </a:t>
                      </a:r>
                      <a:endParaRPr lang="ru-RU" sz="240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latin typeface="+mn-lt"/>
                          <a:ea typeface="Calibri"/>
                          <a:cs typeface="Times New Roman"/>
                        </a:rPr>
                        <a:t>9.97%</a:t>
                      </a:r>
                      <a:endParaRPr lang="ru-RU" sz="2400" dirty="0">
                        <a:effectLst/>
                        <a:latin typeface="+mn-lt"/>
                        <a:ea typeface="Calibri"/>
                        <a:cs typeface="Times New Roman"/>
                      </a:endParaRPr>
                    </a:p>
                  </a:txBody>
                  <a:tcPr marL="68578" marR="68578" marT="0" marB="0"/>
                </a:tc>
              </a:tr>
              <a:tr h="524779">
                <a:tc>
                  <a:txBody>
                    <a:bodyPr/>
                    <a:lstStyle/>
                    <a:p>
                      <a:pPr>
                        <a:lnSpc>
                          <a:spcPct val="115000"/>
                        </a:lnSpc>
                        <a:spcAft>
                          <a:spcPts val="0"/>
                        </a:spcAft>
                      </a:pPr>
                      <a:r>
                        <a:rPr lang="ru-RU" sz="2400" dirty="0" smtClean="0">
                          <a:effectLst/>
                        </a:rPr>
                        <a:t>2000-2017</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smtClean="0">
                          <a:effectLst/>
                          <a:latin typeface="+mn-lt"/>
                          <a:ea typeface="+mn-ea"/>
                          <a:cs typeface="+mn-cs"/>
                        </a:rPr>
                        <a:t>1.36%</a:t>
                      </a:r>
                      <a:endParaRPr lang="ru-RU" sz="2400" dirty="0">
                        <a:effectLst/>
                        <a:latin typeface="Calibri"/>
                        <a:ea typeface="Calibri"/>
                        <a:cs typeface="Times New Roman"/>
                      </a:endParaRPr>
                    </a:p>
                  </a:txBody>
                  <a:tcPr marL="68578" marR="68578" marT="0" marB="0"/>
                </a:tc>
              </a:tr>
            </a:tbl>
          </a:graphicData>
        </a:graphic>
      </p:graphicFrame>
      <p:sp>
        <p:nvSpPr>
          <p:cNvPr id="6" name="Прямоугольник 5"/>
          <p:cNvSpPr/>
          <p:nvPr/>
        </p:nvSpPr>
        <p:spPr>
          <a:xfrm>
            <a:off x="1432560" y="320040"/>
            <a:ext cx="8031480" cy="523220"/>
          </a:xfrm>
          <a:prstGeom prst="rect">
            <a:avLst/>
          </a:prstGeom>
        </p:spPr>
        <p:txBody>
          <a:bodyPr wrap="square">
            <a:spAutoFit/>
          </a:bodyPr>
          <a:lstStyle/>
          <a:p>
            <a:pPr lvl="0" algn="ctr">
              <a:spcBef>
                <a:spcPct val="0"/>
              </a:spcBef>
              <a:defRPr/>
            </a:pPr>
            <a:r>
              <a:rPr lang="ru-RU" sz="2800" dirty="0" smtClean="0">
                <a:solidFill>
                  <a:schemeClr val="bg1"/>
                </a:solidFill>
              </a:rPr>
              <a:t>Распределение книг по времени издания</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6120</TotalTime>
  <Words>693</Words>
  <Application>Microsoft Office PowerPoint</Application>
  <PresentationFormat>Произвольный</PresentationFormat>
  <Paragraphs>204</Paragraphs>
  <Slides>18</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Office Theme</vt:lpstr>
      <vt:lpstr>Office Theme</vt:lpstr>
      <vt:lpstr>Слайд 1</vt:lpstr>
      <vt:lpstr>Электронная библиотека «Научное Наследие России»</vt:lpstr>
      <vt:lpstr>Электронная библиотека «Научное Наследие России»</vt:lpstr>
      <vt:lpstr>Архитектура проекта</vt:lpstr>
      <vt:lpstr>Полный цикл создания электронной книги</vt:lpstr>
      <vt:lpstr>Слайд 6</vt:lpstr>
      <vt:lpstr>Слайд 7</vt:lpstr>
      <vt:lpstr>Распределение книг по языку издания </vt:lpstr>
      <vt:lpstr>Слайд 9</vt:lpstr>
      <vt:lpstr>Распределение книг по типу изданий</vt:lpstr>
      <vt:lpstr>Распределение публикаций по рубрикам ГРНТИ</vt:lpstr>
      <vt:lpstr>Комплекс сканирования на основе планетарного сканера MINOLTA PS7000</vt:lpstr>
      <vt:lpstr>Комплекс сканирования на основе цветного планетарного сканера ПланСкан С2-ЦА-600</vt:lpstr>
      <vt:lpstr>Комплекс сканирования на основе цветного планетарного сканера ПланСкан серии А2В </vt:lpstr>
      <vt:lpstr>Комплекс сканирования на основе цветного планетарного сканера Пауэрскан Д14000 А0-20/25</vt:lpstr>
      <vt:lpstr>Слайд 16</vt:lpstr>
      <vt:lpstr>Слайд 17</vt:lpstr>
      <vt:lpstr>Электронная библиотека «Научное Наследие России»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msc_fin1</dc:title>
  <dc:creator>Nik First</dc:creator>
  <cp:lastModifiedBy>S Kirillov</cp:lastModifiedBy>
  <cp:revision>40</cp:revision>
  <dcterms:created xsi:type="dcterms:W3CDTF">2017-05-16T20:59:35Z</dcterms:created>
  <dcterms:modified xsi:type="dcterms:W3CDTF">2017-09-21T22:35:52Z</dcterms:modified>
  <dc:language>ru-RU</dc:language>
</cp:coreProperties>
</file>