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32" r:id="rId1"/>
  </p:sldMasterIdLst>
  <p:notesMasterIdLst>
    <p:notesMasterId r:id="rId26"/>
  </p:notesMasterIdLst>
  <p:sldIdLst>
    <p:sldId id="337" r:id="rId2"/>
    <p:sldId id="519" r:id="rId3"/>
    <p:sldId id="535" r:id="rId4"/>
    <p:sldId id="291" r:id="rId5"/>
    <p:sldId id="294" r:id="rId6"/>
    <p:sldId id="392" r:id="rId7"/>
    <p:sldId id="507" r:id="rId8"/>
    <p:sldId id="521" r:id="rId9"/>
    <p:sldId id="520" r:id="rId10"/>
    <p:sldId id="524" r:id="rId11"/>
    <p:sldId id="531" r:id="rId12"/>
    <p:sldId id="525" r:id="rId13"/>
    <p:sldId id="532" r:id="rId14"/>
    <p:sldId id="527" r:id="rId15"/>
    <p:sldId id="528" r:id="rId16"/>
    <p:sldId id="533" r:id="rId17"/>
    <p:sldId id="529" r:id="rId18"/>
    <p:sldId id="530" r:id="rId19"/>
    <p:sldId id="534" r:id="rId20"/>
    <p:sldId id="536" r:id="rId21"/>
    <p:sldId id="537" r:id="rId22"/>
    <p:sldId id="538" r:id="rId23"/>
    <p:sldId id="297" r:id="rId24"/>
    <p:sldId id="53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4"/>
    <a:srgbClr val="FF3399"/>
    <a:srgbClr val="3333FF"/>
    <a:srgbClr val="0099CC"/>
    <a:srgbClr val="006699"/>
    <a:srgbClr val="9E4F00"/>
    <a:srgbClr val="CC6600"/>
    <a:srgbClr val="009900"/>
    <a:srgbClr val="FFD85D"/>
    <a:srgbClr val="6AF963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7398" autoAdjust="0"/>
  </p:normalViewPr>
  <p:slideViewPr>
    <p:cSldViewPr>
      <p:cViewPr>
        <p:scale>
          <a:sx n="75" d="100"/>
          <a:sy n="75" d="100"/>
        </p:scale>
        <p:origin x="-2664" y="-12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adimir%20Bakhtin\Documents\PAVT\2018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adimir%20Bakhtin\Documents\PAVT\2018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adimir%20Bakhtin\Documents\PAVT\2018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Sheet1!$A$1:$G$1</c:f>
              <c:strCache>
                <c:ptCount val="7"/>
                <c:pt idx="0">
                  <c:v>1 ядро</c:v>
                </c:pt>
                <c:pt idx="1">
                  <c:v>2 ядра</c:v>
                </c:pt>
                <c:pt idx="2">
                  <c:v>4 ядра</c:v>
                </c:pt>
                <c:pt idx="3">
                  <c:v>6 ядер</c:v>
                </c:pt>
                <c:pt idx="4">
                  <c:v>8 ядер</c:v>
                </c:pt>
                <c:pt idx="5">
                  <c:v>10 ядер</c:v>
                </c:pt>
                <c:pt idx="6">
                  <c:v>12 ядер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47.660000000000011</c:v>
                </c:pt>
                <c:pt idx="1">
                  <c:v>23.779999999999987</c:v>
                </c:pt>
                <c:pt idx="2">
                  <c:v>12.04</c:v>
                </c:pt>
                <c:pt idx="3">
                  <c:v>8.3500000000000068</c:v>
                </c:pt>
                <c:pt idx="4">
                  <c:v>6.23</c:v>
                </c:pt>
                <c:pt idx="5">
                  <c:v>5.24</c:v>
                </c:pt>
                <c:pt idx="6">
                  <c:v>4.34</c:v>
                </c:pt>
              </c:numCache>
            </c:numRef>
          </c:val>
        </c:ser>
        <c:axId val="71986560"/>
        <c:axId val="100326016"/>
      </c:barChart>
      <c:catAx>
        <c:axId val="71986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0326016"/>
        <c:crosses val="autoZero"/>
        <c:auto val="1"/>
        <c:lblAlgn val="ctr"/>
        <c:lblOffset val="100"/>
      </c:catAx>
      <c:valAx>
        <c:axId val="100326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19865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54396325459318"/>
          <c:y val="7.4548702245552642E-2"/>
          <c:w val="0.89745603674540686"/>
          <c:h val="0.8326195683872849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Sheet2!$F$1:$G$1</c:f>
              <c:strCache>
                <c:ptCount val="2"/>
                <c:pt idx="0">
                  <c:v>1 GPU</c:v>
                </c:pt>
                <c:pt idx="1">
                  <c:v>12 ядер</c:v>
                </c:pt>
              </c:strCache>
            </c:strRef>
          </c:cat>
          <c:val>
            <c:numRef>
              <c:f>Sheet2!$F$2:$G$2</c:f>
              <c:numCache>
                <c:formatCode>General</c:formatCode>
                <c:ptCount val="2"/>
                <c:pt idx="0">
                  <c:v>0.69000000000000061</c:v>
                </c:pt>
                <c:pt idx="1">
                  <c:v>4.34</c:v>
                </c:pt>
              </c:numCache>
            </c:numRef>
          </c:val>
        </c:ser>
        <c:gapWidth val="280"/>
        <c:axId val="72161536"/>
        <c:axId val="72175616"/>
      </c:barChart>
      <c:catAx>
        <c:axId val="72161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2175616"/>
        <c:crosses val="autoZero"/>
        <c:auto val="1"/>
        <c:lblAlgn val="ctr"/>
        <c:lblOffset val="100"/>
      </c:catAx>
      <c:valAx>
        <c:axId val="72175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216153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v>Копирование до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Sheet3!$A$1:$I$1</c:f>
              <c:strCache>
                <c:ptCount val="9"/>
                <c:pt idx="0">
                  <c:v>BLOCK,*,*</c:v>
                </c:pt>
                <c:pt idx="1">
                  <c:v>*,BLOCK,*</c:v>
                </c:pt>
                <c:pt idx="2">
                  <c:v>*,*,BLOCK</c:v>
                </c:pt>
                <c:pt idx="3">
                  <c:v>BLOCK,*,*</c:v>
                </c:pt>
                <c:pt idx="4">
                  <c:v>*,BLOCK,*</c:v>
                </c:pt>
                <c:pt idx="5">
                  <c:v>*,*,BLOCK</c:v>
                </c:pt>
                <c:pt idx="6">
                  <c:v>BLOCK,BLOCK,*</c:v>
                </c:pt>
                <c:pt idx="7">
                  <c:v>BLOCK,*,BLOCK</c:v>
                </c:pt>
                <c:pt idx="8">
                  <c:v>*,BLOCK,BLOCK</c:v>
                </c:pt>
              </c:strCache>
            </c:strRef>
          </c:cat>
          <c:val>
            <c:numRef>
              <c:f>Sheet3!$A$2:$I$2</c:f>
              <c:numCache>
                <c:formatCode>General</c:formatCode>
                <c:ptCount val="9"/>
                <c:pt idx="0">
                  <c:v>10.69</c:v>
                </c:pt>
                <c:pt idx="1">
                  <c:v>9.9</c:v>
                </c:pt>
                <c:pt idx="2">
                  <c:v>9.9700000000000006</c:v>
                </c:pt>
                <c:pt idx="3">
                  <c:v>5.89</c:v>
                </c:pt>
                <c:pt idx="4">
                  <c:v>5.17</c:v>
                </c:pt>
                <c:pt idx="5">
                  <c:v>5.22</c:v>
                </c:pt>
                <c:pt idx="6">
                  <c:v>5.6</c:v>
                </c:pt>
                <c:pt idx="7">
                  <c:v>5.59</c:v>
                </c:pt>
                <c:pt idx="8">
                  <c:v>5.17</c:v>
                </c:pt>
              </c:numCache>
            </c:numRef>
          </c:val>
        </c:ser>
        <c:ser>
          <c:idx val="1"/>
          <c:order val="1"/>
          <c:tx>
            <c:v>Параллельный цикл</c:v>
          </c:tx>
          <c:spPr>
            <a:solidFill>
              <a:srgbClr val="004F94"/>
            </a:solidFill>
          </c:spPr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Sheet3!$A$1:$I$1</c:f>
              <c:strCache>
                <c:ptCount val="9"/>
                <c:pt idx="0">
                  <c:v>BLOCK,*,*</c:v>
                </c:pt>
                <c:pt idx="1">
                  <c:v>*,BLOCK,*</c:v>
                </c:pt>
                <c:pt idx="2">
                  <c:v>*,*,BLOCK</c:v>
                </c:pt>
                <c:pt idx="3">
                  <c:v>BLOCK,*,*</c:v>
                </c:pt>
                <c:pt idx="4">
                  <c:v>*,BLOCK,*</c:v>
                </c:pt>
                <c:pt idx="5">
                  <c:v>*,*,BLOCK</c:v>
                </c:pt>
                <c:pt idx="6">
                  <c:v>BLOCK,BLOCK,*</c:v>
                </c:pt>
                <c:pt idx="7">
                  <c:v>BLOCK,*,BLOCK</c:v>
                </c:pt>
                <c:pt idx="8">
                  <c:v>*,BLOCK,BLOCK</c:v>
                </c:pt>
              </c:strCache>
            </c:strRef>
          </c:cat>
          <c:val>
            <c:numRef>
              <c:f>Sheet3!$A$3:$I$3</c:f>
              <c:numCache>
                <c:formatCode>General</c:formatCode>
                <c:ptCount val="9"/>
                <c:pt idx="0">
                  <c:v>6.1599999999999975</c:v>
                </c:pt>
                <c:pt idx="1">
                  <c:v>5.75</c:v>
                </c:pt>
                <c:pt idx="2">
                  <c:v>6.06</c:v>
                </c:pt>
                <c:pt idx="3">
                  <c:v>4.9800000000000004</c:v>
                </c:pt>
                <c:pt idx="4">
                  <c:v>3.8899999999999997</c:v>
                </c:pt>
                <c:pt idx="5">
                  <c:v>4</c:v>
                </c:pt>
                <c:pt idx="6">
                  <c:v>4.51</c:v>
                </c:pt>
                <c:pt idx="7">
                  <c:v>4.8199999999999985</c:v>
                </c:pt>
                <c:pt idx="8">
                  <c:v>4.13</c:v>
                </c:pt>
              </c:numCache>
            </c:numRef>
          </c:val>
        </c:ser>
        <c:ser>
          <c:idx val="2"/>
          <c:order val="2"/>
          <c:tx>
            <c:v>Копирование после</c:v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Sheet3!$A$1:$I$1</c:f>
              <c:strCache>
                <c:ptCount val="9"/>
                <c:pt idx="0">
                  <c:v>BLOCK,*,*</c:v>
                </c:pt>
                <c:pt idx="1">
                  <c:v>*,BLOCK,*</c:v>
                </c:pt>
                <c:pt idx="2">
                  <c:v>*,*,BLOCK</c:v>
                </c:pt>
                <c:pt idx="3">
                  <c:v>BLOCK,*,*</c:v>
                </c:pt>
                <c:pt idx="4">
                  <c:v>*,BLOCK,*</c:v>
                </c:pt>
                <c:pt idx="5">
                  <c:v>*,*,BLOCK</c:v>
                </c:pt>
                <c:pt idx="6">
                  <c:v>BLOCK,BLOCK,*</c:v>
                </c:pt>
                <c:pt idx="7">
                  <c:v>BLOCK,*,BLOCK</c:v>
                </c:pt>
                <c:pt idx="8">
                  <c:v>*,BLOCK,BLOCK</c:v>
                </c:pt>
              </c:strCache>
            </c:strRef>
          </c:cat>
          <c:val>
            <c:numRef>
              <c:f>Sheet3!$A$4:$I$4</c:f>
              <c:numCache>
                <c:formatCode>General</c:formatCode>
                <c:ptCount val="9"/>
                <c:pt idx="0">
                  <c:v>24.73</c:v>
                </c:pt>
                <c:pt idx="1">
                  <c:v>21.75</c:v>
                </c:pt>
                <c:pt idx="2">
                  <c:v>21.9</c:v>
                </c:pt>
                <c:pt idx="3">
                  <c:v>30.49</c:v>
                </c:pt>
                <c:pt idx="4">
                  <c:v>24.82</c:v>
                </c:pt>
                <c:pt idx="5">
                  <c:v>25.130000000000024</c:v>
                </c:pt>
                <c:pt idx="6">
                  <c:v>28.73</c:v>
                </c:pt>
                <c:pt idx="7">
                  <c:v>29.02</c:v>
                </c:pt>
                <c:pt idx="8">
                  <c:v>24.959999999999987</c:v>
                </c:pt>
              </c:numCache>
            </c:numRef>
          </c:val>
        </c:ser>
        <c:overlap val="100"/>
        <c:axId val="72201728"/>
        <c:axId val="72203264"/>
      </c:barChart>
      <c:catAx>
        <c:axId val="72201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2203264"/>
        <c:crosses val="autoZero"/>
        <c:auto val="1"/>
        <c:lblAlgn val="ctr"/>
        <c:lblOffset val="100"/>
      </c:catAx>
      <c:valAx>
        <c:axId val="72203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220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01790799429913"/>
          <c:y val="0.31298446997952728"/>
          <c:w val="0.23139837991863005"/>
          <c:h val="0.16238790927992128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spPr>
            <a:solidFill>
              <a:srgbClr val="0070C0"/>
            </a:solidFill>
          </c:spPr>
          <c:dLbls>
            <c:numFmt formatCode="#,##0.00" sourceLinked="0"/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Sheet5!$A$1:$C$1</c:f>
              <c:strCache>
                <c:ptCount val="3"/>
                <c:pt idx="0">
                  <c:v>1 GPU</c:v>
                </c:pt>
                <c:pt idx="1">
                  <c:v>1 MPI x 2 GPU</c:v>
                </c:pt>
                <c:pt idx="2">
                  <c:v>2 MPI x 1 GPU</c:v>
                </c:pt>
              </c:strCache>
            </c:strRef>
          </c:cat>
          <c:val>
            <c:numRef>
              <c:f>Sheet5!$A$2:$C$2</c:f>
              <c:numCache>
                <c:formatCode>General</c:formatCode>
                <c:ptCount val="3"/>
                <c:pt idx="0">
                  <c:v>0.68823909759521495</c:v>
                </c:pt>
                <c:pt idx="1">
                  <c:v>0.36150217056274453</c:v>
                </c:pt>
                <c:pt idx="2">
                  <c:v>0.39763712882995639</c:v>
                </c:pt>
              </c:numCache>
            </c:numRef>
          </c:val>
        </c:ser>
        <c:axId val="78015872"/>
        <c:axId val="78025856"/>
      </c:barChart>
      <c:catAx>
        <c:axId val="7801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025856"/>
        <c:crosses val="autoZero"/>
        <c:auto val="1"/>
        <c:lblAlgn val="ctr"/>
        <c:lblOffset val="100"/>
      </c:catAx>
      <c:valAx>
        <c:axId val="78025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01587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Времена выполнения </a:t>
            </a:r>
            <a:r>
              <a:rPr lang="ru-RU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параллельной</a:t>
            </a:r>
            <a:r>
              <a:rPr lang="ru-RU" sz="2400" baseline="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sz="2400" dirty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секундах на различном числе ядер </a:t>
            </a:r>
            <a:r>
              <a:rPr lang="ru-RU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К-100</a:t>
            </a:r>
            <a:endParaRPr lang="ru-RU" sz="24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2"/>
          <c:order val="0"/>
          <c:tx>
            <c:strRef>
              <c:f>Лист1!$D$1</c:f>
              <c:strCache>
                <c:ptCount val="1"/>
                <c:pt idx="0">
                  <c:v>long volume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Исходная версия программы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2297.6999999999998</c:v>
                </c:pt>
                <c:pt idx="1">
                  <c:v>2209.6999999999998</c:v>
                </c:pt>
                <c:pt idx="2">
                  <c:v>554.6</c:v>
                </c:pt>
                <c:pt idx="3">
                  <c:v>296.89999999999969</c:v>
                </c:pt>
                <c:pt idx="4">
                  <c:v>160.69999999999999</c:v>
                </c:pt>
                <c:pt idx="5">
                  <c:v>96.4</c:v>
                </c:pt>
              </c:numCache>
            </c:numRef>
          </c:val>
        </c:ser>
        <c:marker val="1"/>
        <c:axId val="80737024"/>
        <c:axId val="80738560"/>
      </c:lineChart>
      <c:catAx>
        <c:axId val="80737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80738560"/>
        <c:crosses val="autoZero"/>
        <c:auto val="1"/>
        <c:lblAlgn val="ctr"/>
        <c:lblOffset val="100"/>
      </c:catAx>
      <c:valAx>
        <c:axId val="80738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8073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Ускорение выполнения программы относительно исходной версии </a:t>
            </a:r>
            <a:r>
              <a:rPr lang="ru-RU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en-US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  <a:endParaRPr lang="ru-RU" sz="24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2"/>
          <c:order val="0"/>
          <c:tx>
            <c:strRef>
              <c:f>Лист1!$D$1</c:f>
              <c:strCache>
                <c:ptCount val="1"/>
                <c:pt idx="0">
                  <c:v>long volume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1.04</c:v>
                </c:pt>
                <c:pt idx="1">
                  <c:v>4.1399999999999997</c:v>
                </c:pt>
                <c:pt idx="2">
                  <c:v>7.74</c:v>
                </c:pt>
                <c:pt idx="3">
                  <c:v>14.3</c:v>
                </c:pt>
                <c:pt idx="4">
                  <c:v>23.84</c:v>
                </c:pt>
              </c:numCache>
            </c:numRef>
          </c:val>
        </c:ser>
        <c:marker val="1"/>
        <c:axId val="96360320"/>
        <c:axId val="96361856"/>
      </c:lineChart>
      <c:catAx>
        <c:axId val="96360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96361856"/>
        <c:crosses val="autoZero"/>
        <c:auto val="1"/>
        <c:lblAlgn val="ctr"/>
        <c:lblOffset val="100"/>
      </c:catAx>
      <c:valAx>
        <c:axId val="96361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96360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ADF85C-CACB-4110-A996-3E38DCB505A1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041E2-F314-4DDF-84CF-BED9092CD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7856E9-C8EE-4E0E-AC6A-5E6B15EFB7E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548593"/>
            <a:ext cx="8229600" cy="360050"/>
          </a:xfrm>
        </p:spPr>
        <p:txBody>
          <a:bodyPr/>
          <a:lstStyle>
            <a:lvl1pPr>
              <a:defRPr sz="2800">
                <a:solidFill>
                  <a:srgbClr val="004F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3" y="908635"/>
            <a:ext cx="8229600" cy="5760727"/>
          </a:xfrm>
        </p:spPr>
        <p:txBody>
          <a:bodyPr/>
          <a:lstStyle>
            <a:lvl1pPr>
              <a:buClr>
                <a:srgbClr val="EA6D21"/>
              </a:buClr>
              <a:defRPr sz="2000"/>
            </a:lvl1pPr>
            <a:lvl2pPr>
              <a:buClr>
                <a:srgbClr val="EA6D21"/>
              </a:buClr>
              <a:defRPr sz="1800"/>
            </a:lvl2pPr>
            <a:lvl3pPr>
              <a:buClr>
                <a:srgbClr val="EA6D21"/>
              </a:buClr>
              <a:defRPr sz="1600"/>
            </a:lvl3pPr>
            <a:lvl4pPr>
              <a:buClr>
                <a:srgbClr val="EA6D21"/>
              </a:buClr>
              <a:defRPr sz="1400"/>
            </a:lvl4pPr>
            <a:lvl5pPr>
              <a:buClr>
                <a:srgbClr val="EA6D21"/>
              </a:buCl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BB4A-2DBA-4B9D-B51E-EB132BD9DD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545582"/>
            <a:ext cx="8229600" cy="1011210"/>
          </a:xfrm>
        </p:spPr>
        <p:txBody>
          <a:bodyPr/>
          <a:lstStyle>
            <a:lvl1pPr>
              <a:defRPr sz="4000">
                <a:solidFill>
                  <a:srgbClr val="004F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A6D21"/>
              </a:buClr>
              <a:defRPr sz="2000"/>
            </a:lvl1pPr>
            <a:lvl2pPr>
              <a:buClr>
                <a:srgbClr val="EA6D21"/>
              </a:buClr>
              <a:defRPr sz="1800"/>
            </a:lvl2pPr>
            <a:lvl3pPr>
              <a:buClr>
                <a:srgbClr val="EA6D21"/>
              </a:buClr>
              <a:defRPr sz="1600"/>
            </a:lvl3pPr>
            <a:lvl4pPr>
              <a:buClr>
                <a:srgbClr val="EA6D21"/>
              </a:buClr>
              <a:defRPr sz="1400"/>
            </a:lvl4pPr>
            <a:lvl5pPr>
              <a:buClr>
                <a:srgbClr val="EA6D21"/>
              </a:buCl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3CD2-9F80-44F5-BC9E-5DCE043D6C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8060-1754-46B2-8A4B-9F97D2B077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88F7A92-D136-4185-BB28-83FDA22E9735}" type="datetime1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tint val="2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E9A52D-6580-43B4-BB37-5B31DA533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88F7A92-D136-4185-BB28-83FDA22E9735}" type="datetime1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tint val="2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E9A52D-6580-43B4-BB37-5B31DA533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557338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6350" y="-26988"/>
            <a:ext cx="9137650" cy="287636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noFill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6512" y="-27384"/>
            <a:ext cx="9180513" cy="307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Научный сервис в сети Интернет</a:t>
            </a:r>
            <a:endParaRPr lang="ru-RU" sz="1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Нижний колонтитул 21"/>
          <p:cNvSpPr txBox="1">
            <a:spLocks/>
          </p:cNvSpPr>
          <p:nvPr/>
        </p:nvSpPr>
        <p:spPr>
          <a:xfrm>
            <a:off x="6300836" y="6589713"/>
            <a:ext cx="3887788" cy="268287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© ИПМ ИМ. М.В. КЕЛДЫША РАН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347075" y="6499225"/>
            <a:ext cx="762000" cy="341313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A73073-B33E-40D3-8C7A-60F0020500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9" r:id="rId1"/>
    <p:sldLayoutId id="2147484950" r:id="rId2"/>
    <p:sldLayoutId id="2147484951" r:id="rId3"/>
    <p:sldLayoutId id="2147484952" r:id="rId4"/>
    <p:sldLayoutId id="2147484953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B5395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395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395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395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395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A6D21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P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1975"/>
            <a:ext cx="9144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85225" cy="23764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/>
              <a:t>Разработка параллельного программного кода для расчетов задачи радиационной магнитной газодинамики и исследования динамики плазмы в канале КСПУ</a:t>
            </a: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8964488" cy="18732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ru-RU" sz="2500" b="1" dirty="0" smtClean="0">
              <a:latin typeface="Arial" charset="0"/>
              <a:cs typeface="Arial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2400" b="1" dirty="0" smtClean="0"/>
              <a:t>В.А.</a:t>
            </a:r>
            <a:r>
              <a:rPr lang="en-US" sz="2400" b="1" dirty="0" smtClean="0"/>
              <a:t> </a:t>
            </a:r>
            <a:r>
              <a:rPr lang="ru-RU" sz="2400" b="1" dirty="0" smtClean="0"/>
              <a:t>Бахтин</a:t>
            </a:r>
            <a:r>
              <a:rPr lang="ru-RU" sz="2400" dirty="0" smtClean="0"/>
              <a:t>, Д.А. Захаров,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2400" dirty="0" smtClean="0"/>
              <a:t>А.Н.</a:t>
            </a:r>
            <a:r>
              <a:rPr lang="en-US" sz="2400" dirty="0" smtClean="0"/>
              <a:t> </a:t>
            </a:r>
            <a:r>
              <a:rPr lang="ru-RU" sz="2400" dirty="0" smtClean="0"/>
              <a:t>Козлов, В.С.</a:t>
            </a:r>
            <a:r>
              <a:rPr lang="en-US" sz="2400" dirty="0" smtClean="0"/>
              <a:t> </a:t>
            </a:r>
            <a:r>
              <a:rPr lang="ru-RU" sz="2400" dirty="0" smtClean="0"/>
              <a:t>Коновалов</a:t>
            </a:r>
            <a:endParaRPr lang="ru-RU" sz="2500" dirty="0" smtClean="0"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  <a:cs typeface="Arial" charset="0"/>
              </a:rPr>
              <a:t>dvm@keldysh.ru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ru-RU" sz="2000" b="1" dirty="0" smtClean="0">
                <a:latin typeface="Arial" charset="0"/>
                <a:cs typeface="Arial" charset="0"/>
              </a:rPr>
              <a:t>Абрау-Дюрсо, 24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ru-RU" sz="2000" b="1" dirty="0" smtClean="0">
                <a:latin typeface="Arial" charset="0"/>
                <a:cs typeface="Arial" charset="0"/>
              </a:rPr>
              <a:t>сентября, 2019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ru-RU" sz="1100" b="1" dirty="0" smtClean="0"/>
              <a:t>Работа поддержана грантом РНФ № 16-11-10278</a:t>
            </a:r>
          </a:p>
          <a:p>
            <a:pPr marR="0" algn="ctr" eaLnBrk="1" hangingPunct="1">
              <a:lnSpc>
                <a:spcPct val="80000"/>
              </a:lnSpc>
            </a:pPr>
            <a:endParaRPr 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23712B9-2DB5-4245-8C87-3A983B9A333E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9223" y="3167390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 2018</a:t>
            </a:r>
            <a:endParaRPr lang="ru-RU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21506" name="Picture 2" descr="Научный сервис в сети Интернет - 20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507" y="3645024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/>
              <a:t>      	</a:t>
            </a:r>
            <a:r>
              <a:rPr lang="en-US" sz="2000" b="1" dirty="0" smtClean="0"/>
              <a:t>double precision function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r, rdx2, rdy2, rdz2,</a:t>
            </a:r>
          </a:p>
          <a:p>
            <a:r>
              <a:rPr lang="en-US" sz="2000" b="1" dirty="0" smtClean="0"/>
              <a:t>          &amp;  </a:t>
            </a:r>
            <a:r>
              <a:rPr lang="ru-RU" sz="2000" b="1" dirty="0" smtClean="0"/>
              <a:t>	    </a:t>
            </a:r>
            <a:r>
              <a:rPr lang="en-US" sz="2000" b="1" dirty="0" smtClean="0"/>
              <a:t>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integer ::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double precision, dimension(</a:t>
            </a:r>
            <a:r>
              <a:rPr lang="en-US" sz="2000" b="1" dirty="0" err="1" smtClean="0"/>
              <a:t>mx,my,mz</a:t>
            </a:r>
            <a:r>
              <a:rPr lang="en-US" sz="2000" b="1" dirty="0" smtClean="0"/>
              <a:t>) :: 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double precision :: rdx2, rdy2, rdz2, beta,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integer ::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</a:t>
            </a:r>
          </a:p>
          <a:p>
            <a:r>
              <a:rPr lang="ru-RU" sz="2000" b="1" dirty="0" smtClean="0"/>
              <a:t>	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0.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PARALLEL (</a:t>
            </a:r>
            <a:r>
              <a:rPr lang="en-US" sz="2000" b="1" dirty="0" err="1" smtClean="0">
                <a:solidFill>
                  <a:srgbClr val="3333FF"/>
                </a:solidFill>
              </a:rPr>
              <a:t>k,j,i</a:t>
            </a:r>
            <a:r>
              <a:rPr lang="en-US" sz="2000" b="1" dirty="0" smtClean="0">
                <a:solidFill>
                  <a:srgbClr val="3333FF"/>
                </a:solidFill>
              </a:rPr>
              <a:t>), REDUCTION(max(</a:t>
            </a:r>
            <a:r>
              <a:rPr lang="en-US" sz="2000" b="1" dirty="0" err="1" smtClean="0">
                <a:solidFill>
                  <a:srgbClr val="3333FF"/>
                </a:solidFill>
              </a:rPr>
              <a:t>eps</a:t>
            </a:r>
            <a:r>
              <a:rPr lang="en-US" sz="2000" b="1" dirty="0" smtClean="0">
                <a:solidFill>
                  <a:srgbClr val="3333FF"/>
                </a:solidFill>
              </a:rPr>
              <a:t>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 k = 2,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 do j = 2, my - 1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do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2,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k) = ((f(i-1,j,k)+f(i+1,j,k))*rdx2</a:t>
            </a:r>
          </a:p>
          <a:p>
            <a:r>
              <a:rPr lang="en-US" sz="2000" b="1" dirty="0" smtClean="0"/>
              <a:t>     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+(f(i,j-1,k)+f(i,j+1,k))*rdy2</a:t>
            </a:r>
          </a:p>
          <a:p>
            <a:r>
              <a:rPr lang="en-US" sz="2000" b="1" dirty="0" smtClean="0"/>
              <a:t>          &amp;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                       +(f(i,j,k-1)+f(i,j,k+1))*rdz2</a:t>
            </a:r>
          </a:p>
          <a:p>
            <a:r>
              <a:rPr lang="en-US" sz="2000" b="1" dirty="0" smtClean="0"/>
              <a:t>     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-r(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 * beta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max(</a:t>
            </a:r>
            <a:r>
              <a:rPr lang="en-US" sz="2000" b="1" dirty="0" err="1" smtClean="0"/>
              <a:t>eps,abs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)-f(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smtClean="0"/>
              <a:t>end function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363518" y="5445224"/>
            <a:ext cx="345695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Программа для мультипроцессора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 idx="4294967295"/>
          </p:nvPr>
        </p:nvSpPr>
        <p:spPr>
          <a:xfrm>
            <a:off x="539750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Времена выполнения программы в секундах</a:t>
            </a:r>
            <a:b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 процессоре </a:t>
            </a:r>
            <a:r>
              <a:rPr lang="en-US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Intel Xeon E5-2660 (k10.kiam.ru)</a:t>
            </a:r>
            <a:endParaRPr lang="ru-RU" sz="2800" dirty="0" smtClean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2C41F-327A-43ED-AA35-914D87D08BB6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11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12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/>
              <a:t>      	</a:t>
            </a:r>
            <a:r>
              <a:rPr lang="en-US" sz="2000" b="1" dirty="0" smtClean="0"/>
              <a:t>double precision function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r, rdx2, rdy2, rdz2…)</a:t>
            </a:r>
          </a:p>
          <a:p>
            <a:r>
              <a:rPr lang="en-US" sz="2000" b="1" dirty="0" smtClean="0"/>
              <a:t>             …</a:t>
            </a:r>
          </a:p>
          <a:p>
            <a:r>
              <a:rPr lang="ru-RU" sz="2000" b="1" dirty="0" smtClean="0"/>
              <a:t>	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0.</a:t>
            </a:r>
          </a:p>
          <a:p>
            <a:r>
              <a:rPr lang="en-US" sz="2000" b="1" dirty="0" smtClean="0">
                <a:solidFill>
                  <a:srgbClr val="FF3399"/>
                </a:solidFill>
              </a:rPr>
              <a:t>CDVM$ ACTUAL(</a:t>
            </a:r>
            <a:r>
              <a:rPr lang="en-US" sz="2000" b="1" dirty="0" err="1" smtClean="0">
                <a:solidFill>
                  <a:srgbClr val="FF3399"/>
                </a:solidFill>
              </a:rPr>
              <a:t>eps</a:t>
            </a:r>
            <a:r>
              <a:rPr lang="en-US" sz="2000" b="1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FF3399"/>
                </a:solidFill>
              </a:rPr>
              <a:t>CDVM$ REGION</a:t>
            </a:r>
            <a:r>
              <a:rPr lang="ru-RU" sz="2000" b="1" dirty="0" smtClean="0">
                <a:solidFill>
                  <a:srgbClr val="FF3399"/>
                </a:solidFill>
              </a:rPr>
              <a:t> </a:t>
            </a:r>
            <a:r>
              <a:rPr lang="en-US" sz="2000" b="1" dirty="0" smtClean="0">
                <a:solidFill>
                  <a:srgbClr val="FF3399"/>
                </a:solidFill>
              </a:rPr>
              <a:t>INOUT(</a:t>
            </a:r>
            <a:r>
              <a:rPr lang="en-US" sz="2000" b="1" dirty="0" err="1" smtClean="0">
                <a:solidFill>
                  <a:srgbClr val="FF3399"/>
                </a:solidFill>
              </a:rPr>
              <a:t>f,newf</a:t>
            </a:r>
            <a:r>
              <a:rPr lang="en-US" sz="2000" b="1" dirty="0" smtClean="0">
                <a:solidFill>
                  <a:srgbClr val="FF3399"/>
                </a:solidFill>
              </a:rPr>
              <a:t>, </a:t>
            </a:r>
            <a:r>
              <a:rPr lang="en-US" sz="2000" b="1" dirty="0" err="1" smtClean="0">
                <a:solidFill>
                  <a:srgbClr val="FF3399"/>
                </a:solidFill>
              </a:rPr>
              <a:t>eps</a:t>
            </a:r>
            <a:r>
              <a:rPr lang="en-US" sz="2000" b="1" dirty="0" smtClean="0">
                <a:solidFill>
                  <a:srgbClr val="FF3399"/>
                </a:solidFill>
              </a:rPr>
              <a:t>), IN(r,rdx2,rdy2,rdz2,beta)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PARALLEL (</a:t>
            </a:r>
            <a:r>
              <a:rPr lang="en-US" sz="2000" b="1" dirty="0" err="1" smtClean="0">
                <a:solidFill>
                  <a:srgbClr val="3333FF"/>
                </a:solidFill>
              </a:rPr>
              <a:t>k,j,i</a:t>
            </a:r>
            <a:r>
              <a:rPr lang="en-US" sz="2000" b="1" dirty="0" smtClean="0">
                <a:solidFill>
                  <a:srgbClr val="3333FF"/>
                </a:solidFill>
              </a:rPr>
              <a:t>), REDUCTION(max(</a:t>
            </a:r>
            <a:r>
              <a:rPr lang="en-US" sz="2000" b="1" dirty="0" err="1" smtClean="0">
                <a:solidFill>
                  <a:srgbClr val="3333FF"/>
                </a:solidFill>
              </a:rPr>
              <a:t>eps</a:t>
            </a:r>
            <a:r>
              <a:rPr lang="en-US" sz="2000" b="1" dirty="0" smtClean="0">
                <a:solidFill>
                  <a:srgbClr val="3333FF"/>
                </a:solidFill>
              </a:rPr>
              <a:t>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 k = 2,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 do j = 2, my - 1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do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2,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k) = ((f(i-1,j,k)+f(i+1,j,k))*rdx2</a:t>
            </a:r>
          </a:p>
          <a:p>
            <a:r>
              <a:rPr lang="en-US" sz="2000" b="1" dirty="0" smtClean="0"/>
              <a:t>      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+(f(i,j-1,k)+f(i,j+1,k))*rdy2</a:t>
            </a:r>
          </a:p>
          <a:p>
            <a:r>
              <a:rPr lang="en-US" sz="2000" b="1" dirty="0" smtClean="0"/>
              <a:t>           &amp;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         		+(f(i,j,k-1)+f(i,j,k+1))*rdz2</a:t>
            </a:r>
          </a:p>
          <a:p>
            <a:r>
              <a:rPr lang="en-US" sz="2000" b="1" dirty="0" smtClean="0"/>
              <a:t>      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-r(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 * beta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max(</a:t>
            </a:r>
            <a:r>
              <a:rPr lang="en-US" sz="2000" b="1" dirty="0" err="1" smtClean="0"/>
              <a:t>eps,abs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)-f(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FF3399"/>
                </a:solidFill>
              </a:rPr>
              <a:t>CDVM$ END</a:t>
            </a:r>
            <a:r>
              <a:rPr lang="ru-RU" sz="2000" b="1" dirty="0" smtClean="0">
                <a:solidFill>
                  <a:srgbClr val="FF3399"/>
                </a:solidFill>
              </a:rPr>
              <a:t> </a:t>
            </a:r>
            <a:r>
              <a:rPr lang="en-US" sz="2000" b="1" dirty="0" smtClean="0">
                <a:solidFill>
                  <a:srgbClr val="FF3399"/>
                </a:solidFill>
              </a:rPr>
              <a:t>REGION</a:t>
            </a:r>
          </a:p>
          <a:p>
            <a:r>
              <a:rPr lang="en-US" sz="2000" b="1" dirty="0" smtClean="0">
                <a:solidFill>
                  <a:srgbClr val="FF3399"/>
                </a:solidFill>
              </a:rPr>
              <a:t>CDVM$ GET_ACTUAL(</a:t>
            </a:r>
            <a:r>
              <a:rPr lang="en-US" sz="2000" b="1" dirty="0" err="1" smtClean="0">
                <a:solidFill>
                  <a:srgbClr val="FF3399"/>
                </a:solidFill>
              </a:rPr>
              <a:t>eps</a:t>
            </a:r>
            <a:r>
              <a:rPr lang="en-US" sz="2000" b="1" dirty="0" smtClean="0">
                <a:solidFill>
                  <a:srgbClr val="FF3399"/>
                </a:solidFill>
              </a:rPr>
              <a:t>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smtClean="0"/>
              <a:t>end function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63518" y="5445224"/>
            <a:ext cx="345695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Программа для графического ускорителя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 idx="4294967295"/>
          </p:nvPr>
        </p:nvSpPr>
        <p:spPr>
          <a:xfrm>
            <a:off x="539750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Времена выполнения программы в секундах</a:t>
            </a:r>
            <a:b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 графическом процессоре </a:t>
            </a:r>
            <a:r>
              <a:rPr lang="en-US" sz="2800" dirty="0" err="1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nVidia</a:t>
            </a:r>
            <a:r>
              <a:rPr lang="en-US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Fermi M2090 </a:t>
            </a: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 процессоре </a:t>
            </a:r>
            <a:r>
              <a:rPr lang="en-US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Intel Xeon E5-2660 (k10.kiam.ru)</a:t>
            </a:r>
            <a:endParaRPr lang="ru-RU" sz="2800" dirty="0" smtClean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2C41F-327A-43ED-AA35-914D87D08BB6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13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619672" y="1700808"/>
          <a:ext cx="59766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14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/>
              <a:t>      	</a:t>
            </a:r>
            <a:r>
              <a:rPr lang="en-US" sz="2000" b="1" dirty="0" smtClean="0"/>
              <a:t>double precision function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(f_,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_, r_, rdx2, rdy2, rdz2..)</a:t>
            </a:r>
          </a:p>
          <a:p>
            <a:r>
              <a:rPr lang="en-US" sz="2000" b="1" dirty="0" smtClean="0"/>
              <a:t>             </a:t>
            </a:r>
            <a:r>
              <a:rPr lang="ru-RU" sz="2000" b="1" dirty="0" smtClean="0"/>
              <a:t> ...</a:t>
            </a:r>
          </a:p>
          <a:p>
            <a:r>
              <a:rPr lang="ru-RU" sz="2000" b="1" dirty="0" smtClean="0"/>
              <a:t>             </a:t>
            </a:r>
            <a:r>
              <a:rPr lang="en-US" sz="2000" b="1" dirty="0" smtClean="0"/>
              <a:t>double precision, dimension(</a:t>
            </a:r>
            <a:r>
              <a:rPr lang="en-US" sz="2000" b="1" dirty="0" err="1" smtClean="0"/>
              <a:t>mx,my,mz</a:t>
            </a:r>
            <a:r>
              <a:rPr lang="en-US" sz="2000" b="1" dirty="0" smtClean="0"/>
              <a:t>) :: f_,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_, r_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C           </a:t>
            </a:r>
            <a:r>
              <a:rPr lang="ru-RU" sz="2000" b="1" dirty="0" smtClean="0">
                <a:solidFill>
                  <a:srgbClr val="FF0000"/>
                </a:solidFill>
              </a:rPr>
              <a:t>МАССИВЫ КОПИИ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             double precision, dimension(</a:t>
            </a:r>
            <a:r>
              <a:rPr lang="en-US" sz="2000" b="1" dirty="0" err="1" smtClean="0"/>
              <a:t>mx,my,mz</a:t>
            </a:r>
            <a:r>
              <a:rPr lang="en-US" sz="2000" b="1" dirty="0" smtClean="0"/>
              <a:t>) :: 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 </a:t>
            </a:r>
          </a:p>
          <a:p>
            <a:r>
              <a:rPr lang="en-US" sz="2000" b="1" dirty="0" smtClean="0"/>
              <a:t>C           </a:t>
            </a:r>
            <a:r>
              <a:rPr lang="ru-RU" sz="2000" b="1" dirty="0" smtClean="0"/>
              <a:t>РАСПРЕДЕЛЕНИЕ ДАННЫХ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DISTRIBUTE (BLOCK, BLOCK,BLOCK) :: f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ALIGN </a:t>
            </a:r>
            <a:r>
              <a:rPr lang="en-US" sz="2000" b="1" dirty="0" err="1" smtClean="0">
                <a:solidFill>
                  <a:srgbClr val="00B050"/>
                </a:solidFill>
              </a:rPr>
              <a:t>newf</a:t>
            </a:r>
            <a:r>
              <a:rPr lang="en-US" sz="2000" b="1" dirty="0" smtClean="0">
                <a:solidFill>
                  <a:srgbClr val="00B050"/>
                </a:solidFill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 WITH f(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ALIGN r(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 WITH f(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INTERVAL(1)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С           КОПИРОВАНИЕ ДАННЫХ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              f = f_</a:t>
            </a:r>
          </a:p>
          <a:p>
            <a:r>
              <a:rPr lang="en-US" sz="2000" b="1" dirty="0" smtClean="0"/>
              <a:t>             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_</a:t>
            </a:r>
          </a:p>
          <a:p>
            <a:r>
              <a:rPr lang="en-US" sz="2000" b="1" dirty="0" smtClean="0"/>
              <a:t>              r = r_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END INTERVAL</a:t>
            </a:r>
          </a:p>
          <a:p>
            <a:r>
              <a:rPr lang="ru-RU" sz="2000" b="1" dirty="0" smtClean="0"/>
              <a:t>	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0.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63518" y="5445224"/>
            <a:ext cx="345695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Программа для кластера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15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3333FF"/>
                </a:solidFill>
              </a:rPr>
              <a:t>CDVM$ PARALLEL (</a:t>
            </a:r>
            <a:r>
              <a:rPr lang="en-US" sz="2000" b="1" dirty="0" err="1" smtClean="0">
                <a:solidFill>
                  <a:srgbClr val="3333FF"/>
                </a:solidFill>
              </a:rPr>
              <a:t>k,j,i</a:t>
            </a:r>
            <a:r>
              <a:rPr lang="en-US" sz="2000" b="1" dirty="0" smtClean="0">
                <a:solidFill>
                  <a:srgbClr val="3333FF"/>
                </a:solidFill>
              </a:rPr>
              <a:t>)</a:t>
            </a:r>
            <a:r>
              <a:rPr lang="ru-RU" sz="2000" b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3333FF"/>
                </a:solidFill>
              </a:rPr>
              <a:t>ON </a:t>
            </a:r>
            <a:r>
              <a:rPr lang="en-US" sz="2000" b="1" dirty="0" err="1" smtClean="0">
                <a:solidFill>
                  <a:srgbClr val="3333FF"/>
                </a:solidFill>
              </a:rPr>
              <a:t>newf</a:t>
            </a:r>
            <a:r>
              <a:rPr lang="en-US" sz="2000" b="1" dirty="0" smtClean="0">
                <a:solidFill>
                  <a:srgbClr val="3333FF"/>
                </a:solidFill>
              </a:rPr>
              <a:t>(</a:t>
            </a:r>
            <a:r>
              <a:rPr lang="en-US" sz="2000" b="1" dirty="0" err="1" smtClean="0">
                <a:solidFill>
                  <a:srgbClr val="3333FF"/>
                </a:solidFill>
              </a:rPr>
              <a:t>i,j,k</a:t>
            </a:r>
            <a:r>
              <a:rPr lang="en-US" sz="2000" b="1" dirty="0" smtClean="0">
                <a:solidFill>
                  <a:srgbClr val="3333FF"/>
                </a:solidFill>
              </a:rPr>
              <a:t>), REDUCTION(max(</a:t>
            </a:r>
            <a:r>
              <a:rPr lang="en-US" sz="2000" b="1" dirty="0" err="1" smtClean="0">
                <a:solidFill>
                  <a:srgbClr val="3333FF"/>
                </a:solidFill>
              </a:rPr>
              <a:t>eps</a:t>
            </a:r>
            <a:r>
              <a:rPr lang="en-US" sz="2000" b="1" dirty="0" smtClean="0">
                <a:solidFill>
                  <a:srgbClr val="3333FF"/>
                </a:solidFill>
              </a:rPr>
              <a:t>)),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CDVM$* </a:t>
            </a:r>
            <a:r>
              <a:rPr lang="en-US" sz="2000" b="1" dirty="0" smtClean="0">
                <a:solidFill>
                  <a:srgbClr val="00B050"/>
                </a:solidFill>
              </a:rPr>
              <a:t>SHADOW_RENEW(f)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 k = 2,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 do j = 2, my - 1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do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2,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k) = ((f(i-1,j,k)+f(i+1,j,k))*rdx2</a:t>
            </a:r>
          </a:p>
          <a:p>
            <a:r>
              <a:rPr lang="en-US" sz="2000" b="1" dirty="0" smtClean="0"/>
              <a:t>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+(f(i,j-1,k)+f(i,j+1,k))*rdy2</a:t>
            </a:r>
          </a:p>
          <a:p>
            <a:r>
              <a:rPr lang="en-US" sz="2000" b="1" dirty="0" smtClean="0"/>
              <a:t>     &amp;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         		+(f(i,j,k-1)+f(i,j,k+1))*rdz2</a:t>
            </a:r>
          </a:p>
          <a:p>
            <a:r>
              <a:rPr lang="en-US" sz="2000" b="1" dirty="0" smtClean="0"/>
              <a:t>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-r(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 * beta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max(</a:t>
            </a:r>
            <a:r>
              <a:rPr lang="en-US" sz="2000" b="1" dirty="0" err="1" smtClean="0"/>
              <a:t>eps,abs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)-f(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INTERVAL(</a:t>
            </a:r>
            <a:r>
              <a:rPr lang="ru-RU" sz="2000" b="1" dirty="0" smtClean="0">
                <a:solidFill>
                  <a:srgbClr val="3333FF"/>
                </a:solidFill>
              </a:rPr>
              <a:t>3</a:t>
            </a:r>
            <a:r>
              <a:rPr lang="en-US" sz="20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С           КОПИРОВАНИЕ ДАННЫХ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              f</a:t>
            </a:r>
            <a:r>
              <a:rPr lang="ru-RU" sz="2000" b="1" dirty="0" smtClean="0"/>
              <a:t>_</a:t>
            </a:r>
            <a:r>
              <a:rPr lang="en-US" sz="2000" b="1" dirty="0" smtClean="0"/>
              <a:t> = f</a:t>
            </a:r>
          </a:p>
          <a:p>
            <a:r>
              <a:rPr lang="en-US" sz="2000" b="1" dirty="0" smtClean="0"/>
              <a:t>              </a:t>
            </a:r>
            <a:r>
              <a:rPr lang="en-US" sz="2000" b="1" dirty="0" err="1" smtClean="0"/>
              <a:t>newf</a:t>
            </a:r>
            <a:r>
              <a:rPr lang="ru-RU" sz="2000" b="1" dirty="0" smtClean="0"/>
              <a:t>_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newf</a:t>
            </a:r>
            <a:endParaRPr lang="en-US" sz="2000" b="1" dirty="0" smtClean="0"/>
          </a:p>
          <a:p>
            <a:r>
              <a:rPr lang="en-US" sz="2000" b="1" dirty="0" smtClean="0"/>
              <a:t>              r</a:t>
            </a:r>
            <a:r>
              <a:rPr lang="ru-RU" sz="2000" b="1" dirty="0" smtClean="0"/>
              <a:t>_</a:t>
            </a:r>
            <a:r>
              <a:rPr lang="en-US" sz="2000" b="1" dirty="0" smtClean="0"/>
              <a:t> = r</a:t>
            </a:r>
          </a:p>
          <a:p>
            <a:r>
              <a:rPr lang="en-US" sz="2000" b="1" dirty="0" smtClean="0">
                <a:solidFill>
                  <a:srgbClr val="3333FF"/>
                </a:solidFill>
              </a:rPr>
              <a:t>CDVM$ END INTERVAL</a:t>
            </a:r>
          </a:p>
          <a:p>
            <a:r>
              <a:rPr lang="en-US" sz="2000" b="1" dirty="0" smtClean="0"/>
              <a:t>             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smtClean="0"/>
              <a:t>end function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63518" y="5445224"/>
            <a:ext cx="345695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Программа для кластера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 idx="4294967295"/>
          </p:nvPr>
        </p:nvSpPr>
        <p:spPr>
          <a:xfrm>
            <a:off x="539750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Времена выполнения частично распараллеленной программы в секундах на узле </a:t>
            </a:r>
            <a:r>
              <a:rPr lang="en-US" sz="26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k10.kiam.ru</a:t>
            </a:r>
            <a:r>
              <a:rPr lang="ru-RU" sz="26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для разных распределений массивов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2C41F-327A-43ED-AA35-914D87D08BB6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16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79512" y="1556792"/>
          <a:ext cx="8964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17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endParaRPr lang="ru-RU" sz="2000" b="1" dirty="0" smtClean="0"/>
          </a:p>
          <a:p>
            <a:r>
              <a:rPr lang="en-US" sz="2000" b="1" dirty="0" smtClean="0"/>
              <a:t>            program </a:t>
            </a:r>
            <a:r>
              <a:rPr lang="en-US" sz="2000" b="1" dirty="0" err="1" smtClean="0"/>
              <a:t>jacobi</a:t>
            </a:r>
            <a:endParaRPr lang="en-US" sz="2000" b="1" dirty="0" smtClean="0"/>
          </a:p>
          <a:p>
            <a:r>
              <a:rPr lang="en-US" sz="2000" b="1" dirty="0" smtClean="0"/>
              <a:t>              double precision, </a:t>
            </a:r>
            <a:r>
              <a:rPr lang="en-US" sz="2000" b="1" dirty="0" err="1" smtClean="0"/>
              <a:t>allocatable</a:t>
            </a:r>
            <a:r>
              <a:rPr lang="en-US" sz="2000" b="1" dirty="0" smtClean="0"/>
              <a:t>, dimension(:,:,:) :: 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DISTRIBUTE (BLOCK, BLOCK,BLOCK) :: f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ALIGN </a:t>
            </a:r>
            <a:r>
              <a:rPr lang="en-US" sz="2000" b="1" dirty="0" err="1" smtClean="0">
                <a:solidFill>
                  <a:srgbClr val="00B050"/>
                </a:solidFill>
              </a:rPr>
              <a:t>newf</a:t>
            </a:r>
            <a:r>
              <a:rPr lang="en-US" sz="2000" b="1" dirty="0" smtClean="0">
                <a:solidFill>
                  <a:srgbClr val="00B050"/>
                </a:solidFill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 WITH f(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CDVM$ ALIGN r(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 WITH f(</a:t>
            </a:r>
            <a:r>
              <a:rPr lang="en-US" sz="2000" b="1" dirty="0" err="1" smtClean="0">
                <a:solidFill>
                  <a:srgbClr val="00B050"/>
                </a:solidFill>
              </a:rPr>
              <a:t>i,j,k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000" b="1" dirty="0" smtClean="0"/>
              <a:t>              …</a:t>
            </a:r>
          </a:p>
          <a:p>
            <a:r>
              <a:rPr lang="en-US" sz="2000" b="1" dirty="0" smtClean="0"/>
              <a:t>              do n = 1, NITER</a:t>
            </a:r>
          </a:p>
          <a:p>
            <a:r>
              <a:rPr lang="ru-RU" sz="2000" b="1" dirty="0" smtClean="0"/>
              <a:t>    </a:t>
            </a:r>
            <a:r>
              <a:rPr lang="en-US" sz="2000" b="1" dirty="0" smtClean="0"/>
              <a:t>   </a:t>
            </a:r>
            <a:r>
              <a:rPr lang="ru-RU" sz="2000" b="1" dirty="0" smtClean="0"/>
              <a:t>          </a:t>
            </a:r>
            <a:r>
              <a:rPr lang="en-US" sz="2000" b="1" dirty="0" smtClean="0"/>
              <a:t>if (</a:t>
            </a:r>
            <a:r>
              <a:rPr lang="en-US" sz="2000" b="1" dirty="0" err="1" smtClean="0"/>
              <a:t>curf</a:t>
            </a:r>
            <a:r>
              <a:rPr lang="en-US" sz="2000" b="1" dirty="0" smtClean="0"/>
              <a:t> .eq. 0) then</a:t>
            </a:r>
          </a:p>
          <a:p>
            <a:r>
              <a:rPr lang="en-US" sz="2000" b="1" dirty="0" smtClean="0"/>
              <a:t>                 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r, rdx2, rdy2, rdz2, 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          else</a:t>
            </a:r>
          </a:p>
          <a:p>
            <a:r>
              <a:rPr lang="en-US" sz="2000" b="1" dirty="0" smtClean="0"/>
              <a:t>                 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f, r, rdx2, rdy2, rdz2, 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          </a:t>
            </a:r>
            <a:r>
              <a:rPr lang="en-US" sz="2000" b="1" dirty="0" err="1" smtClean="0"/>
              <a:t>endif</a:t>
            </a:r>
            <a:endParaRPr lang="en-US" sz="2000" b="1" dirty="0" smtClean="0"/>
          </a:p>
          <a:p>
            <a:r>
              <a:rPr lang="en-US" sz="2000" b="1" dirty="0" smtClean="0"/>
              <a:t>                  print *, 'Iteration=' , n, '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=',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en-US" sz="2000" b="1" dirty="0" smtClean="0"/>
              <a:t>   </a:t>
            </a:r>
            <a:r>
              <a:rPr lang="ru-RU" sz="2000" b="1" dirty="0" smtClean="0"/>
              <a:t>               </a:t>
            </a:r>
            <a:r>
              <a:rPr lang="en-US" sz="2000" b="1" dirty="0" err="1" smtClean="0"/>
              <a:t>curf</a:t>
            </a:r>
            <a:r>
              <a:rPr lang="en-US" sz="2000" b="1" dirty="0" smtClean="0"/>
              <a:t> = 1 - </a:t>
            </a:r>
            <a:r>
              <a:rPr lang="en-US" sz="2000" b="1" dirty="0" err="1" smtClean="0"/>
              <a:t>curf</a:t>
            </a:r>
            <a:endParaRPr lang="en-US" sz="2000" b="1" dirty="0" smtClean="0"/>
          </a:p>
          <a:p>
            <a:r>
              <a:rPr lang="en-US" sz="2000" b="1" dirty="0" smtClean="0"/>
              <a:t>    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en-US" sz="2000" b="1" dirty="0" smtClean="0"/>
              <a:t>            end</a:t>
            </a:r>
            <a:endParaRPr lang="en-US" sz="2000" b="1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269875"/>
            <a:ext cx="903605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1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Итоговый вариант программы для кластера с ускорителями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18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290254"/>
            <a:ext cx="10513168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 smtClean="0"/>
              <a:t>      	</a:t>
            </a:r>
            <a:r>
              <a:rPr lang="en-US" sz="1900" b="1" dirty="0" smtClean="0"/>
              <a:t>double precision function </a:t>
            </a:r>
            <a:r>
              <a:rPr lang="en-US" sz="1900" b="1" dirty="0" err="1" smtClean="0"/>
              <a:t>dostep</a:t>
            </a:r>
            <a:r>
              <a:rPr lang="en-US" sz="1900" b="1" dirty="0" smtClean="0"/>
              <a:t>(f, </a:t>
            </a:r>
            <a:r>
              <a:rPr lang="en-US" sz="1900" b="1" dirty="0" err="1" smtClean="0"/>
              <a:t>newf</a:t>
            </a:r>
            <a:r>
              <a:rPr lang="en-US" sz="1900" b="1" dirty="0" smtClean="0"/>
              <a:t>, r, rdx2, rdy2, rdz2…)</a:t>
            </a:r>
          </a:p>
          <a:p>
            <a:r>
              <a:rPr lang="en-US" sz="1900" b="1" dirty="0" smtClean="0">
                <a:solidFill>
                  <a:srgbClr val="00B050"/>
                </a:solidFill>
              </a:rPr>
              <a:t>CDVM$ INHERIT </a:t>
            </a:r>
            <a:r>
              <a:rPr lang="en-US" sz="1900" b="1" dirty="0" err="1" smtClean="0">
                <a:solidFill>
                  <a:srgbClr val="00B050"/>
                </a:solidFill>
              </a:rPr>
              <a:t>f,newf,r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r>
              <a:rPr lang="ru-RU" sz="1900" b="1" dirty="0" smtClean="0"/>
              <a:t>             </a:t>
            </a:r>
            <a:r>
              <a:rPr lang="en-US" sz="1900" b="1" dirty="0" err="1" smtClean="0"/>
              <a:t>eps</a:t>
            </a:r>
            <a:r>
              <a:rPr lang="en-US" sz="1900" b="1" dirty="0" smtClean="0"/>
              <a:t>=0.</a:t>
            </a:r>
          </a:p>
          <a:p>
            <a:r>
              <a:rPr lang="en-US" sz="1900" b="1" dirty="0" smtClean="0">
                <a:solidFill>
                  <a:srgbClr val="FF3399"/>
                </a:solidFill>
              </a:rPr>
              <a:t>CDVM$ ACTUAL(</a:t>
            </a:r>
            <a:r>
              <a:rPr lang="en-US" sz="1900" b="1" dirty="0" err="1" smtClean="0">
                <a:solidFill>
                  <a:srgbClr val="FF3399"/>
                </a:solidFill>
              </a:rPr>
              <a:t>eps</a:t>
            </a:r>
            <a:r>
              <a:rPr lang="en-US" sz="1900" b="1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sz="1900" b="1" dirty="0" smtClean="0">
                <a:solidFill>
                  <a:srgbClr val="FF3399"/>
                </a:solidFill>
              </a:rPr>
              <a:t>CDVM$ REGION</a:t>
            </a:r>
            <a:r>
              <a:rPr lang="ru-RU" sz="1900" b="1" dirty="0" smtClean="0">
                <a:solidFill>
                  <a:srgbClr val="FF3399"/>
                </a:solidFill>
              </a:rPr>
              <a:t> </a:t>
            </a:r>
            <a:endParaRPr lang="en-US" sz="1900" b="1" dirty="0" smtClean="0">
              <a:solidFill>
                <a:srgbClr val="FF3399"/>
              </a:solidFill>
            </a:endParaRPr>
          </a:p>
          <a:p>
            <a:r>
              <a:rPr lang="en-US" sz="1900" b="1" dirty="0" smtClean="0">
                <a:solidFill>
                  <a:srgbClr val="3333FF"/>
                </a:solidFill>
              </a:rPr>
              <a:t>CDVM$ PARALLEL(</a:t>
            </a:r>
            <a:r>
              <a:rPr lang="en-US" sz="1900" b="1" dirty="0" err="1" smtClean="0">
                <a:solidFill>
                  <a:srgbClr val="3333FF"/>
                </a:solidFill>
              </a:rPr>
              <a:t>k,j,i</a:t>
            </a:r>
            <a:r>
              <a:rPr lang="en-US" sz="1900" b="1" dirty="0" smtClean="0">
                <a:solidFill>
                  <a:srgbClr val="3333FF"/>
                </a:solidFill>
              </a:rPr>
              <a:t>) ON </a:t>
            </a:r>
            <a:r>
              <a:rPr lang="en-US" sz="1900" b="1" dirty="0" err="1" smtClean="0">
                <a:solidFill>
                  <a:srgbClr val="3333FF"/>
                </a:solidFill>
              </a:rPr>
              <a:t>newf</a:t>
            </a:r>
            <a:r>
              <a:rPr lang="en-US" sz="1900" b="1" dirty="0" smtClean="0">
                <a:solidFill>
                  <a:srgbClr val="3333FF"/>
                </a:solidFill>
              </a:rPr>
              <a:t>(</a:t>
            </a:r>
            <a:r>
              <a:rPr lang="en-US" sz="1900" b="1" dirty="0" err="1" smtClean="0">
                <a:solidFill>
                  <a:srgbClr val="3333FF"/>
                </a:solidFill>
              </a:rPr>
              <a:t>i,j,k</a:t>
            </a:r>
            <a:r>
              <a:rPr lang="en-US" sz="1900" b="1" dirty="0" smtClean="0">
                <a:solidFill>
                  <a:srgbClr val="3333FF"/>
                </a:solidFill>
              </a:rPr>
              <a:t>),REDUCTION(max(</a:t>
            </a:r>
            <a:r>
              <a:rPr lang="en-US" sz="1900" b="1" dirty="0" err="1" smtClean="0">
                <a:solidFill>
                  <a:srgbClr val="3333FF"/>
                </a:solidFill>
              </a:rPr>
              <a:t>eps</a:t>
            </a:r>
            <a:r>
              <a:rPr lang="en-US" sz="1900" b="1" dirty="0" smtClean="0">
                <a:solidFill>
                  <a:srgbClr val="3333FF"/>
                </a:solidFill>
              </a:rPr>
              <a:t>)),</a:t>
            </a:r>
            <a:endParaRPr lang="ru-RU" sz="1900" b="1" dirty="0" smtClean="0">
              <a:solidFill>
                <a:srgbClr val="3333FF"/>
              </a:solidFill>
            </a:endParaRPr>
          </a:p>
          <a:p>
            <a:r>
              <a:rPr lang="en-US" sz="1900" b="1" dirty="0" smtClean="0">
                <a:solidFill>
                  <a:srgbClr val="3333FF"/>
                </a:solidFill>
              </a:rPr>
              <a:t>CDVM$</a:t>
            </a:r>
            <a:r>
              <a:rPr lang="ru-RU" sz="1900" b="1" dirty="0" smtClean="0">
                <a:solidFill>
                  <a:srgbClr val="3333FF"/>
                </a:solidFill>
              </a:rPr>
              <a:t>*</a:t>
            </a:r>
            <a:r>
              <a:rPr lang="en-US" sz="1900" b="1" dirty="0" smtClean="0">
                <a:solidFill>
                  <a:srgbClr val="00B050"/>
                </a:solidFill>
              </a:rPr>
              <a:t>  SHADOW_RENEW(f)</a:t>
            </a:r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do k = 2, </a:t>
            </a:r>
            <a:r>
              <a:rPr lang="en-US" sz="1900" b="1" dirty="0" err="1" smtClean="0"/>
              <a:t>mz</a:t>
            </a:r>
            <a:r>
              <a:rPr lang="en-US" sz="1900" b="1" dirty="0" smtClean="0"/>
              <a:t> - 1</a:t>
            </a:r>
          </a:p>
          <a:p>
            <a:r>
              <a:rPr lang="en-US" sz="1900" b="1" dirty="0" smtClean="0"/>
              <a:t>     </a:t>
            </a:r>
            <a:r>
              <a:rPr lang="ru-RU" sz="1900" b="1" dirty="0" smtClean="0"/>
              <a:t>	</a:t>
            </a:r>
            <a:r>
              <a:rPr lang="en-US" sz="1900" b="1" dirty="0" smtClean="0"/>
              <a:t>    do j = 2, my - 1</a:t>
            </a:r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          do 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 = 2, </a:t>
            </a:r>
            <a:r>
              <a:rPr lang="en-US" sz="1900" b="1" dirty="0" err="1" smtClean="0"/>
              <a:t>mx</a:t>
            </a:r>
            <a:r>
              <a:rPr lang="en-US" sz="1900" b="1" dirty="0" smtClean="0"/>
              <a:t> - 1</a:t>
            </a:r>
          </a:p>
          <a:p>
            <a:r>
              <a:rPr lang="en-US" sz="1900" b="1" dirty="0" smtClean="0"/>
              <a:t>         </a:t>
            </a:r>
            <a:r>
              <a:rPr lang="ru-RU" sz="1900" b="1" dirty="0" smtClean="0"/>
              <a:t>		</a:t>
            </a:r>
            <a:r>
              <a:rPr lang="en-US" sz="1900" b="1" dirty="0" smtClean="0"/>
              <a:t>   </a:t>
            </a:r>
            <a:r>
              <a:rPr lang="en-US" sz="1900" b="1" dirty="0" err="1" smtClean="0"/>
              <a:t>newf</a:t>
            </a:r>
            <a:r>
              <a:rPr lang="en-US" sz="1900" b="1" dirty="0" smtClean="0"/>
              <a:t>(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, j, k) = ((f(i-1,j,k)+f(i+1,j,k))*rdx2</a:t>
            </a:r>
          </a:p>
          <a:p>
            <a:r>
              <a:rPr lang="en-US" sz="1900" b="1" dirty="0" smtClean="0"/>
              <a:t>          &amp;                      </a:t>
            </a:r>
            <a:r>
              <a:rPr lang="ru-RU" sz="1900" b="1" dirty="0" smtClean="0"/>
              <a:t>		</a:t>
            </a:r>
            <a:r>
              <a:rPr lang="en-US" sz="1900" b="1" dirty="0" smtClean="0"/>
              <a:t>+(f(i,j-1,k)+f(i,j+1,k))*rdy2</a:t>
            </a:r>
          </a:p>
          <a:p>
            <a:r>
              <a:rPr lang="en-US" sz="1900" b="1" dirty="0" smtClean="0"/>
              <a:t>          &amp;</a:t>
            </a:r>
            <a:r>
              <a:rPr lang="ru-RU" sz="1900" b="1" dirty="0" smtClean="0"/>
              <a:t>		</a:t>
            </a:r>
            <a:r>
              <a:rPr lang="en-US" sz="1900" b="1" dirty="0" smtClean="0"/>
              <a:t>            		+(f(i,j,k-1)+f(i,j,k+1))*rdz2</a:t>
            </a:r>
          </a:p>
          <a:p>
            <a:r>
              <a:rPr lang="en-US" sz="1900" b="1" dirty="0" smtClean="0"/>
              <a:t>          &amp;                      </a:t>
            </a:r>
            <a:r>
              <a:rPr lang="ru-RU" sz="1900" b="1" dirty="0" smtClean="0"/>
              <a:t>		</a:t>
            </a:r>
            <a:r>
              <a:rPr lang="en-US" sz="1900" b="1" dirty="0" smtClean="0"/>
              <a:t>-r(</a:t>
            </a:r>
            <a:r>
              <a:rPr lang="en-US" sz="1900" b="1" dirty="0" err="1" smtClean="0"/>
              <a:t>i,j,k</a:t>
            </a:r>
            <a:r>
              <a:rPr lang="en-US" sz="1900" b="1" dirty="0" smtClean="0"/>
              <a:t>)) * beta</a:t>
            </a:r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       </a:t>
            </a:r>
            <a:r>
              <a:rPr lang="ru-RU" sz="1900" b="1" dirty="0" smtClean="0"/>
              <a:t>	</a:t>
            </a:r>
            <a:r>
              <a:rPr lang="en-US" sz="1900" b="1" dirty="0" smtClean="0"/>
              <a:t>   </a:t>
            </a:r>
            <a:r>
              <a:rPr lang="en-US" sz="1900" b="1" dirty="0" err="1" smtClean="0"/>
              <a:t>eps</a:t>
            </a:r>
            <a:r>
              <a:rPr lang="en-US" sz="1900" b="1" dirty="0" smtClean="0"/>
              <a:t> = max(</a:t>
            </a:r>
            <a:r>
              <a:rPr lang="en-US" sz="1900" b="1" dirty="0" err="1" smtClean="0"/>
              <a:t>eps,abs</a:t>
            </a:r>
            <a:r>
              <a:rPr lang="en-US" sz="1900" b="1" dirty="0" smtClean="0"/>
              <a:t>(</a:t>
            </a:r>
            <a:r>
              <a:rPr lang="en-US" sz="1900" b="1" dirty="0" err="1" smtClean="0"/>
              <a:t>newf</a:t>
            </a:r>
            <a:r>
              <a:rPr lang="en-US" sz="1900" b="1" dirty="0" smtClean="0"/>
              <a:t>(</a:t>
            </a:r>
            <a:r>
              <a:rPr lang="en-US" sz="1900" b="1" dirty="0" err="1" smtClean="0"/>
              <a:t>i,j,k</a:t>
            </a:r>
            <a:r>
              <a:rPr lang="en-US" sz="1900" b="1" dirty="0" smtClean="0"/>
              <a:t>)-f(</a:t>
            </a:r>
            <a:r>
              <a:rPr lang="en-US" sz="1900" b="1" dirty="0" err="1" smtClean="0"/>
              <a:t>i,j,k</a:t>
            </a:r>
            <a:r>
              <a:rPr lang="en-US" sz="1900" b="1" dirty="0" smtClean="0"/>
              <a:t>)))</a:t>
            </a:r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          </a:t>
            </a:r>
            <a:r>
              <a:rPr lang="en-US" sz="1900" b="1" dirty="0" err="1" smtClean="0"/>
              <a:t>enddo</a:t>
            </a:r>
            <a:endParaRPr lang="en-US" sz="1900" b="1" dirty="0" smtClean="0"/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     </a:t>
            </a:r>
            <a:r>
              <a:rPr lang="en-US" sz="1900" b="1" dirty="0" err="1" smtClean="0"/>
              <a:t>enddo</a:t>
            </a:r>
            <a:endParaRPr lang="en-US" sz="1900" b="1" dirty="0" smtClean="0"/>
          </a:p>
          <a:p>
            <a:r>
              <a:rPr lang="ru-RU" sz="1900" b="1" dirty="0" smtClean="0"/>
              <a:t>	 </a:t>
            </a:r>
            <a:r>
              <a:rPr lang="en-US" sz="1900" b="1" dirty="0" err="1" smtClean="0"/>
              <a:t>enddo</a:t>
            </a:r>
            <a:endParaRPr lang="en-US" sz="1900" b="1" dirty="0" smtClean="0"/>
          </a:p>
          <a:p>
            <a:r>
              <a:rPr lang="en-US" sz="1900" b="1" dirty="0" smtClean="0">
                <a:solidFill>
                  <a:srgbClr val="FF3399"/>
                </a:solidFill>
              </a:rPr>
              <a:t>CDVM$ END REGION</a:t>
            </a:r>
          </a:p>
          <a:p>
            <a:r>
              <a:rPr lang="en-US" sz="1900" b="1" dirty="0" smtClean="0">
                <a:solidFill>
                  <a:srgbClr val="FF3399"/>
                </a:solidFill>
              </a:rPr>
              <a:t>CDVM$ GET_ACTUAL(</a:t>
            </a:r>
            <a:r>
              <a:rPr lang="en-US" sz="1900" b="1" dirty="0" err="1" smtClean="0">
                <a:solidFill>
                  <a:srgbClr val="FF3399"/>
                </a:solidFill>
              </a:rPr>
              <a:t>eps</a:t>
            </a:r>
            <a:r>
              <a:rPr lang="en-US" sz="1900" b="1" dirty="0" smtClean="0">
                <a:solidFill>
                  <a:srgbClr val="FF3399"/>
                </a:solidFill>
              </a:rPr>
              <a:t>)</a:t>
            </a:r>
          </a:p>
          <a:p>
            <a:r>
              <a:rPr lang="ru-RU" sz="1900" b="1" dirty="0" smtClean="0"/>
              <a:t>	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dostep</a:t>
            </a:r>
            <a:r>
              <a:rPr lang="en-US" sz="1900" b="1" dirty="0" smtClean="0"/>
              <a:t> = </a:t>
            </a:r>
            <a:r>
              <a:rPr lang="en-US" sz="1900" b="1" dirty="0" err="1" smtClean="0"/>
              <a:t>eps</a:t>
            </a:r>
            <a:endParaRPr lang="en-US" sz="1900" b="1" dirty="0" smtClean="0"/>
          </a:p>
          <a:p>
            <a:r>
              <a:rPr lang="ru-RU" sz="1900" b="1" dirty="0" smtClean="0"/>
              <a:t>	 </a:t>
            </a:r>
            <a:r>
              <a:rPr lang="en-US" sz="1900" b="1" dirty="0" smtClean="0"/>
              <a:t>end function</a:t>
            </a:r>
            <a:endParaRPr lang="en-US" sz="19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63518" y="5445224"/>
            <a:ext cx="345695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Программа для кластера с ускорителями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 idx="4294967295"/>
          </p:nvPr>
        </p:nvSpPr>
        <p:spPr>
          <a:xfrm>
            <a:off x="539750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Времена выполнения программы в секундах</a:t>
            </a:r>
            <a:b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при использовании нескольких графических процессоров </a:t>
            </a:r>
            <a:r>
              <a:rPr lang="en-US" sz="2800" dirty="0" err="1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nVidia</a:t>
            </a:r>
            <a:r>
              <a:rPr lang="en-US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Fermi M2090 (k10.kiam.ru)</a:t>
            </a:r>
            <a:endParaRPr lang="ru-RU" sz="2800" dirty="0" smtClean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2C41F-327A-43ED-AA35-914D87D08BB6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19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403648" y="1916832"/>
          <a:ext cx="6390456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903605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доклада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1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DVM-</a:t>
            </a:r>
            <a:r>
              <a:rPr lang="ru-RU" sz="2400" dirty="0" smtClean="0">
                <a:latin typeface="Arial" charset="0"/>
                <a:cs typeface="Arial" charset="0"/>
              </a:rPr>
              <a:t>система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Инкрементальное распараллеливание с использованием DVM-системы</a:t>
            </a:r>
          </a:p>
          <a:p>
            <a:pPr eaLnBrk="1" hangingPunct="1"/>
            <a:r>
              <a:rPr lang="ru-RU" sz="2400" dirty="0" smtClean="0"/>
              <a:t>Разработка параллельной версии программы для расчетов задачи радиационной магнитной газодинамики и исследования динамики плазмы в канале КСПУ</a:t>
            </a: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91F110-1552-4BE8-9F0E-B8204E845DAA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20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8494" y="1780331"/>
            <a:ext cx="9290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342230"/>
            <a:ext cx="903605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1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Программа для расчетов задачи радиационной магнитной газодинамики и исследования динамики плазмы в канале КСПУ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5" name="Picture 36" descr="fig_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22" y="4005064"/>
            <a:ext cx="3598862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67544" y="165028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Исследование течений ионизующегося газа и плазмы для первой и второй ступеней квазистационарных плазменных ускорителей проводятся на основе разработанных эволюционных моделей радиационной магнитной газодинамики, эффективное решение которых потребовало разработки параллельных программных кодов для расчетов на высокопроизводительных многопроцессорных вычислительных комплексах.</a:t>
            </a:r>
            <a:endParaRPr lang="ru-RU" sz="2000" dirty="0"/>
          </a:p>
        </p:txBody>
      </p:sp>
      <p:pic>
        <p:nvPicPr>
          <p:cNvPr id="7" name="Picture 37" descr="fig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014389"/>
            <a:ext cx="3240161" cy="24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21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8494" y="1780331"/>
            <a:ext cx="9290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</p:txBody>
      </p:sp>
      <p:graphicFrame>
        <p:nvGraphicFramePr>
          <p:cNvPr id="8" name="Диаграмма 2"/>
          <p:cNvGraphicFramePr/>
          <p:nvPr/>
        </p:nvGraphicFramePr>
        <p:xfrm>
          <a:off x="0" y="332656"/>
          <a:ext cx="91440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100131" y="6308751"/>
            <a:ext cx="1008944" cy="53178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22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-2832170" y="1385285"/>
            <a:ext cx="12300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800" y="304800"/>
          <a:ext cx="9093200" cy="607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5" name="Content Placeholder 3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                          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42E70F-F8E9-414C-A378-63ABE813A61C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23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519113" y="1052736"/>
            <a:ext cx="8229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ct val="20000"/>
              </a:spcBef>
              <a:buClr>
                <a:srgbClr val="EA6D21"/>
              </a:buClr>
              <a:buSzPct val="95000"/>
              <a:buFont typeface="Wingdings 2" pitchFamily="18" charset="2"/>
              <a:buChar char=""/>
            </a:pPr>
            <a:r>
              <a:rPr lang="en-US" sz="2000" dirty="0" smtClean="0"/>
              <a:t>C</a:t>
            </a:r>
            <a:r>
              <a:rPr lang="ru-RU" sz="2000" dirty="0" smtClean="0"/>
              <a:t> помощью DVM-системы разработан параллельный программный код для расчетов задачи радиационной магнитной газодинамики и исследования динамики плазмы в канале КСПУ.</a:t>
            </a:r>
          </a:p>
          <a:p>
            <a:pPr marL="273050" indent="-273050">
              <a:spcBef>
                <a:spcPct val="20000"/>
              </a:spcBef>
              <a:buClr>
                <a:srgbClr val="EA6D21"/>
              </a:buClr>
              <a:buSzPct val="95000"/>
              <a:buFont typeface="Wingdings 2" pitchFamily="18" charset="2"/>
              <a:buChar char=""/>
            </a:pPr>
            <a:r>
              <a:rPr lang="ru-RU" sz="2000" dirty="0" smtClean="0"/>
              <a:t>Многочисленные расчеты, выполненные с помощью параллельной версии программы, показали, что значение разрядного тока, необходимое для достижения энергии ионов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=30KeV</a:t>
            </a:r>
            <a:r>
              <a:rPr lang="ru-RU" sz="2000" dirty="0" smtClean="0"/>
              <a:t>, увеличивается пропорционально размерам установки. Было установлено, что уменьшение характерной концентрации плазмы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 </a:t>
            </a:r>
            <a:r>
              <a:rPr lang="ru-RU" sz="2000" dirty="0" smtClean="0"/>
              <a:t>на входе в канал ускорителя позволяет существенно уменьшить значения разрядных токов. Были определены значения разрядного тока в установке, обеспечивающие на выходе энергию ионов на уровне </a:t>
            </a:r>
            <a:r>
              <a:rPr lang="en-US" sz="2000" i="1" dirty="0" smtClean="0"/>
              <a:t>30KeV</a:t>
            </a:r>
            <a:r>
              <a:rPr lang="ru-RU" sz="2000" dirty="0" smtClean="0"/>
              <a:t>, который необходим для последующей реакции синтеза </a:t>
            </a:r>
            <a:r>
              <a:rPr lang="en-US" sz="2000" dirty="0" smtClean="0"/>
              <a:t>D</a:t>
            </a:r>
            <a:r>
              <a:rPr lang="ru-RU" sz="2000" dirty="0" smtClean="0"/>
              <a:t>-</a:t>
            </a:r>
            <a:r>
              <a:rPr lang="en-US" sz="2000" dirty="0" smtClean="0"/>
              <a:t>T</a:t>
            </a:r>
            <a:r>
              <a:rPr lang="ru-RU" sz="2000" dirty="0" smtClean="0"/>
              <a:t> плазмы в магнитных ловушках для удержания плазмы. Найденные разрядные токи являются вполне приемлемыми для существующих установок КСПУ и не приводят к оплавлению элементов конструкций.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Вопросы, замечания?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5" name="Content Placeholder 3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                           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42E70F-F8E9-414C-A378-63ABE813A61C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24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96" y="2204864"/>
            <a:ext cx="1412607" cy="14126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347864" y="3789040"/>
            <a:ext cx="2467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http://dvm-s</a:t>
            </a:r>
            <a:r>
              <a:rPr lang="en-US" sz="2000" b="1" dirty="0" smtClean="0">
                <a:solidFill>
                  <a:srgbClr val="CC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stem.org</a:t>
            </a:r>
            <a:endParaRPr lang="ru-RU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6" name="Picture 2" descr="Научный сервис в сети Интернет - 2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499" y="5733256"/>
            <a:ext cx="100012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5496" y="404664"/>
            <a:ext cx="903605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DVMH-</a:t>
            </a: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параллелизма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1"/>
          <p:cNvSpPr>
            <a:spLocks noGrp="1"/>
          </p:cNvSpPr>
          <p:nvPr>
            <p:ph idx="4294967295"/>
          </p:nvPr>
        </p:nvSpPr>
        <p:spPr>
          <a:xfrm>
            <a:off x="467544" y="3573016"/>
            <a:ext cx="8229600" cy="230410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latin typeface="Arial" charset="0"/>
                <a:cs typeface="Arial" charset="0"/>
              </a:rPr>
              <a:t>DVMH-модель позволяет создавать эффективные параллельные программы для гетерогенных вычислительных кластеров, в узлах которых в качестве вычислительных устройств (вычислителей) наряду с универсальными многоядерными процессорами могут использоваться ускорители различной архитектуры (графические процессоры, сопроцессоры Intel Xeon Phi, ...)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latin typeface="Arial" charset="0"/>
                <a:cs typeface="Arial" charset="0"/>
              </a:rPr>
              <a:t>При этом отображенные на узел вычисления автоматически распределяются между вычислителями узла с учетом их производительности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91F110-1552-4BE8-9F0E-B8204E845DAA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Clipboard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81503"/>
            <a:ext cx="8860059" cy="2519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77937"/>
            <a:ext cx="903605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автоматизации разработки </a:t>
            </a:r>
            <a:b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параллельных программ (DVM-система)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1"/>
          <p:cNvSpPr>
            <a:spLocks noGrp="1"/>
          </p:cNvSpPr>
          <p:nvPr>
            <p:ph idx="4294967295"/>
          </p:nvPr>
        </p:nvSpPr>
        <p:spPr>
          <a:xfrm>
            <a:off x="457200" y="1196677"/>
            <a:ext cx="8229600" cy="5400675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Компиляторы с языков Fortran-DVMH и C-DVMH</a:t>
            </a:r>
          </a:p>
          <a:p>
            <a:pPr lvl="1" eaLnBrk="1" hangingPunct="1"/>
            <a:r>
              <a:rPr lang="ru-RU" sz="1600" dirty="0" smtClean="0">
                <a:latin typeface="Arial" charset="0"/>
                <a:cs typeface="Arial" charset="0"/>
              </a:rPr>
              <a:t>преобразование входной программы в параллельную программу, использующую стандартные технологии программирования MPI, OpenMP и CUDA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Библиотека поддержки LIB-DVMH</a:t>
            </a:r>
          </a:p>
          <a:p>
            <a:pPr lvl="1" eaLnBrk="1" hangingPunct="1"/>
            <a:r>
              <a:rPr lang="ru-RU" sz="1600" dirty="0" smtClean="0">
                <a:latin typeface="Arial" charset="0"/>
                <a:cs typeface="Arial" charset="0"/>
              </a:rPr>
              <a:t>реализация модели выполнения параллельной программы;</a:t>
            </a:r>
          </a:p>
          <a:p>
            <a:pPr lvl="1" eaLnBrk="1" hangingPunct="1"/>
            <a:r>
              <a:rPr lang="ru-RU" sz="1600" dirty="0" smtClean="0">
                <a:latin typeface="Arial" charset="0"/>
                <a:cs typeface="Arial" charset="0"/>
              </a:rPr>
              <a:t>динамическая настройка DVMH-программ на выделенные для их выполнения ресурсы: количество узлов кластера, ядер, ускорителей и их производительность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DVMH-отладчик</a:t>
            </a:r>
          </a:p>
          <a:p>
            <a:pPr lvl="1" eaLnBrk="1" hangingPunct="1"/>
            <a:r>
              <a:rPr lang="ru-RU" sz="1600" dirty="0" smtClean="0">
                <a:latin typeface="Arial" charset="0"/>
                <a:cs typeface="Arial" charset="0"/>
              </a:rPr>
              <a:t>автоматизированная отладка параллельных программ с использованием методов сравнительной отладки и динамического контроля корректности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Анализатор производительности DVMH-программ</a:t>
            </a:r>
          </a:p>
          <a:p>
            <a:pPr lvl="1" eaLnBrk="1" hangingPunct="1"/>
            <a:r>
              <a:rPr lang="ru-RU" sz="1600" dirty="0" smtClean="0">
                <a:latin typeface="Arial" charset="0"/>
                <a:cs typeface="Arial" charset="0"/>
              </a:rPr>
              <a:t>получение информации об основных характеристиках эффективности выполнения параллельной программы и ее частей на вычислительной системе</a:t>
            </a:r>
          </a:p>
          <a:p>
            <a:pPr eaLnBrk="1" hangingPunct="1"/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91F110-1552-4BE8-9F0E-B8204E845DAA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Спецификации параллельного выполнения программы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Content Placeholder 1"/>
          <p:cNvSpPr>
            <a:spLocks noGrp="1"/>
          </p:cNvSpPr>
          <p:nvPr>
            <p:ph idx="4294967295"/>
          </p:nvPr>
        </p:nvSpPr>
        <p:spPr>
          <a:xfrm>
            <a:off x="755650" y="1566863"/>
            <a:ext cx="8064500" cy="4525962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Распределение элементов массива между процессорами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Распределение витков цикла между процессорами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Спецификация параллельно выполняющихся секций программы (параллельных задач) и отображение их на процессоры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Организация эффективного доступа к удаленным (расположенным на других процессорах</a:t>
            </a:r>
            <a:r>
              <a:rPr lang="en-US" sz="2400" smtClean="0">
                <a:latin typeface="Arial" charset="0"/>
                <a:cs typeface="Arial" charset="0"/>
              </a:rPr>
              <a:t>/</a:t>
            </a:r>
            <a:r>
              <a:rPr lang="ru-RU" sz="2400" smtClean="0">
                <a:latin typeface="Arial" charset="0"/>
                <a:cs typeface="Arial" charset="0"/>
              </a:rPr>
              <a:t>ускорителях) данным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0EC87D-C30C-482A-8AEF-9F662603805E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358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Спецификации параллельного выполнения программы</a:t>
            </a:r>
            <a:endParaRPr lang="ru-RU" sz="3200" dirty="0"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Content Placeholder 1"/>
          <p:cNvSpPr>
            <a:spLocks noGrp="1"/>
          </p:cNvSpPr>
          <p:nvPr>
            <p:ph idx="4294967295"/>
          </p:nvPr>
        </p:nvSpPr>
        <p:spPr>
          <a:xfrm>
            <a:off x="755650" y="1423988"/>
            <a:ext cx="7993063" cy="4525962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Организация эффективного выполнения редукционных операций - глобальных операций с расположенными на различных процессорах</a:t>
            </a:r>
            <a:r>
              <a:rPr lang="en-US" sz="2400" smtClean="0">
                <a:latin typeface="Arial" charset="0"/>
                <a:cs typeface="Arial" charset="0"/>
              </a:rPr>
              <a:t>/</a:t>
            </a:r>
            <a:r>
              <a:rPr lang="ru-RU" sz="2400" smtClean="0">
                <a:latin typeface="Arial" charset="0"/>
                <a:cs typeface="Arial" charset="0"/>
              </a:rPr>
              <a:t>ускорителях данными (таких, как их суммирование или нахождение их максимального или минимального значения)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Определение фрагментов программы (регионов) для возможного выполнения на ускорителях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Управление перемещением данных между памятью ЦПУ и памятью ускорителей</a:t>
            </a:r>
          </a:p>
          <a:p>
            <a:pPr eaLnBrk="1" hangingPunct="1"/>
            <a:r>
              <a:rPr lang="ru-RU" sz="2400" smtClean="0">
                <a:latin typeface="Arial" charset="0"/>
                <a:cs typeface="Arial" charset="0"/>
              </a:rPr>
              <a:t>Управление параллельным вводом-выводом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B93F2F6-49CA-4B8F-9D7B-1A6F0B13F93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 idx="4294967295"/>
          </p:nvPr>
        </p:nvSpPr>
        <p:spPr>
          <a:xfrm>
            <a:off x="0" y="269875"/>
            <a:ext cx="9036050" cy="9985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Инкрементальное распараллеливание с использованием DVM-системы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4294967295"/>
          </p:nvPr>
        </p:nvSpPr>
        <p:spPr>
          <a:xfrm>
            <a:off x="519113" y="1350963"/>
            <a:ext cx="8229600" cy="4525962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Arial" charset="0"/>
                <a:cs typeface="Arial" charset="0"/>
              </a:rPr>
              <a:t>Возможность распараллелить не всю программу, а ее времяемкие фрагменты, упрощает работу программиста, так как существенно сокращается объем кода программы для анализа и распараллеливания</a:t>
            </a:r>
          </a:p>
          <a:p>
            <a:pPr eaLnBrk="1" hangingPunct="1"/>
            <a:r>
              <a:rPr lang="ru-RU" sz="2000" dirty="0" smtClean="0">
                <a:latin typeface="Arial" charset="0"/>
                <a:cs typeface="Arial" charset="0"/>
              </a:rPr>
              <a:t>Отказ от распараллеливания сложных фрагментов программы позволяет с большей вероятностью найти хорошие решения для выделенных областей распараллеливания</a:t>
            </a:r>
          </a:p>
          <a:p>
            <a:pPr eaLnBrk="1" hangingPunct="1"/>
            <a:r>
              <a:rPr lang="ru-RU" sz="2000" dirty="0" smtClean="0">
                <a:latin typeface="Arial" charset="0"/>
                <a:cs typeface="Arial" charset="0"/>
              </a:rPr>
              <a:t>Найденные решения могут быть использованы в качестве подсказки при распараллеливании других частей программы на следующих этапах</a:t>
            </a:r>
          </a:p>
          <a:p>
            <a:pPr eaLnBrk="1" hangingPunct="1"/>
            <a:r>
              <a:rPr lang="ru-RU" sz="2000" dirty="0" smtClean="0">
                <a:latin typeface="Arial" charset="0"/>
                <a:cs typeface="Arial" charset="0"/>
              </a:rPr>
              <a:t>Использование DVMH-модели позволяет быстро проверить эффективность различных вариантов распределения данных, т.к. переход от одного варианта распределения данных на другой, как правило, осуществляется за счет изменения нескольких DVM-указаний и не требует сложной модификации кода программы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646DC-52BC-46CD-B124-1FD3C354FAD4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endParaRPr lang="ru-RU" sz="2000" b="1" dirty="0" smtClean="0"/>
          </a:p>
          <a:p>
            <a:r>
              <a:rPr lang="en-US" sz="2000" b="1" dirty="0" smtClean="0"/>
              <a:t>      program </a:t>
            </a:r>
            <a:r>
              <a:rPr lang="en-US" sz="2000" b="1" dirty="0" err="1" smtClean="0"/>
              <a:t>jacobi</a:t>
            </a:r>
            <a:endParaRPr lang="en-US" sz="2000" b="1" dirty="0" smtClean="0"/>
          </a:p>
          <a:p>
            <a:r>
              <a:rPr lang="en-US" sz="2000" b="1" dirty="0" smtClean="0"/>
              <a:t>          double precision, </a:t>
            </a:r>
            <a:r>
              <a:rPr lang="en-US" sz="2000" b="1" dirty="0" err="1" smtClean="0"/>
              <a:t>allocatable</a:t>
            </a:r>
            <a:r>
              <a:rPr lang="en-US" sz="2000" b="1" dirty="0" smtClean="0"/>
              <a:t>, dimension(:,:,:) :: 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</a:t>
            </a:r>
          </a:p>
          <a:p>
            <a:r>
              <a:rPr lang="en-US" sz="2000" b="1" dirty="0" smtClean="0"/>
              <a:t>          …</a:t>
            </a:r>
          </a:p>
          <a:p>
            <a:r>
              <a:rPr lang="en-US" sz="2000" b="1" dirty="0" smtClean="0"/>
              <a:t>          allocate(f(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))</a:t>
            </a:r>
          </a:p>
          <a:p>
            <a:r>
              <a:rPr lang="en-US" sz="2000" b="1" dirty="0" smtClean="0"/>
              <a:t>          allocate(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))</a:t>
            </a:r>
          </a:p>
          <a:p>
            <a:r>
              <a:rPr lang="en-US" sz="2000" b="1" dirty="0" smtClean="0"/>
              <a:t>          allocate(r(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))</a:t>
            </a:r>
          </a:p>
          <a:p>
            <a:r>
              <a:rPr lang="en-US" sz="2000" b="1" dirty="0" smtClean="0"/>
              <a:t>          </a:t>
            </a:r>
            <a:r>
              <a:rPr lang="en-US" sz="2000" b="1" dirty="0" err="1" smtClean="0"/>
              <a:t>curf</a:t>
            </a:r>
            <a:r>
              <a:rPr lang="en-US" sz="2000" b="1" dirty="0" smtClean="0"/>
              <a:t> = 0</a:t>
            </a:r>
          </a:p>
          <a:p>
            <a:r>
              <a:rPr lang="en-US" sz="2000" b="1" dirty="0" smtClean="0"/>
              <a:t>          do n = 1, NITER</a:t>
            </a:r>
          </a:p>
          <a:p>
            <a:r>
              <a:rPr lang="ru-RU" sz="2000" b="1" dirty="0" smtClean="0"/>
              <a:t>               </a:t>
            </a:r>
            <a:r>
              <a:rPr lang="en-US" sz="2000" b="1" dirty="0" smtClean="0"/>
              <a:t>if (</a:t>
            </a:r>
            <a:r>
              <a:rPr lang="en-US" sz="2000" b="1" dirty="0" err="1" smtClean="0"/>
              <a:t>curf</a:t>
            </a:r>
            <a:r>
              <a:rPr lang="en-US" sz="2000" b="1" dirty="0" smtClean="0"/>
              <a:t> .eq. 0) then</a:t>
            </a:r>
          </a:p>
          <a:p>
            <a:r>
              <a:rPr lang="en-US" sz="2000" b="1" dirty="0" smtClean="0"/>
              <a:t>                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r, rdx2, rdy2, rdz2, 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       else</a:t>
            </a:r>
          </a:p>
          <a:p>
            <a:r>
              <a:rPr lang="en-US" sz="2000" b="1" dirty="0" smtClean="0"/>
              <a:t>                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f, r, rdx2, rdy2, rdz2, 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       </a:t>
            </a:r>
            <a:r>
              <a:rPr lang="en-US" sz="2000" b="1" dirty="0" err="1" smtClean="0"/>
              <a:t>endif</a:t>
            </a:r>
            <a:endParaRPr lang="en-US" sz="2000" b="1" dirty="0" smtClean="0"/>
          </a:p>
          <a:p>
            <a:r>
              <a:rPr lang="en-US" sz="2000" b="1" dirty="0" smtClean="0"/>
              <a:t>               print *, 'Iteration=' , n, '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=',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               </a:t>
            </a:r>
            <a:r>
              <a:rPr lang="en-US" sz="2000" b="1" dirty="0" err="1" smtClean="0"/>
              <a:t>curf</a:t>
            </a:r>
            <a:r>
              <a:rPr lang="en-US" sz="2000" b="1" dirty="0" smtClean="0"/>
              <a:t> = 1 - </a:t>
            </a:r>
            <a:r>
              <a:rPr lang="en-US" sz="2000" b="1" dirty="0" err="1" smtClean="0"/>
              <a:t>curf</a:t>
            </a:r>
            <a:endParaRPr lang="en-US" sz="2000" b="1" dirty="0" smtClean="0"/>
          </a:p>
          <a:p>
            <a:r>
              <a:rPr lang="en-US" sz="2000" b="1" dirty="0" smtClean="0"/>
              <a:t> 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en-US" sz="2000" b="1" dirty="0" smtClean="0"/>
              <a:t>      end</a:t>
            </a:r>
            <a:endParaRPr lang="en-US" sz="2000" b="1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269875"/>
            <a:ext cx="903605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1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Решение задачи для уравнения теплопроводности методом Якоби (512</a:t>
            </a:r>
            <a:r>
              <a:rPr lang="en-US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x512x512, NITER=10</a:t>
            </a:r>
            <a:r>
              <a:rPr lang="ru-RU" dirty="0" smtClean="0">
                <a:solidFill>
                  <a:srgbClr val="004F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)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4F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2A8A10-86AD-4439-9FA5-4A9093E7F98B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ru-RU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404664"/>
            <a:ext cx="929005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/>
              <a:t>      	</a:t>
            </a:r>
            <a:r>
              <a:rPr lang="en-US" sz="2000" b="1" dirty="0" smtClean="0"/>
              <a:t>double precision function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(f,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r, rdx2, rdy2, rdz2,</a:t>
            </a:r>
          </a:p>
          <a:p>
            <a:r>
              <a:rPr lang="en-US" sz="2000" b="1" dirty="0" smtClean="0"/>
              <a:t>     &amp;  </a:t>
            </a:r>
            <a:r>
              <a:rPr lang="ru-RU" sz="2000" b="1" dirty="0" smtClean="0"/>
              <a:t>	    </a:t>
            </a:r>
            <a:r>
              <a:rPr lang="en-US" sz="2000" b="1" dirty="0" smtClean="0"/>
              <a:t>beta,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 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integer ::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, my, </a:t>
            </a:r>
            <a:r>
              <a:rPr lang="en-US" sz="2000" b="1" dirty="0" err="1" smtClean="0"/>
              <a:t>mz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double precision, dimension(</a:t>
            </a:r>
            <a:r>
              <a:rPr lang="en-US" sz="2000" b="1" dirty="0" err="1" smtClean="0"/>
              <a:t>mx,my,mz</a:t>
            </a:r>
            <a:r>
              <a:rPr lang="en-US" sz="2000" b="1" dirty="0" smtClean="0"/>
              <a:t>) :: f,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, r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double precision :: rdx2, rdy2, rdz2, beta,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integer ::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</a:t>
            </a:r>
          </a:p>
          <a:p>
            <a:r>
              <a:rPr lang="ru-RU" sz="2000" b="1" dirty="0" smtClean="0"/>
              <a:t>	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0.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do k = 2, </a:t>
            </a:r>
            <a:r>
              <a:rPr lang="en-US" sz="2000" b="1" dirty="0" err="1" smtClean="0"/>
              <a:t>mz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do j = 2, my - 1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do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2, </a:t>
            </a:r>
            <a:r>
              <a:rPr lang="en-US" sz="2000" b="1" dirty="0" err="1" smtClean="0"/>
              <a:t>mx</a:t>
            </a:r>
            <a:r>
              <a:rPr lang="en-US" sz="2000" b="1" dirty="0" smtClean="0"/>
              <a:t> - 1</a:t>
            </a:r>
          </a:p>
          <a:p>
            <a:r>
              <a:rPr lang="en-US" sz="2000" b="1" dirty="0" smtClean="0"/>
              <a:t>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k) = ((f(i-1,j,k)+f(i+1,j,k))*rdx2</a:t>
            </a:r>
          </a:p>
          <a:p>
            <a:r>
              <a:rPr lang="en-US" sz="2000" b="1" dirty="0" smtClean="0"/>
              <a:t>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+(f(i,j-1,k)+f(i,j+1,k))*rdy2</a:t>
            </a:r>
          </a:p>
          <a:p>
            <a:r>
              <a:rPr lang="en-US" sz="2000" b="1" dirty="0" smtClean="0"/>
              <a:t>     &amp;</a:t>
            </a:r>
            <a:r>
              <a:rPr lang="ru-RU" sz="2000" b="1" dirty="0" smtClean="0"/>
              <a:t>		</a:t>
            </a:r>
            <a:r>
              <a:rPr lang="en-US" sz="2000" b="1" dirty="0" smtClean="0"/>
              <a:t>                +(f(i,j,k-1)+f(i,j,k+1))*rdz2</a:t>
            </a:r>
          </a:p>
          <a:p>
            <a:r>
              <a:rPr lang="en-US" sz="2000" b="1" dirty="0" smtClean="0"/>
              <a:t>     &amp;                      </a:t>
            </a:r>
            <a:r>
              <a:rPr lang="ru-RU" sz="2000" b="1" dirty="0" smtClean="0"/>
              <a:t>		</a:t>
            </a:r>
            <a:r>
              <a:rPr lang="en-US" sz="2000" b="1" dirty="0" smtClean="0"/>
              <a:t>-r(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 * beta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</a:t>
            </a:r>
            <a:r>
              <a:rPr lang="ru-RU" sz="2000" b="1" dirty="0" smtClean="0"/>
              <a:t>	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eps</a:t>
            </a:r>
            <a:r>
              <a:rPr lang="en-US" sz="2000" b="1" dirty="0" smtClean="0"/>
              <a:t> = max(</a:t>
            </a:r>
            <a:r>
              <a:rPr lang="en-US" sz="2000" b="1" dirty="0" err="1" smtClean="0"/>
              <a:t>eps,abs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newf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)-f(</a:t>
            </a:r>
            <a:r>
              <a:rPr lang="en-US" sz="2000" b="1" dirty="0" err="1" smtClean="0"/>
              <a:t>i,j,k</a:t>
            </a:r>
            <a:r>
              <a:rPr lang="en-US" sz="2000" b="1" dirty="0" smtClean="0"/>
              <a:t>)))</a:t>
            </a:r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err="1" smtClean="0"/>
              <a:t>enddo</a:t>
            </a:r>
            <a:endParaRPr lang="en-US" sz="2000" b="1" dirty="0" smtClean="0"/>
          </a:p>
          <a:p>
            <a:r>
              <a:rPr lang="ru-RU" sz="2000" b="1" dirty="0" smtClean="0"/>
              <a:t>	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dostep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eps</a:t>
            </a:r>
            <a:endParaRPr lang="en-US" sz="2000" b="1" dirty="0" smtClean="0"/>
          </a:p>
          <a:p>
            <a:r>
              <a:rPr lang="ru-RU" sz="2000" b="1" dirty="0" smtClean="0"/>
              <a:t>	 </a:t>
            </a:r>
            <a:r>
              <a:rPr lang="en-US" sz="2000" b="1" dirty="0" smtClean="0"/>
              <a:t>end function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pc_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 bwMode="auto">
        <a:noFill/>
        <a:ln w="9525">
          <a:noFill/>
          <a:round/>
          <a:headEnd/>
          <a:tailEnd/>
        </a:ln>
      </a:spPr>
      <a:bodyPr/>
      <a:lstStyle>
        <a:defPPr marL="338138" indent="-338138">
          <a:spcBef>
            <a:spcPts val="700"/>
          </a:spcBef>
          <a:buSzPct val="80000"/>
          <a:buFont typeface="Wingdings" charset="2"/>
          <a:buChar char=""/>
          <a:tabLst>
            <a:tab pos="338138" algn="l"/>
            <a:tab pos="785813" algn="l"/>
            <a:tab pos="1235075" algn="l"/>
            <a:tab pos="1684338" algn="l"/>
            <a:tab pos="2133600" algn="l"/>
            <a:tab pos="2582863" algn="l"/>
            <a:tab pos="3032125" algn="l"/>
            <a:tab pos="3481388" algn="l"/>
            <a:tab pos="3930650" algn="l"/>
            <a:tab pos="4379913" algn="l"/>
            <a:tab pos="4829175" algn="l"/>
            <a:tab pos="5278438" algn="l"/>
            <a:tab pos="5727700" algn="l"/>
            <a:tab pos="6176963" algn="l"/>
            <a:tab pos="6626225" algn="l"/>
            <a:tab pos="7075488" algn="l"/>
            <a:tab pos="7524750" algn="l"/>
            <a:tab pos="7974013" algn="l"/>
            <a:tab pos="8423275" algn="l"/>
            <a:tab pos="8872538" algn="l"/>
            <a:tab pos="9321800" algn="l"/>
          </a:tabLst>
          <a:defRPr sz="2800" dirty="0">
            <a:solidFill>
              <a:srgbClr val="000000"/>
            </a:solidFill>
            <a:latin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8594</TotalTime>
  <Words>980</Words>
  <Application>Microsoft Office PowerPoint</Application>
  <PresentationFormat>On-screen Show (4:3)</PresentationFormat>
  <Paragraphs>250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1_hpc_theme</vt:lpstr>
      <vt:lpstr>Разработка параллельного программного кода для расчетов задачи радиационной магнитной газодинамики и исследования динамики плазмы в канале КСПУ</vt:lpstr>
      <vt:lpstr>План доклада</vt:lpstr>
      <vt:lpstr>DVMH-модель параллелизма</vt:lpstr>
      <vt:lpstr>Система автоматизации разработки  параллельных программ (DVM-система)</vt:lpstr>
      <vt:lpstr>Спецификации параллельного выполнения программы</vt:lpstr>
      <vt:lpstr>Спецификации параллельного выполнения программы</vt:lpstr>
      <vt:lpstr>Инкрементальное распараллеливание с использованием DVM-системы</vt:lpstr>
      <vt:lpstr>Slide 8</vt:lpstr>
      <vt:lpstr>Slide 9</vt:lpstr>
      <vt:lpstr>Slide 10</vt:lpstr>
      <vt:lpstr>Времена выполнения программы в секундах на процессоре Intel Xeon E5-2660 (k10.kiam.ru)</vt:lpstr>
      <vt:lpstr>Slide 12</vt:lpstr>
      <vt:lpstr>Времена выполнения программы в секундах на графическом процессоре nVidia Fermi M2090 и процессоре Intel Xeon E5-2660 (k10.kiam.ru)</vt:lpstr>
      <vt:lpstr>Slide 14</vt:lpstr>
      <vt:lpstr>Slide 15</vt:lpstr>
      <vt:lpstr>Времена выполнения частично распараллеленной программы в секундах на узле k10.kiam.ru для разных распределений массивов</vt:lpstr>
      <vt:lpstr>Slide 17</vt:lpstr>
      <vt:lpstr>Slide 18</vt:lpstr>
      <vt:lpstr>Времена выполнения программы в секундах при использовании нескольких графических процессоров nVidia Fermi M2090 (k10.kiam.ru)</vt:lpstr>
      <vt:lpstr>Slide 20</vt:lpstr>
      <vt:lpstr>Slide 21</vt:lpstr>
      <vt:lpstr>Slide 22</vt:lpstr>
      <vt:lpstr>Выводы</vt:lpstr>
      <vt:lpstr>Вопросы, замечания?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DVM-модели параллельного программирования для кластеров с гетерогенными узлами</dc:title>
  <dc:creator>Vladimir Bakhtin</dc:creator>
  <cp:lastModifiedBy>Vladimir Bakhtin</cp:lastModifiedBy>
  <cp:revision>316</cp:revision>
  <dcterms:created xsi:type="dcterms:W3CDTF">2011-10-02T14:31:39Z</dcterms:created>
  <dcterms:modified xsi:type="dcterms:W3CDTF">2019-09-24T06:15:47Z</dcterms:modified>
</cp:coreProperties>
</file>