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1" r:id="rId2"/>
    <p:sldId id="299" r:id="rId3"/>
    <p:sldId id="273" r:id="rId4"/>
    <p:sldId id="313" r:id="rId5"/>
    <p:sldId id="315" r:id="rId6"/>
    <p:sldId id="276" r:id="rId7"/>
    <p:sldId id="272" r:id="rId8"/>
    <p:sldId id="280" r:id="rId9"/>
    <p:sldId id="279" r:id="rId10"/>
    <p:sldId id="314" r:id="rId11"/>
    <p:sldId id="303" r:id="rId12"/>
    <p:sldId id="309" r:id="rId13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8CA4B4"/>
    <a:srgbClr val="859AA8"/>
    <a:srgbClr val="5E6264"/>
    <a:srgbClr val="595959"/>
    <a:srgbClr val="6A747B"/>
    <a:srgbClr val="5C5E5F"/>
    <a:srgbClr val="465056"/>
    <a:srgbClr val="5A5B5C"/>
    <a:srgbClr val="869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F5ACE-CDF7-4207-8203-A883A06EAC78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DF6F9-6841-4309-BD38-AAD72116E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49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8DAFE-6AD0-4586-AC88-CD9DF5ACCC96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95FAE-32A9-46E8-89EF-D409E0A7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03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A90B-B725-4D87-9881-4C5D7FEC2CB7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37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6B16-7C59-48B8-BCCF-E6896650313C}" type="datetime1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7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00AF-7D29-4BC3-B1D3-7D2815DC78B8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471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F41-801F-460E-A1E8-785F7188A806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516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5A3-A0C5-4C5B-BFA6-90655A6848B7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84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7AB9-5DE0-4D35-A254-9FC8AB8AE6BE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8804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1A71-DC6C-41F9-A03E-F54702772175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18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9A502-0FE3-468D-9470-D3953AA7CC22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20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A566-0CE8-49A2-A83B-6599D35FCC44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8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56D-F300-48B2-BCBD-B91B4D7AD1F0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40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C4F9-454B-4DCD-BFF7-8A2410441CE5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9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5DF4-EA76-41CE-BB27-15A8AD70DDAA}" type="datetime1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7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4AB-903A-4F52-A4AB-CCFAC7646872}" type="datetime1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1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8B2A-001A-477D-B167-C76B7113A3F7}" type="datetime1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5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589F-E3E1-4806-B092-281E5AB10A1D}" type="datetime1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06AF-9CB3-44D1-BBCD-29B30EF51C1B}" type="datetime1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47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9DF8-98C2-4486-BC9E-968A2EE7EAE6}" type="datetime1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8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9A2104-8A1F-419E-9DAF-58259588C774}" type="datetime1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D4E00F-0DC7-4225-855A-026E04D3F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991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covid19/mobility/" TargetMode="External"/><Relationship Id="rId2" Type="http://schemas.openxmlformats.org/officeDocument/2006/relationships/hyperlink" Target="https://&#1089;&#1090;&#1086;&#1087;&#1082;&#1086;&#1088;&#1086;&#1085;&#1072;&#1074;&#1080;&#1088;&#1091;&#1089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9.png"/><Relationship Id="rId17" Type="http://schemas.openxmlformats.org/officeDocument/2006/relationships/image" Target="../media/image58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16000" y="4252236"/>
            <a:ext cx="10682514" cy="1109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0109" y="1704679"/>
            <a:ext cx="107690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endParaRPr lang="ru-RU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4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Технология комплексного моделирования эпидемиологической обстановки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endParaRPr lang="ru-RU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Институт прикладной математики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и</a:t>
            </a: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м. М.В. Келдыша РАН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5240" y="6256171"/>
            <a:ext cx="471795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Балута В.И., Осипов В.П., </a:t>
            </a:r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Сивакова Т.В.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7626" y="628068"/>
            <a:ext cx="8214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Научный сервис в сети Интернет 2020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13CD5BA-9465-47BA-80DB-89646A7B549D}"/>
              </a:ext>
            </a:extLst>
          </p:cNvPr>
          <p:cNvGrpSpPr/>
          <p:nvPr/>
        </p:nvGrpSpPr>
        <p:grpSpPr>
          <a:xfrm>
            <a:off x="-22972" y="69784"/>
            <a:ext cx="2619543" cy="2059302"/>
            <a:chOff x="4750025" y="149799"/>
            <a:chExt cx="1764063" cy="1446721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EA03F11F-57EC-4EFC-B5D1-C5B3F86E8D3C}"/>
                </a:ext>
              </a:extLst>
            </p:cNvPr>
            <p:cNvSpPr/>
            <p:nvPr/>
          </p:nvSpPr>
          <p:spPr>
            <a:xfrm>
              <a:off x="4750025" y="149799"/>
              <a:ext cx="1764063" cy="1446721"/>
            </a:xfrm>
            <a:prstGeom prst="ellipse">
              <a:avLst/>
            </a:prstGeom>
            <a:gradFill flip="none" rotWithShape="1">
              <a:gsLst>
                <a:gs pos="10000">
                  <a:schemeClr val="accent1">
                    <a:lumMod val="5000"/>
                    <a:lumOff val="95000"/>
                  </a:schemeClr>
                </a:gs>
                <a:gs pos="67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C3D69B"/>
                </a:solidFill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70C5B720-75A8-486E-B515-D6629E403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0684" y="414258"/>
              <a:ext cx="1265392" cy="875374"/>
            </a:xfrm>
            <a:prstGeom prst="rect">
              <a:avLst/>
            </a:prstGeom>
          </p:spPr>
        </p:pic>
      </p:grp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11023726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33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38200" y="365125"/>
            <a:ext cx="10515600" cy="122304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717310"/>
            <a:ext cx="11843657" cy="624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Возможности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: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Times New Roman" panose="02020603050405020304" pitchFamily="18" charset="0"/>
              </a:rPr>
              <a:t>обоснованные </a:t>
            </a:r>
            <a:r>
              <a:rPr lang="ru-RU" sz="2400" dirty="0">
                <a:ea typeface="Times New Roman" panose="02020603050405020304" pitchFamily="18" charset="0"/>
              </a:rPr>
              <a:t>теоретически и апробированные при решении различных задач методы </a:t>
            </a:r>
            <a:r>
              <a:rPr lang="ru-RU" sz="2400" dirty="0" err="1">
                <a:ea typeface="Times New Roman" panose="02020603050405020304" pitchFamily="18" charset="0"/>
              </a:rPr>
              <a:t>мультиагентного</a:t>
            </a:r>
            <a:r>
              <a:rPr lang="ru-RU" sz="2400" dirty="0">
                <a:ea typeface="Times New Roman" panose="02020603050405020304" pitchFamily="18" charset="0"/>
              </a:rPr>
              <a:t> моделирования сложных систем;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Times New Roman" panose="02020603050405020304" pitchFamily="18" charset="0"/>
              </a:rPr>
              <a:t>развитые технологии высокопроизводительных вычислений, технологии облачного хранения данных, технологии дистанционных коммуникаций и удаленного доступа;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Times New Roman" panose="02020603050405020304" pitchFamily="18" charset="0"/>
              </a:rPr>
              <a:t>развернутая сетевая инфраструктура взаимодействия органов государственного управления и сформулированная потребность в подобных платформенных решениях;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Times New Roman" panose="02020603050405020304" pitchFamily="18" charset="0"/>
              </a:rPr>
              <a:t>интенсивное внедрение цифровых технологий во все сферы жизни общества, естественным образом способствующее производству огромного количества </a:t>
            </a:r>
            <a:r>
              <a:rPr lang="ru-RU" sz="2400" dirty="0" err="1">
                <a:ea typeface="Times New Roman" panose="02020603050405020304" pitchFamily="18" charset="0"/>
              </a:rPr>
              <a:t>фактологических</a:t>
            </a:r>
            <a:r>
              <a:rPr lang="ru-RU" sz="2400" dirty="0">
                <a:ea typeface="Times New Roman" panose="02020603050405020304" pitchFamily="18" charset="0"/>
              </a:rPr>
              <a:t> данных, которые могут быть использованы для калибровки моделей в условиях повседневной жизнедеятельности.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11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71" y="329048"/>
            <a:ext cx="11620500" cy="1223043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реализация предлагаемого похода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088571" y="1994780"/>
            <a:ext cx="6939903" cy="1924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65611" y="2214569"/>
            <a:ext cx="3410093" cy="13541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Комплексная модель общества </a:t>
            </a: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4693967" y="2263982"/>
            <a:ext cx="3410093" cy="1321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Расчетный аппарат на базе высокопроизводительных вычислительных систем</a:t>
            </a:r>
            <a:endParaRPr lang="ru-RU" dirty="0"/>
          </a:p>
        </p:txBody>
      </p:sp>
      <p:sp>
        <p:nvSpPr>
          <p:cNvPr id="154" name="Скругленный прямоугольник 153"/>
          <p:cNvSpPr/>
          <p:nvPr/>
        </p:nvSpPr>
        <p:spPr>
          <a:xfrm>
            <a:off x="833341" y="4965355"/>
            <a:ext cx="3410093" cy="1321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Системы распределенных ситуационных центров </a:t>
            </a:r>
            <a:endParaRPr lang="ru-RU" dirty="0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252045" y="1620870"/>
            <a:ext cx="11001829" cy="22932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252046" y="4582247"/>
            <a:ext cx="11001828" cy="2022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8351391" y="2248168"/>
            <a:ext cx="2698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ИПМ им. М.В. Келдыша РАН,</a:t>
            </a: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ИПУ РАН и другие базовые организации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878287" y="4965355"/>
            <a:ext cx="567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Ситуационный центр органов государственного управления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Двойная стрелка вверх/вниз 4"/>
          <p:cNvSpPr/>
          <p:nvPr/>
        </p:nvSpPr>
        <p:spPr>
          <a:xfrm>
            <a:off x="5951621" y="3918857"/>
            <a:ext cx="484632" cy="6633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5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8852" y="576413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653515" y="6188075"/>
            <a:ext cx="1538485" cy="669925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fld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299" y="620793"/>
            <a:ext cx="111324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В.А. Адарченко Моделирование </a:t>
            </a:r>
            <a:r>
              <a:rPr lang="ru-RU" sz="2400" dirty="0"/>
              <a:t>развития эпидемии </a:t>
            </a:r>
            <a:r>
              <a:rPr lang="ru-RU" sz="2400" dirty="0" err="1"/>
              <a:t>коронавируса</a:t>
            </a:r>
            <a:r>
              <a:rPr lang="ru-RU" sz="2400" dirty="0"/>
              <a:t> по дифференциальной и статистической моделям </a:t>
            </a:r>
            <a:r>
              <a:rPr lang="ru-RU" sz="2400" dirty="0" smtClean="0"/>
              <a:t>/ Адарченко </a:t>
            </a:r>
            <a:r>
              <a:rPr lang="ru-RU" sz="2400" dirty="0"/>
              <a:t>В.А.</a:t>
            </a:r>
            <a:r>
              <a:rPr lang="en-US" sz="2400" dirty="0"/>
              <a:t>, </a:t>
            </a:r>
            <a:r>
              <a:rPr lang="ru-RU" sz="2400" dirty="0"/>
              <a:t>С.А. </a:t>
            </a:r>
            <a:r>
              <a:rPr lang="ru-RU" sz="2400" dirty="0" err="1"/>
              <a:t>Бабань</a:t>
            </a:r>
            <a:r>
              <a:rPr lang="ru-RU" sz="2400" dirty="0"/>
              <a:t>, А.А. Брагин  и др.</a:t>
            </a:r>
            <a:r>
              <a:rPr lang="ru-RU" sz="2400" dirty="0" smtClean="0"/>
              <a:t> // Препринт </a:t>
            </a:r>
            <a:r>
              <a:rPr lang="ru-RU" sz="2400" dirty="0"/>
              <a:t>ФЯЦ-ВНИИТФ</a:t>
            </a:r>
            <a:r>
              <a:rPr lang="ru-RU" sz="2400" dirty="0" smtClean="0"/>
              <a:t>. </a:t>
            </a:r>
            <a:r>
              <a:rPr lang="ru-RU" sz="2400" dirty="0"/>
              <a:t>–</a:t>
            </a:r>
            <a:r>
              <a:rPr lang="ru-RU" sz="2400" dirty="0" smtClean="0"/>
              <a:t> 2020. – №264. </a:t>
            </a:r>
            <a:r>
              <a:rPr lang="ru-RU" sz="2400" dirty="0"/>
              <a:t>– </a:t>
            </a:r>
            <a:r>
              <a:rPr lang="ru-RU" sz="2400" dirty="0" smtClean="0"/>
              <a:t>С. 1-29.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Э.М. Кольцова Математическое моделирование распространения эпидемии </a:t>
            </a:r>
            <a:r>
              <a:rPr lang="ru-RU" sz="2400" dirty="0" err="1" smtClean="0"/>
              <a:t>коронавируса</a:t>
            </a:r>
            <a:r>
              <a:rPr lang="ru-RU" sz="2400" dirty="0" smtClean="0"/>
              <a:t> </a:t>
            </a:r>
            <a:r>
              <a:rPr lang="en-US" sz="2400" dirty="0" smtClean="0"/>
              <a:t>Covid-19</a:t>
            </a:r>
            <a:r>
              <a:rPr lang="ru-RU" sz="2400" dirty="0" smtClean="0"/>
              <a:t>  в Москве /</a:t>
            </a:r>
            <a:r>
              <a:rPr lang="en-US" sz="2400" dirty="0" smtClean="0"/>
              <a:t> </a:t>
            </a:r>
            <a:r>
              <a:rPr lang="ru-RU" sz="2400" dirty="0"/>
              <a:t>Кольцова Э.М., Куркина Е.С., </a:t>
            </a:r>
            <a:r>
              <a:rPr lang="ru-RU" sz="2400" dirty="0" err="1"/>
              <a:t>Васецкий</a:t>
            </a:r>
            <a:r>
              <a:rPr lang="ru-RU" sz="2400" dirty="0"/>
              <a:t> </a:t>
            </a:r>
            <a:r>
              <a:rPr lang="ru-RU" sz="2400" dirty="0" smtClean="0"/>
              <a:t>А.М. </a:t>
            </a:r>
            <a:r>
              <a:rPr lang="en-US" sz="2400" dirty="0" smtClean="0"/>
              <a:t>//  </a:t>
            </a:r>
            <a:r>
              <a:rPr lang="en-US" sz="2400" dirty="0" err="1" smtClean="0"/>
              <a:t>Computional</a:t>
            </a:r>
            <a:r>
              <a:rPr lang="en-US" sz="2400" dirty="0" smtClean="0"/>
              <a:t> Nanotechnology</a:t>
            </a:r>
            <a:r>
              <a:rPr lang="ru-RU" sz="2400" dirty="0" smtClean="0"/>
              <a:t>. </a:t>
            </a:r>
            <a:r>
              <a:rPr lang="ru-RU" sz="2400" dirty="0"/>
              <a:t>– </a:t>
            </a:r>
            <a:r>
              <a:rPr lang="ru-RU" sz="2400" dirty="0" smtClean="0"/>
              <a:t>2020. </a:t>
            </a:r>
            <a:r>
              <a:rPr lang="ru-RU" sz="2400" dirty="0"/>
              <a:t>–</a:t>
            </a:r>
            <a:r>
              <a:rPr lang="ru-RU" sz="2400" dirty="0" smtClean="0"/>
              <a:t> </a:t>
            </a:r>
            <a:r>
              <a:rPr lang="ru-RU" sz="2400" dirty="0"/>
              <a:t>№ </a:t>
            </a:r>
            <a:r>
              <a:rPr lang="en-US" sz="2400" dirty="0" smtClean="0"/>
              <a:t>1</a:t>
            </a:r>
            <a:r>
              <a:rPr lang="ru-RU" sz="2400" dirty="0" smtClean="0"/>
              <a:t>. </a:t>
            </a:r>
            <a:r>
              <a:rPr lang="ru-RU" sz="2400" dirty="0"/>
              <a:t>–</a:t>
            </a:r>
            <a:r>
              <a:rPr lang="ru-RU" sz="2400" dirty="0" smtClean="0"/>
              <a:t> </a:t>
            </a:r>
            <a:r>
              <a:rPr lang="ru-RU" sz="2400" dirty="0"/>
              <a:t>С. 99-105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ru-RU" sz="2400" dirty="0" err="1" smtClean="0">
                <a:hlinkClick r:id="rId2"/>
              </a:rPr>
              <a:t>стопкоронавирус.рф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>
                <a:hlinkClick r:id="rId3"/>
              </a:rPr>
              <a:t>https://www.google.com/covid19/mobility/</a:t>
            </a:r>
            <a:endParaRPr lang="ru-RU" sz="2400" dirty="0"/>
          </a:p>
          <a:p>
            <a:endParaRPr lang="ru-RU" sz="2400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9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https://www.horizonhealthcare.org/wp-content/uploads/fusion-medical-animation-rnr8D3FNUNY-unsplash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1" y="0"/>
            <a:ext cx="2667000" cy="15001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574" y="1746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Пандемия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747320"/>
            <a:ext cx="11692569" cy="3087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266174" y="1629624"/>
            <a:ext cx="7749766" cy="995881"/>
          </a:xfrm>
          <a:prstGeom prst="flowChart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Угроза </a:t>
            </a: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(появления новых видов)  инфекционных болезней</a:t>
            </a:r>
          </a:p>
          <a:p>
            <a:pPr algn="ctr"/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198545" y="3177766"/>
            <a:ext cx="7939888" cy="1548143"/>
          </a:xfrm>
          <a:prstGeom prst="flowChartProcess">
            <a:avLst/>
          </a:prstGeom>
          <a:solidFill>
            <a:srgbClr val="8CA4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(более совершенных) средств СППР для оперативной оценки ситуации и прогноза ее развития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993802" y="2625505"/>
            <a:ext cx="484632" cy="5522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3198545" y="5313072"/>
            <a:ext cx="7939888" cy="132370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Выработка соответствующей стратегии на основе оценки уровней эффективности реагирования 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6996201" y="4725909"/>
            <a:ext cx="484632" cy="5994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" y="5791200"/>
            <a:ext cx="1600200" cy="1066800"/>
          </a:xfrm>
          <a:prstGeom prst="rect">
            <a:avLst/>
          </a:prstGeom>
        </p:spPr>
      </p:pic>
      <p:pic>
        <p:nvPicPr>
          <p:cNvPr id="14" name="Picture 2" descr="ВОЗ объявила эпидемию лихорадки Эбола международной опасностью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100" y="4105935"/>
            <a:ext cx="176212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images11.popmeh.ru/upload/img_cache/b75/b75ae1293703dfbd712d7a67dc55e828_fitted_800x300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8" y="2158685"/>
            <a:ext cx="1983001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5635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80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81" y="357187"/>
            <a:ext cx="11433994" cy="1223043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подходов к моделированию эпидемий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0" y="5355586"/>
                <a:ext cx="11648306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/>
                  <a:t>S</a:t>
                </a:r>
                <a:r>
                  <a:rPr lang="ru-RU" sz="2400" dirty="0"/>
                  <a:t> – </a:t>
                </a:r>
                <a:r>
                  <a:rPr lang="ru-RU" sz="2400" dirty="0" smtClean="0"/>
                  <a:t>число</a:t>
                </a:r>
                <a:r>
                  <a:rPr lang="en-US" sz="2400" dirty="0" smtClean="0"/>
                  <a:t> </a:t>
                </a:r>
                <a:r>
                  <a:rPr lang="ru-RU" sz="2400" dirty="0" smtClean="0"/>
                  <a:t>здоровых индивидуумов, но восприимчивые к заболеванию;</a:t>
                </a:r>
              </a:p>
              <a:p>
                <a:r>
                  <a:rPr lang="en-US" sz="2400" b="1" i="1" dirty="0" smtClean="0"/>
                  <a:t>I</a:t>
                </a:r>
                <a:r>
                  <a:rPr lang="ru-RU" sz="2400" b="1" i="1" dirty="0" smtClean="0"/>
                  <a:t> </a:t>
                </a:r>
                <a:r>
                  <a:rPr lang="ru-RU" sz="2400" dirty="0"/>
                  <a:t>– </a:t>
                </a:r>
                <a:r>
                  <a:rPr lang="ru-RU" sz="2400" dirty="0" smtClean="0"/>
                  <a:t>инфицированные индивидуумы;</a:t>
                </a:r>
              </a:p>
              <a:p>
                <a:r>
                  <a:rPr lang="en-US" sz="2400" b="1" i="1" dirty="0" smtClean="0"/>
                  <a:t>R</a:t>
                </a:r>
                <a:r>
                  <a:rPr lang="en-US" sz="2400" dirty="0" smtClean="0"/>
                  <a:t>- </a:t>
                </a:r>
                <a:r>
                  <a:rPr lang="ru-RU" sz="2400" dirty="0" smtClean="0"/>
                  <a:t>выздоровевшие; </a:t>
                </a:r>
              </a:p>
              <a:p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ru-RU" sz="2400" dirty="0" smtClean="0"/>
                  <a:t> и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ru-RU" sz="2400" dirty="0" smtClean="0"/>
                  <a:t> – коэффициенты интенсивности контактов и выздоровления.</a:t>
                </a:r>
                <a:r>
                  <a:rPr lang="ru-RU" dirty="0" smtClean="0"/>
                  <a:t/>
                </a:r>
                <a:br>
                  <a:rPr lang="ru-RU" dirty="0" smtClean="0"/>
                </a:br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586"/>
                <a:ext cx="11648306" cy="1846659"/>
              </a:xfrm>
              <a:prstGeom prst="rect">
                <a:avLst/>
              </a:prstGeom>
              <a:blipFill>
                <a:blip r:embed="rId16"/>
                <a:stretch>
                  <a:fillRect l="-785" t="-26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9716" y="2329219"/>
            <a:ext cx="123886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 </a:t>
            </a:r>
            <a:r>
              <a:rPr lang="en-US" sz="2800" dirty="0" smtClean="0"/>
              <a:t>(Susceptible-Infected</a:t>
            </a:r>
            <a:r>
              <a:rPr lang="ru-RU" sz="2800" dirty="0" smtClean="0"/>
              <a:t>-</a:t>
            </a:r>
            <a:r>
              <a:rPr lang="en-US" sz="2800" dirty="0" smtClean="0"/>
              <a:t>Recovered)</a:t>
            </a:r>
            <a:r>
              <a:rPr lang="ru-RU" sz="2800" dirty="0" smtClean="0"/>
              <a:t>-модель </a:t>
            </a:r>
            <a:r>
              <a:rPr lang="ru-RU" sz="2800" dirty="0" err="1" smtClean="0"/>
              <a:t>Кермака-Маккендрика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21428" y="1724773"/>
            <a:ext cx="11026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Детермистические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популяционные модели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378869" y="3210840"/>
                <a:ext cx="2286203" cy="2196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𝒅𝑺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=−∝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,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𝒅𝑰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=∝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,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𝒅𝑹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869" y="3210840"/>
                <a:ext cx="2286203" cy="219694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882689" y="3704868"/>
                <a:ext cx="2692340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𝒅𝑺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𝒅𝑰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𝒅𝑹</m:t>
                          </m:r>
                        </m:num>
                        <m:den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ru-RU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689" y="3704868"/>
                <a:ext cx="2692340" cy="7938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39852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16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81" y="357187"/>
            <a:ext cx="11433994" cy="1223043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Модели,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производные от SIR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258" y="821776"/>
            <a:ext cx="12125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SEIR</a:t>
            </a:r>
            <a:r>
              <a:rPr lang="ru-RU" sz="2800" dirty="0"/>
              <a:t> (</a:t>
            </a:r>
            <a:r>
              <a:rPr lang="ru-RU" sz="2800" dirty="0" err="1"/>
              <a:t>Susceptible</a:t>
            </a:r>
            <a:r>
              <a:rPr lang="ru-RU" sz="2800" dirty="0"/>
              <a:t> — </a:t>
            </a:r>
            <a:r>
              <a:rPr lang="ru-RU" sz="2800" dirty="0" err="1"/>
              <a:t>Exposed</a:t>
            </a:r>
            <a:r>
              <a:rPr lang="ru-RU" sz="2800" dirty="0"/>
              <a:t> — </a:t>
            </a:r>
            <a:r>
              <a:rPr lang="ru-RU" sz="2800" dirty="0" err="1"/>
              <a:t>Infected</a:t>
            </a:r>
            <a:r>
              <a:rPr lang="ru-RU" sz="2800" dirty="0"/>
              <a:t> — </a:t>
            </a:r>
            <a:r>
              <a:rPr lang="ru-RU" sz="2800" dirty="0" err="1"/>
              <a:t>Recovered</a:t>
            </a:r>
            <a:r>
              <a:rPr lang="ru-RU" sz="2800" dirty="0"/>
              <a:t>) – модель для заболеваний с инкубационным периодом;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SIRS</a:t>
            </a:r>
            <a:r>
              <a:rPr lang="ru-RU" sz="2800" dirty="0"/>
              <a:t> (</a:t>
            </a:r>
            <a:r>
              <a:rPr lang="ru-RU" sz="2800" dirty="0" err="1"/>
              <a:t>Susceptible</a:t>
            </a:r>
            <a:r>
              <a:rPr lang="ru-RU" sz="2800" dirty="0"/>
              <a:t> — </a:t>
            </a:r>
            <a:r>
              <a:rPr lang="ru-RU" sz="2800" dirty="0" err="1"/>
              <a:t>Infected</a:t>
            </a:r>
            <a:r>
              <a:rPr lang="ru-RU" sz="2800" dirty="0"/>
              <a:t> — </a:t>
            </a:r>
            <a:r>
              <a:rPr lang="ru-RU" sz="2800" dirty="0" err="1"/>
              <a:t>Recovered</a:t>
            </a:r>
            <a:r>
              <a:rPr lang="ru-RU" sz="2800" dirty="0"/>
              <a:t> — </a:t>
            </a:r>
            <a:r>
              <a:rPr lang="ru-RU" sz="2800" dirty="0" err="1"/>
              <a:t>Susceptible</a:t>
            </a:r>
            <a:r>
              <a:rPr lang="ru-RU" sz="2800" dirty="0"/>
              <a:t>) – модель, которая описывает динамику заболеваний c временным иммунитетом (выздоровевшие индивиды по прошествии времени опять становятся восприимчивыми);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</a:t>
            </a:r>
            <a:r>
              <a:rPr lang="ru-RU" sz="2800" dirty="0"/>
              <a:t> (</a:t>
            </a:r>
            <a:r>
              <a:rPr lang="ru-RU" sz="2800" dirty="0" err="1"/>
              <a:t>Susceptible</a:t>
            </a:r>
            <a:r>
              <a:rPr lang="ru-RU" sz="2800" dirty="0"/>
              <a:t> — </a:t>
            </a:r>
            <a:r>
              <a:rPr lang="ru-RU" sz="2800" dirty="0" err="1"/>
              <a:t>Infected</a:t>
            </a:r>
            <a:r>
              <a:rPr lang="ru-RU" sz="2800" dirty="0"/>
              <a:t> — </a:t>
            </a:r>
            <a:r>
              <a:rPr lang="ru-RU" sz="2800" dirty="0" err="1"/>
              <a:t>Susceptible</a:t>
            </a:r>
            <a:r>
              <a:rPr lang="ru-RU" sz="2800" dirty="0"/>
              <a:t>) – модель, не учитывает приобретение иммунитета;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MSIR </a:t>
            </a:r>
            <a:r>
              <a:rPr lang="ru-RU" sz="2800" dirty="0"/>
              <a:t>(M — </a:t>
            </a:r>
            <a:r>
              <a:rPr lang="ru-RU" sz="2800" dirty="0" err="1"/>
              <a:t>maternally</a:t>
            </a:r>
            <a:r>
              <a:rPr lang="ru-RU" sz="2800" dirty="0"/>
              <a:t> </a:t>
            </a:r>
            <a:r>
              <a:rPr lang="ru-RU" sz="2800" dirty="0" err="1"/>
              <a:t>derived</a:t>
            </a:r>
            <a:r>
              <a:rPr lang="ru-RU" sz="2800" dirty="0"/>
              <a:t> </a:t>
            </a:r>
            <a:r>
              <a:rPr lang="ru-RU" sz="2800" dirty="0" err="1"/>
              <a:t>immunity</a:t>
            </a:r>
            <a:r>
              <a:rPr lang="ru-RU" sz="2800" dirty="0"/>
              <a:t>) – модель включает в популяцию новорождённых детей, которые приобретают иммунитет внутриутробно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039852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94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5/12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238800"/>
            <a:ext cx="3472104" cy="247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 </a:t>
            </a:r>
            <a:r>
              <a:rPr kumimoji="0" lang="ru-RU" altLang="ru-RU" sz="143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                                                                    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1451" y="327197"/>
            <a:ext cx="11433994" cy="122304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38134" y="327197"/>
            <a:ext cx="3438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SEIRD 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9208" y="4851270"/>
            <a:ext cx="10698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/>
              <a:t>Susceptible</a:t>
            </a:r>
            <a:r>
              <a:rPr lang="ru-RU" sz="2800" dirty="0"/>
              <a:t> — </a:t>
            </a:r>
            <a:r>
              <a:rPr lang="ru-RU" sz="2800" dirty="0" err="1"/>
              <a:t>Exposed</a:t>
            </a:r>
            <a:r>
              <a:rPr lang="ru-RU" sz="2800" dirty="0"/>
              <a:t> — </a:t>
            </a:r>
            <a:r>
              <a:rPr lang="ru-RU" sz="2800" dirty="0" err="1"/>
              <a:t>Infected</a:t>
            </a:r>
            <a:r>
              <a:rPr lang="ru-RU" sz="2800" dirty="0"/>
              <a:t> — </a:t>
            </a:r>
            <a:r>
              <a:rPr lang="ru-RU" sz="2800" dirty="0" err="1" smtClean="0"/>
              <a:t>Recovered</a:t>
            </a:r>
            <a:r>
              <a:rPr lang="en-US" sz="2800" dirty="0" smtClean="0"/>
              <a:t> </a:t>
            </a:r>
            <a:r>
              <a:rPr lang="ru-RU" sz="2800" dirty="0"/>
              <a:t>— </a:t>
            </a:r>
            <a:r>
              <a:rPr lang="en-US" sz="2800" dirty="0" smtClean="0"/>
              <a:t>Dead</a:t>
            </a:r>
            <a:r>
              <a:rPr lang="ru-RU" sz="2800" dirty="0" smtClean="0"/>
              <a:t>) </a:t>
            </a:r>
            <a:r>
              <a:rPr lang="ru-RU" sz="2800" dirty="0"/>
              <a:t>– модель </a:t>
            </a:r>
            <a:r>
              <a:rPr lang="ru-RU" sz="2800" dirty="0" smtClean="0"/>
              <a:t>для описания </a:t>
            </a:r>
            <a:r>
              <a:rPr lang="ru-RU" sz="2800" dirty="0" err="1" smtClean="0"/>
              <a:t>коронавирусной</a:t>
            </a:r>
            <a:r>
              <a:rPr lang="ru-RU" sz="2800" dirty="0" smtClean="0"/>
              <a:t> инфекции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4875" y="256831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D</a:t>
            </a:r>
            <a:endParaRPr lang="ru-RU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55509" y="256831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I</a:t>
            </a:r>
            <a:endParaRPr lang="ru-RU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35893" y="43248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R</a:t>
            </a:r>
            <a:endParaRPr lang="ru-RU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13605" y="149245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E</a:t>
            </a:r>
            <a:endParaRPr lang="ru-RU" b="1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91924" y="149245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S</a:t>
            </a:r>
            <a:endParaRPr lang="ru-RU" b="1" i="1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1219387" y="1830630"/>
            <a:ext cx="794218" cy="207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верх 21"/>
          <p:cNvSpPr/>
          <p:nvPr/>
        </p:nvSpPr>
        <p:spPr>
          <a:xfrm rot="8100000">
            <a:off x="2871536" y="1399804"/>
            <a:ext cx="1201135" cy="1148527"/>
          </a:xfrm>
          <a:prstGeom prst="leftUpArrow">
            <a:avLst>
              <a:gd name="adj1" fmla="val 25000"/>
              <a:gd name="adj2" fmla="val 2768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4600657" y="2931307"/>
            <a:ext cx="794218" cy="207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3904143" y="1333132"/>
            <a:ext cx="507683" cy="1248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34241" y="1830630"/>
            <a:ext cx="50885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S</a:t>
            </a:r>
            <a:r>
              <a:rPr lang="ru-RU" sz="2000" dirty="0"/>
              <a:t> – число</a:t>
            </a:r>
            <a:r>
              <a:rPr lang="en-US" sz="2000" dirty="0"/>
              <a:t> </a:t>
            </a:r>
            <a:r>
              <a:rPr lang="ru-RU" sz="2000" dirty="0"/>
              <a:t>здоровых индивидуумов, но восприимчивые к заболеванию</a:t>
            </a:r>
            <a:r>
              <a:rPr lang="ru-RU" sz="2000" dirty="0" smtClean="0"/>
              <a:t>;</a:t>
            </a:r>
          </a:p>
          <a:p>
            <a:r>
              <a:rPr lang="en-US" sz="2000" b="1" i="1" dirty="0" smtClean="0"/>
              <a:t>E</a:t>
            </a:r>
            <a:r>
              <a:rPr lang="en-US" sz="2000" dirty="0" smtClean="0"/>
              <a:t> – </a:t>
            </a:r>
            <a:r>
              <a:rPr lang="ru-RU" sz="2000" dirty="0" smtClean="0"/>
              <a:t>число заряженных людей;</a:t>
            </a:r>
          </a:p>
          <a:p>
            <a:r>
              <a:rPr lang="en-US" sz="2000" b="1" i="1" dirty="0" smtClean="0"/>
              <a:t>I</a:t>
            </a:r>
            <a:r>
              <a:rPr lang="ru-RU" sz="2000" b="1" i="1" dirty="0" smtClean="0"/>
              <a:t> </a:t>
            </a:r>
            <a:r>
              <a:rPr lang="ru-RU" sz="2000" dirty="0" smtClean="0"/>
              <a:t>– инфицированные индивидуумы с подтвержденным диагнозом;</a:t>
            </a:r>
          </a:p>
          <a:p>
            <a:r>
              <a:rPr lang="en-US" sz="2000" b="1" i="1" dirty="0" smtClean="0"/>
              <a:t>R</a:t>
            </a:r>
            <a:r>
              <a:rPr lang="ru-RU" sz="2000" dirty="0"/>
              <a:t> –</a:t>
            </a:r>
            <a:r>
              <a:rPr lang="en-US" sz="2000" dirty="0" smtClean="0"/>
              <a:t> </a:t>
            </a:r>
            <a:r>
              <a:rPr lang="ru-RU" sz="2000" dirty="0" smtClean="0"/>
              <a:t>число выздоровевших;</a:t>
            </a:r>
            <a:br>
              <a:rPr lang="ru-RU" sz="2000" dirty="0" smtClean="0"/>
            </a:br>
            <a:r>
              <a:rPr lang="en-US" sz="2000" b="1" dirty="0" smtClean="0"/>
              <a:t>D</a:t>
            </a:r>
            <a:r>
              <a:rPr lang="en-US" sz="2000" dirty="0" smtClean="0"/>
              <a:t> </a:t>
            </a:r>
            <a:r>
              <a:rPr lang="ru-RU" sz="2000" dirty="0"/>
              <a:t>–</a:t>
            </a:r>
            <a:r>
              <a:rPr lang="en-US" sz="2000" dirty="0" smtClean="0"/>
              <a:t> </a:t>
            </a:r>
            <a:r>
              <a:rPr lang="ru-RU" sz="2000" dirty="0" smtClean="0"/>
              <a:t>число погибших.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435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3043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прогнозирования Эпидемиологической обстановки 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882709" y="3184905"/>
            <a:ext cx="1720396" cy="557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5545" y="1708823"/>
            <a:ext cx="11933903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3600" dirty="0" smtClean="0"/>
              <a:t>Статистические методы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3600" dirty="0" smtClean="0"/>
              <a:t>Методы </a:t>
            </a:r>
            <a:r>
              <a:rPr lang="ru-RU" sz="3600" dirty="0"/>
              <a:t>на основе машинного </a:t>
            </a:r>
            <a:r>
              <a:rPr lang="ru-RU" sz="3600" dirty="0" smtClean="0"/>
              <a:t>обучения и прецедентов </a:t>
            </a:r>
            <a:endParaRPr lang="ru-RU" sz="36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3600" dirty="0" smtClean="0"/>
              <a:t>Методы </a:t>
            </a:r>
            <a:r>
              <a:rPr lang="ru-RU" sz="3600" dirty="0"/>
              <a:t>на базе </a:t>
            </a:r>
            <a:r>
              <a:rPr lang="ru-RU" sz="3600" dirty="0" smtClean="0"/>
              <a:t>фильтрации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3600" dirty="0" smtClean="0"/>
              <a:t>Математическое моделирование распространения инфекции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2995" y="5943956"/>
            <a:ext cx="11639005" cy="635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95"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Кондратьева М.А. Методы прогнозирования и модели распространения заболеваний // Компьютерные исследования и моделирование, 2013. —  Т. 5, № 5. —  С. 863-882.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1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110" y="-210004"/>
            <a:ext cx="10515600" cy="1223043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по методам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006304" y="1588168"/>
            <a:ext cx="9800241" cy="5001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383246" y="1660952"/>
            <a:ext cx="1905000" cy="617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3818" y="2507673"/>
            <a:ext cx="6109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80110" y="5042118"/>
            <a:ext cx="1127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 комплексе моделировать и прогнозировать экономические и социальные последствия эпидемий и предпринимать защитные меры на уровне управленческих решений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1056" y="618397"/>
            <a:ext cx="112066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Качественный прогноз распространения заболевания достижим только на основе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адекватных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математических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моделей.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 использовать несколько техник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моделирования.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Существенный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разброс получаемых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результатов связан с большим количеством начальных условий, которые определяются часто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субъективно.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Традиционные модели распространения заболеваний используют допущения (например, однотипность индивидуумов, их непрерывное равномерное перемешивание на моделируемой территории), делающие результаты прогнозирования с их помощью недостаточно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точными.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связи с жизнедеятельностью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общества.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354394" y="5243306"/>
            <a:ext cx="9144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1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609" y="33377"/>
            <a:ext cx="10515600" cy="1223043"/>
          </a:xfrm>
        </p:spPr>
        <p:txBody>
          <a:bodyPr/>
          <a:lstStyle/>
          <a:p>
            <a:pPr algn="r"/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Мультиагентный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подход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726741" y="3449353"/>
            <a:ext cx="1905000" cy="617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636665" y="1623925"/>
            <a:ext cx="341313" cy="727076"/>
            <a:chOff x="2697847" y="5384011"/>
            <a:chExt cx="341313" cy="727076"/>
          </a:xfrm>
          <a:effectLst>
            <a:glow rad="127000">
              <a:schemeClr val="bg1"/>
            </a:glow>
          </a:effectLst>
        </p:grpSpPr>
        <p:sp>
          <p:nvSpPr>
            <p:cNvPr id="101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280661" y="371166"/>
            <a:ext cx="341313" cy="727076"/>
            <a:chOff x="2697847" y="5384011"/>
            <a:chExt cx="341313" cy="727076"/>
          </a:xfrm>
          <a:solidFill>
            <a:schemeClr val="accent5">
              <a:lumMod val="75000"/>
            </a:schemeClr>
          </a:solidFill>
          <a:effectLst>
            <a:glow rad="127000">
              <a:schemeClr val="bg1"/>
            </a:glow>
          </a:effectLst>
        </p:grpSpPr>
        <p:sp>
          <p:nvSpPr>
            <p:cNvPr id="109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3908307" y="900446"/>
            <a:ext cx="341313" cy="727076"/>
            <a:chOff x="2697847" y="5384011"/>
            <a:chExt cx="341313" cy="727076"/>
          </a:xfrm>
          <a:solidFill>
            <a:srgbClr val="FFC000"/>
          </a:solidFill>
          <a:effectLst>
            <a:glow rad="127000">
              <a:schemeClr val="bg1"/>
            </a:glow>
          </a:effectLst>
        </p:grpSpPr>
        <p:sp>
          <p:nvSpPr>
            <p:cNvPr id="144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6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7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9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2668456" y="365125"/>
            <a:ext cx="341313" cy="727076"/>
            <a:chOff x="2697847" y="5384011"/>
            <a:chExt cx="341313" cy="727076"/>
          </a:xfrm>
          <a:solidFill>
            <a:schemeClr val="tx2">
              <a:lumMod val="50000"/>
            </a:schemeClr>
          </a:solidFill>
          <a:effectLst>
            <a:glow rad="127000">
              <a:schemeClr val="bg1"/>
            </a:glow>
          </a:effectLst>
        </p:grpSpPr>
        <p:sp>
          <p:nvSpPr>
            <p:cNvPr id="152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5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6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7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1146295" y="2482493"/>
            <a:ext cx="341313" cy="727076"/>
            <a:chOff x="2697847" y="5384011"/>
            <a:chExt cx="341313" cy="727076"/>
          </a:xfrm>
          <a:solidFill>
            <a:schemeClr val="tx1">
              <a:lumMod val="50000"/>
            </a:schemeClr>
          </a:solidFill>
          <a:effectLst>
            <a:glow rad="127000">
              <a:schemeClr val="bg1"/>
            </a:glow>
          </a:effectLst>
        </p:grpSpPr>
        <p:sp>
          <p:nvSpPr>
            <p:cNvPr id="160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1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2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3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4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5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6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3" name="Группа 182"/>
          <p:cNvGrpSpPr/>
          <p:nvPr/>
        </p:nvGrpSpPr>
        <p:grpSpPr>
          <a:xfrm>
            <a:off x="2170230" y="1200190"/>
            <a:ext cx="341313" cy="727076"/>
            <a:chOff x="2697847" y="5384011"/>
            <a:chExt cx="341313" cy="727076"/>
          </a:xfrm>
          <a:solidFill>
            <a:srgbClr val="C00000"/>
          </a:solidFill>
          <a:effectLst>
            <a:glow rad="127000">
              <a:schemeClr val="bg1"/>
            </a:glow>
          </a:effectLst>
        </p:grpSpPr>
        <p:sp>
          <p:nvSpPr>
            <p:cNvPr id="184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6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7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8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9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0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91" name="Группа 190"/>
          <p:cNvGrpSpPr/>
          <p:nvPr/>
        </p:nvGrpSpPr>
        <p:grpSpPr>
          <a:xfrm>
            <a:off x="2730952" y="2518212"/>
            <a:ext cx="341313" cy="727076"/>
            <a:chOff x="2697847" y="5384011"/>
            <a:chExt cx="341313" cy="727076"/>
          </a:xfrm>
          <a:solidFill>
            <a:schemeClr val="accent5"/>
          </a:solidFill>
          <a:effectLst>
            <a:glow rad="127000">
              <a:schemeClr val="bg1"/>
            </a:glow>
          </a:effectLst>
        </p:grpSpPr>
        <p:sp>
          <p:nvSpPr>
            <p:cNvPr id="192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7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8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99" name="Группа 198"/>
          <p:cNvGrpSpPr/>
          <p:nvPr/>
        </p:nvGrpSpPr>
        <p:grpSpPr>
          <a:xfrm>
            <a:off x="3124293" y="1624347"/>
            <a:ext cx="341313" cy="727076"/>
            <a:chOff x="2697847" y="5384011"/>
            <a:chExt cx="341313" cy="727076"/>
          </a:xfrm>
          <a:solidFill>
            <a:schemeClr val="accent4"/>
          </a:solidFill>
          <a:effectLst>
            <a:glow rad="127000">
              <a:schemeClr val="bg1"/>
            </a:glow>
          </a:effectLst>
        </p:grpSpPr>
        <p:sp>
          <p:nvSpPr>
            <p:cNvPr id="200" name="Freeform 5"/>
            <p:cNvSpPr>
              <a:spLocks/>
            </p:cNvSpPr>
            <p:nvPr/>
          </p:nvSpPr>
          <p:spPr bwMode="auto">
            <a:xfrm>
              <a:off x="2970897" y="5549111"/>
              <a:ext cx="68263" cy="325438"/>
            </a:xfrm>
            <a:custGeom>
              <a:avLst/>
              <a:gdLst>
                <a:gd name="T0" fmla="*/ 238 w 480"/>
                <a:gd name="T1" fmla="*/ 2253 h 2253"/>
                <a:gd name="T2" fmla="*/ 474 w 480"/>
                <a:gd name="T3" fmla="*/ 2017 h 2253"/>
                <a:gd name="T4" fmla="*/ 474 w 480"/>
                <a:gd name="T5" fmla="*/ 2017 h 2253"/>
                <a:gd name="T6" fmla="*/ 480 w 480"/>
                <a:gd name="T7" fmla="*/ 2017 h 2253"/>
                <a:gd name="T8" fmla="*/ 480 w 480"/>
                <a:gd name="T9" fmla="*/ 241 h 2253"/>
                <a:gd name="T10" fmla="*/ 474 w 480"/>
                <a:gd name="T11" fmla="*/ 236 h 2253"/>
                <a:gd name="T12" fmla="*/ 238 w 480"/>
                <a:gd name="T13" fmla="*/ 0 h 2253"/>
                <a:gd name="T14" fmla="*/ 3 w 480"/>
                <a:gd name="T15" fmla="*/ 236 h 2253"/>
                <a:gd name="T16" fmla="*/ 0 w 480"/>
                <a:gd name="T17" fmla="*/ 241 h 2253"/>
                <a:gd name="T18" fmla="*/ 0 w 480"/>
                <a:gd name="T19" fmla="*/ 2017 h 2253"/>
                <a:gd name="T20" fmla="*/ 3 w 480"/>
                <a:gd name="T21" fmla="*/ 2017 h 2253"/>
                <a:gd name="T22" fmla="*/ 238 w 480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2253">
                  <a:moveTo>
                    <a:pt x="238" y="2253"/>
                  </a:moveTo>
                  <a:cubicBezTo>
                    <a:pt x="368" y="2253"/>
                    <a:pt x="474" y="2147"/>
                    <a:pt x="474" y="2017"/>
                  </a:cubicBezTo>
                  <a:cubicBezTo>
                    <a:pt x="474" y="2017"/>
                    <a:pt x="474" y="2017"/>
                    <a:pt x="474" y="2017"/>
                  </a:cubicBezTo>
                  <a:lnTo>
                    <a:pt x="480" y="2017"/>
                  </a:lnTo>
                  <a:lnTo>
                    <a:pt x="480" y="241"/>
                  </a:lnTo>
                  <a:lnTo>
                    <a:pt x="474" y="236"/>
                  </a:lnTo>
                  <a:cubicBezTo>
                    <a:pt x="474" y="106"/>
                    <a:pt x="368" y="0"/>
                    <a:pt x="238" y="0"/>
                  </a:cubicBezTo>
                  <a:cubicBezTo>
                    <a:pt x="108" y="0"/>
                    <a:pt x="3" y="106"/>
                    <a:pt x="3" y="236"/>
                  </a:cubicBezTo>
                  <a:lnTo>
                    <a:pt x="0" y="241"/>
                  </a:lnTo>
                  <a:lnTo>
                    <a:pt x="0" y="2017"/>
                  </a:lnTo>
                  <a:lnTo>
                    <a:pt x="3" y="2017"/>
                  </a:lnTo>
                  <a:cubicBezTo>
                    <a:pt x="3" y="2147"/>
                    <a:pt x="108" y="2253"/>
                    <a:pt x="238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2726422" y="5549111"/>
              <a:ext cx="284163" cy="98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2" name="Freeform 7"/>
            <p:cNvSpPr>
              <a:spLocks/>
            </p:cNvSpPr>
            <p:nvPr/>
          </p:nvSpPr>
          <p:spPr bwMode="auto">
            <a:xfrm>
              <a:off x="2775635" y="5785649"/>
              <a:ext cx="84138" cy="325438"/>
            </a:xfrm>
            <a:custGeom>
              <a:avLst/>
              <a:gdLst>
                <a:gd name="T0" fmla="*/ 288 w 576"/>
                <a:gd name="T1" fmla="*/ 2252 h 2252"/>
                <a:gd name="T2" fmla="*/ 574 w 576"/>
                <a:gd name="T3" fmla="*/ 1966 h 2252"/>
                <a:gd name="T4" fmla="*/ 574 w 576"/>
                <a:gd name="T5" fmla="*/ 1966 h 2252"/>
                <a:gd name="T6" fmla="*/ 576 w 576"/>
                <a:gd name="T7" fmla="*/ 1970 h 2252"/>
                <a:gd name="T8" fmla="*/ 576 w 576"/>
                <a:gd name="T9" fmla="*/ 290 h 2252"/>
                <a:gd name="T10" fmla="*/ 574 w 576"/>
                <a:gd name="T11" fmla="*/ 285 h 2252"/>
                <a:gd name="T12" fmla="*/ 288 w 576"/>
                <a:gd name="T13" fmla="*/ 0 h 2252"/>
                <a:gd name="T14" fmla="*/ 2 w 576"/>
                <a:gd name="T15" fmla="*/ 285 h 2252"/>
                <a:gd name="T16" fmla="*/ 0 w 576"/>
                <a:gd name="T17" fmla="*/ 290 h 2252"/>
                <a:gd name="T18" fmla="*/ 0 w 576"/>
                <a:gd name="T19" fmla="*/ 1970 h 2252"/>
                <a:gd name="T20" fmla="*/ 2 w 576"/>
                <a:gd name="T21" fmla="*/ 1966 h 2252"/>
                <a:gd name="T22" fmla="*/ 288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88" y="2252"/>
                  </a:moveTo>
                  <a:cubicBezTo>
                    <a:pt x="446" y="2252"/>
                    <a:pt x="574" y="2124"/>
                    <a:pt x="574" y="1966"/>
                  </a:cubicBezTo>
                  <a:cubicBezTo>
                    <a:pt x="574" y="1966"/>
                    <a:pt x="574" y="1966"/>
                    <a:pt x="574" y="1966"/>
                  </a:cubicBezTo>
                  <a:lnTo>
                    <a:pt x="576" y="1970"/>
                  </a:lnTo>
                  <a:lnTo>
                    <a:pt x="576" y="290"/>
                  </a:lnTo>
                  <a:lnTo>
                    <a:pt x="574" y="285"/>
                  </a:lnTo>
                  <a:cubicBezTo>
                    <a:pt x="574" y="128"/>
                    <a:pt x="446" y="0"/>
                    <a:pt x="288" y="0"/>
                  </a:cubicBezTo>
                  <a:cubicBezTo>
                    <a:pt x="130" y="0"/>
                    <a:pt x="2" y="128"/>
                    <a:pt x="2" y="285"/>
                  </a:cubicBezTo>
                  <a:lnTo>
                    <a:pt x="0" y="290"/>
                  </a:lnTo>
                  <a:lnTo>
                    <a:pt x="0" y="1970"/>
                  </a:lnTo>
                  <a:lnTo>
                    <a:pt x="2" y="1966"/>
                  </a:lnTo>
                  <a:cubicBezTo>
                    <a:pt x="2" y="2124"/>
                    <a:pt x="130" y="2252"/>
                    <a:pt x="288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3" name="Freeform 8"/>
            <p:cNvSpPr>
              <a:spLocks/>
            </p:cNvSpPr>
            <p:nvPr/>
          </p:nvSpPr>
          <p:spPr bwMode="auto">
            <a:xfrm>
              <a:off x="2877235" y="5782474"/>
              <a:ext cx="84138" cy="325438"/>
            </a:xfrm>
            <a:custGeom>
              <a:avLst/>
              <a:gdLst>
                <a:gd name="T0" fmla="*/ 290 w 576"/>
                <a:gd name="T1" fmla="*/ 2252 h 2252"/>
                <a:gd name="T2" fmla="*/ 576 w 576"/>
                <a:gd name="T3" fmla="*/ 1966 h 2252"/>
                <a:gd name="T4" fmla="*/ 576 w 576"/>
                <a:gd name="T5" fmla="*/ 1966 h 2252"/>
                <a:gd name="T6" fmla="*/ 576 w 576"/>
                <a:gd name="T7" fmla="*/ 1971 h 2252"/>
                <a:gd name="T8" fmla="*/ 576 w 576"/>
                <a:gd name="T9" fmla="*/ 291 h 2252"/>
                <a:gd name="T10" fmla="*/ 576 w 576"/>
                <a:gd name="T11" fmla="*/ 286 h 2252"/>
                <a:gd name="T12" fmla="*/ 290 w 576"/>
                <a:gd name="T13" fmla="*/ 0 h 2252"/>
                <a:gd name="T14" fmla="*/ 4 w 576"/>
                <a:gd name="T15" fmla="*/ 286 h 2252"/>
                <a:gd name="T16" fmla="*/ 0 w 576"/>
                <a:gd name="T17" fmla="*/ 291 h 2252"/>
                <a:gd name="T18" fmla="*/ 0 w 576"/>
                <a:gd name="T19" fmla="*/ 1971 h 2252"/>
                <a:gd name="T20" fmla="*/ 4 w 576"/>
                <a:gd name="T21" fmla="*/ 1966 h 2252"/>
                <a:gd name="T22" fmla="*/ 290 w 576"/>
                <a:gd name="T23" fmla="*/ 2252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6" h="2252">
                  <a:moveTo>
                    <a:pt x="290" y="2252"/>
                  </a:moveTo>
                  <a:cubicBezTo>
                    <a:pt x="448" y="2252"/>
                    <a:pt x="576" y="2124"/>
                    <a:pt x="576" y="1966"/>
                  </a:cubicBezTo>
                  <a:cubicBezTo>
                    <a:pt x="576" y="1966"/>
                    <a:pt x="576" y="1966"/>
                    <a:pt x="576" y="1966"/>
                  </a:cubicBezTo>
                  <a:lnTo>
                    <a:pt x="576" y="1971"/>
                  </a:lnTo>
                  <a:lnTo>
                    <a:pt x="576" y="291"/>
                  </a:lnTo>
                  <a:lnTo>
                    <a:pt x="576" y="286"/>
                  </a:lnTo>
                  <a:cubicBezTo>
                    <a:pt x="576" y="128"/>
                    <a:pt x="448" y="0"/>
                    <a:pt x="290" y="0"/>
                  </a:cubicBezTo>
                  <a:cubicBezTo>
                    <a:pt x="132" y="0"/>
                    <a:pt x="4" y="128"/>
                    <a:pt x="4" y="286"/>
                  </a:cubicBezTo>
                  <a:lnTo>
                    <a:pt x="0" y="291"/>
                  </a:lnTo>
                  <a:lnTo>
                    <a:pt x="0" y="1971"/>
                  </a:lnTo>
                  <a:lnTo>
                    <a:pt x="4" y="1966"/>
                  </a:lnTo>
                  <a:cubicBezTo>
                    <a:pt x="4" y="2124"/>
                    <a:pt x="132" y="2252"/>
                    <a:pt x="290" y="22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" name="Freeform 9"/>
            <p:cNvSpPr>
              <a:spLocks/>
            </p:cNvSpPr>
            <p:nvPr/>
          </p:nvSpPr>
          <p:spPr bwMode="auto">
            <a:xfrm>
              <a:off x="2775635" y="5598324"/>
              <a:ext cx="185738" cy="263525"/>
            </a:xfrm>
            <a:custGeom>
              <a:avLst/>
              <a:gdLst>
                <a:gd name="T0" fmla="*/ 117 w 117"/>
                <a:gd name="T1" fmla="*/ 165 h 166"/>
                <a:gd name="T2" fmla="*/ 117 w 117"/>
                <a:gd name="T3" fmla="*/ 0 h 166"/>
                <a:gd name="T4" fmla="*/ 0 w 117"/>
                <a:gd name="T5" fmla="*/ 0 h 166"/>
                <a:gd name="T6" fmla="*/ 0 w 117"/>
                <a:gd name="T7" fmla="*/ 166 h 166"/>
                <a:gd name="T8" fmla="*/ 117 w 117"/>
                <a:gd name="T9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66">
                  <a:moveTo>
                    <a:pt x="117" y="165"/>
                  </a:moveTo>
                  <a:lnTo>
                    <a:pt x="117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117" y="1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" name="Oval 10"/>
            <p:cNvSpPr>
              <a:spLocks noChangeArrowheads="1"/>
            </p:cNvSpPr>
            <p:nvPr/>
          </p:nvSpPr>
          <p:spPr bwMode="auto">
            <a:xfrm>
              <a:off x="2785160" y="5384011"/>
              <a:ext cx="157163" cy="155575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" name="Freeform 11"/>
            <p:cNvSpPr>
              <a:spLocks/>
            </p:cNvSpPr>
            <p:nvPr/>
          </p:nvSpPr>
          <p:spPr bwMode="auto">
            <a:xfrm>
              <a:off x="2697847" y="5549111"/>
              <a:ext cx="68263" cy="325438"/>
            </a:xfrm>
            <a:custGeom>
              <a:avLst/>
              <a:gdLst>
                <a:gd name="T0" fmla="*/ 236 w 472"/>
                <a:gd name="T1" fmla="*/ 2253 h 2253"/>
                <a:gd name="T2" fmla="*/ 471 w 472"/>
                <a:gd name="T3" fmla="*/ 2017 h 2253"/>
                <a:gd name="T4" fmla="*/ 471 w 472"/>
                <a:gd name="T5" fmla="*/ 2017 h 2253"/>
                <a:gd name="T6" fmla="*/ 472 w 472"/>
                <a:gd name="T7" fmla="*/ 2017 h 2253"/>
                <a:gd name="T8" fmla="*/ 472 w 472"/>
                <a:gd name="T9" fmla="*/ 241 h 2253"/>
                <a:gd name="T10" fmla="*/ 471 w 472"/>
                <a:gd name="T11" fmla="*/ 236 h 2253"/>
                <a:gd name="T12" fmla="*/ 236 w 472"/>
                <a:gd name="T13" fmla="*/ 0 h 2253"/>
                <a:gd name="T14" fmla="*/ 0 w 472"/>
                <a:gd name="T15" fmla="*/ 236 h 2253"/>
                <a:gd name="T16" fmla="*/ 8 w 472"/>
                <a:gd name="T17" fmla="*/ 241 h 2253"/>
                <a:gd name="T18" fmla="*/ 8 w 472"/>
                <a:gd name="T19" fmla="*/ 2017 h 2253"/>
                <a:gd name="T20" fmla="*/ 0 w 472"/>
                <a:gd name="T21" fmla="*/ 2017 h 2253"/>
                <a:gd name="T22" fmla="*/ 236 w 472"/>
                <a:gd name="T23" fmla="*/ 225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2" h="2253">
                  <a:moveTo>
                    <a:pt x="236" y="2253"/>
                  </a:moveTo>
                  <a:cubicBezTo>
                    <a:pt x="366" y="2253"/>
                    <a:pt x="471" y="2147"/>
                    <a:pt x="471" y="2017"/>
                  </a:cubicBezTo>
                  <a:cubicBezTo>
                    <a:pt x="471" y="2017"/>
                    <a:pt x="471" y="2017"/>
                    <a:pt x="471" y="2017"/>
                  </a:cubicBezTo>
                  <a:lnTo>
                    <a:pt x="472" y="2017"/>
                  </a:lnTo>
                  <a:lnTo>
                    <a:pt x="472" y="241"/>
                  </a:lnTo>
                  <a:lnTo>
                    <a:pt x="471" y="236"/>
                  </a:lnTo>
                  <a:cubicBezTo>
                    <a:pt x="471" y="106"/>
                    <a:pt x="366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lnTo>
                    <a:pt x="8" y="241"/>
                  </a:lnTo>
                  <a:lnTo>
                    <a:pt x="8" y="2017"/>
                  </a:lnTo>
                  <a:lnTo>
                    <a:pt x="0" y="2017"/>
                  </a:lnTo>
                  <a:cubicBezTo>
                    <a:pt x="0" y="2147"/>
                    <a:pt x="106" y="2253"/>
                    <a:pt x="236" y="225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1" name="Прямая со стрелкой 30"/>
          <p:cNvCxnSpPr>
            <a:endCxn id="150" idx="6"/>
          </p:cNvCxnSpPr>
          <p:nvPr/>
        </p:nvCxnSpPr>
        <p:spPr>
          <a:xfrm flipV="1">
            <a:off x="2565504" y="1065546"/>
            <a:ext cx="1376935" cy="453921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 flipV="1">
            <a:off x="1517771" y="1854406"/>
            <a:ext cx="590045" cy="807439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>
            <a:endCxn id="158" idx="10"/>
          </p:cNvCxnSpPr>
          <p:nvPr/>
        </p:nvCxnSpPr>
        <p:spPr>
          <a:xfrm flipV="1">
            <a:off x="662385" y="821574"/>
            <a:ext cx="2006071" cy="81436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/>
          <p:nvPr/>
        </p:nvCxnSpPr>
        <p:spPr>
          <a:xfrm flipV="1">
            <a:off x="2528108" y="918684"/>
            <a:ext cx="226145" cy="382705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/>
          <p:cNvCxnSpPr/>
          <p:nvPr/>
        </p:nvCxnSpPr>
        <p:spPr>
          <a:xfrm flipV="1">
            <a:off x="1560633" y="2746019"/>
            <a:ext cx="1080143" cy="170656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/>
          <p:cNvCxnSpPr/>
          <p:nvPr/>
        </p:nvCxnSpPr>
        <p:spPr>
          <a:xfrm flipH="1" flipV="1">
            <a:off x="539981" y="1099653"/>
            <a:ext cx="120331" cy="459776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 стрелкой 211"/>
          <p:cNvCxnSpPr/>
          <p:nvPr/>
        </p:nvCxnSpPr>
        <p:spPr>
          <a:xfrm flipV="1">
            <a:off x="2984279" y="2073955"/>
            <a:ext cx="226145" cy="382705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 стрелкой 212"/>
          <p:cNvCxnSpPr>
            <a:stCxn id="160" idx="8"/>
          </p:cNvCxnSpPr>
          <p:nvPr/>
        </p:nvCxnSpPr>
        <p:spPr>
          <a:xfrm flipV="1">
            <a:off x="1419345" y="1171495"/>
            <a:ext cx="2459991" cy="1510910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 стрелкой 213"/>
          <p:cNvCxnSpPr/>
          <p:nvPr/>
        </p:nvCxnSpPr>
        <p:spPr>
          <a:xfrm>
            <a:off x="587842" y="945390"/>
            <a:ext cx="802929" cy="1438354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 стрелкой 214"/>
          <p:cNvCxnSpPr/>
          <p:nvPr/>
        </p:nvCxnSpPr>
        <p:spPr>
          <a:xfrm>
            <a:off x="1097609" y="2022079"/>
            <a:ext cx="1983370" cy="108538"/>
          </a:xfrm>
          <a:prstGeom prst="straightConnector1">
            <a:avLst/>
          </a:prstGeom>
          <a:ln w="38100">
            <a:solidFill>
              <a:schemeClr val="accent2">
                <a:lumMod val="75000"/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643067" y="1065546"/>
            <a:ext cx="77622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Каждый агент представляет собой аналог человека. </a:t>
            </a:r>
          </a:p>
          <a:p>
            <a:r>
              <a:rPr lang="ru-RU" sz="2400" dirty="0" smtClean="0"/>
              <a:t>Параметры агента: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пространственное расположение;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/>
              <a:t>с</a:t>
            </a:r>
            <a:r>
              <a:rPr lang="ru-RU" sz="2400" dirty="0" smtClean="0"/>
              <a:t>татус </a:t>
            </a:r>
            <a:r>
              <a:rPr lang="ru-RU" sz="2400" dirty="0"/>
              <a:t>(уязвимый, инфицированный, заболевший и с приобретённым </a:t>
            </a:r>
            <a:r>
              <a:rPr lang="ru-RU" sz="2400" dirty="0" smtClean="0"/>
              <a:t>иммунитетом);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группы населения (дети, </a:t>
            </a:r>
            <a:r>
              <a:rPr lang="ru-RU" sz="2400" dirty="0"/>
              <a:t>от 18 до 45; от 45 до </a:t>
            </a:r>
            <a:r>
              <a:rPr lang="ru-RU" sz="2400" dirty="0" smtClean="0"/>
              <a:t>65;</a:t>
            </a:r>
            <a:r>
              <a:rPr lang="ru-RU" sz="2400" dirty="0"/>
              <a:t> </a:t>
            </a:r>
            <a:r>
              <a:rPr lang="ru-RU" sz="2400" dirty="0" smtClean="0"/>
              <a:t>от </a:t>
            </a:r>
            <a:r>
              <a:rPr lang="ru-RU" sz="2400" dirty="0"/>
              <a:t>65 и старше</a:t>
            </a:r>
            <a:r>
              <a:rPr lang="ru-RU" sz="2400" dirty="0" smtClean="0"/>
              <a:t>).</a:t>
            </a:r>
          </a:p>
          <a:p>
            <a:endParaRPr lang="ru-R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lvl="1"/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275085" y="4734189"/>
            <a:ext cx="9989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Достоинства подхода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Позволяет рассчитывать динамику каждого представителя популяции и вероятность инфицирования в конкретном месте</a:t>
            </a:r>
          </a:p>
          <a:p>
            <a:r>
              <a:rPr lang="ru-RU" sz="2400" dirty="0" smtClean="0"/>
              <a:t>Возможно учитывать эффективность карантинных мер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2086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67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3043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03200" y="1384968"/>
            <a:ext cx="1178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/>
            <a:r>
              <a:rPr lang="ru-RU" sz="2400" dirty="0" smtClean="0"/>
              <a:t>Разработать </a:t>
            </a:r>
            <a:r>
              <a:rPr lang="ru-RU" sz="2400" dirty="0"/>
              <a:t>принципиальную архитектуру и ключевые </a:t>
            </a:r>
            <a:r>
              <a:rPr lang="ru-RU" sz="2400" dirty="0" err="1"/>
              <a:t>субмодели</a:t>
            </a:r>
            <a:r>
              <a:rPr lang="ru-RU" sz="2400" dirty="0"/>
              <a:t> такой комплексной модели </a:t>
            </a:r>
            <a:r>
              <a:rPr lang="ru-RU" sz="2400" dirty="0" smtClean="0"/>
              <a:t>общества в условиях эпидемиологической обстановки, </a:t>
            </a:r>
            <a:r>
              <a:rPr lang="ru-RU" sz="2400" dirty="0"/>
              <a:t>создать и апробировать алгоритмы моделирования и калибровки параметров модели вполне по силам опытному научному </a:t>
            </a:r>
            <a:r>
              <a:rPr lang="ru-RU" sz="2400" dirty="0" smtClean="0"/>
              <a:t>коллективу. </a:t>
            </a:r>
          </a:p>
          <a:p>
            <a:pPr indent="431800" algn="just"/>
            <a:r>
              <a:rPr lang="ru-RU" sz="2400" dirty="0"/>
              <a:t>Р</a:t>
            </a:r>
            <a:r>
              <a:rPr lang="ru-RU" sz="2400" dirty="0" smtClean="0"/>
              <a:t>еализовать </a:t>
            </a:r>
            <a:r>
              <a:rPr lang="ru-RU" sz="2400" dirty="0"/>
              <a:t>её полномасштабную версию для практического использования без подключения административных механизмов </a:t>
            </a:r>
            <a:r>
              <a:rPr lang="ru-RU" sz="2400" dirty="0" smtClean="0"/>
              <a:t>невозможно, необходимо </a:t>
            </a:r>
            <a:r>
              <a:rPr lang="ru-RU" sz="2400" dirty="0"/>
              <a:t>обеспечить создание отдельной системы полнокровного наполнения созданной комплексной модели </a:t>
            </a:r>
            <a:r>
              <a:rPr lang="ru-RU" sz="2400" dirty="0" smtClean="0"/>
              <a:t>и </a:t>
            </a:r>
            <a:r>
              <a:rPr lang="ru-RU" sz="2400" dirty="0"/>
              <a:t>её составных частей реальными данными в постоянном режиме. </a:t>
            </a:r>
            <a:endParaRPr lang="ru-RU" sz="2400" dirty="0" smtClean="0"/>
          </a:p>
          <a:p>
            <a:pPr indent="431800" algn="just"/>
            <a:r>
              <a:rPr lang="ru-RU" sz="2400" dirty="0" smtClean="0"/>
              <a:t>Для </a:t>
            </a:r>
            <a:r>
              <a:rPr lang="ru-RU" sz="2400" dirty="0"/>
              <a:t>повышения уровня адекватности комплексной модели целесообразно применение методов когнитивного моделирования и технологий искусственного интеллекта.</a:t>
            </a:r>
          </a:p>
          <a:p>
            <a:pPr indent="4318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7D4E00F-0DC7-4225-855A-026E04D3FBAD}" type="slidenum"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5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11255</TotalTime>
  <Words>919</Words>
  <Application>Microsoft Office PowerPoint</Application>
  <PresentationFormat>Широкоэкранный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Symbol</vt:lpstr>
      <vt:lpstr>Times New Roman</vt:lpstr>
      <vt:lpstr>Verdana</vt:lpstr>
      <vt:lpstr>Wingdings 3</vt:lpstr>
      <vt:lpstr>Сектор</vt:lpstr>
      <vt:lpstr>Презентация PowerPoint</vt:lpstr>
      <vt:lpstr>Пандемия</vt:lpstr>
      <vt:lpstr>Эволюция подходов к моделированию эпидемий</vt:lpstr>
      <vt:lpstr>Модели, производные от SIR</vt:lpstr>
      <vt:lpstr>Презентация PowerPoint</vt:lpstr>
      <vt:lpstr>Методы прогнозирования Эпидемиологической обстановки  </vt:lpstr>
      <vt:lpstr>Выводы по методам</vt:lpstr>
      <vt:lpstr>Мультиагентный подход</vt:lpstr>
      <vt:lpstr>Реализация</vt:lpstr>
      <vt:lpstr>Презентация PowerPoint</vt:lpstr>
      <vt:lpstr>Практическая реализация предлагаемого похода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Javdet</dc:creator>
  <cp:lastModifiedBy>User</cp:lastModifiedBy>
  <cp:revision>250</cp:revision>
  <cp:lastPrinted>2019-05-13T08:44:46Z</cp:lastPrinted>
  <dcterms:created xsi:type="dcterms:W3CDTF">2016-09-27T06:26:21Z</dcterms:created>
  <dcterms:modified xsi:type="dcterms:W3CDTF">2020-09-30T09:58:29Z</dcterms:modified>
</cp:coreProperties>
</file>