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258" r:id="rId5"/>
    <p:sldId id="290" r:id="rId6"/>
    <p:sldId id="259" r:id="rId7"/>
    <p:sldId id="260" r:id="rId8"/>
    <p:sldId id="261" r:id="rId9"/>
    <p:sldId id="285" r:id="rId10"/>
    <p:sldId id="289" r:id="rId11"/>
    <p:sldId id="279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6" r:id="rId20"/>
    <p:sldId id="268" r:id="rId21"/>
    <p:sldId id="28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>
        <p:scale>
          <a:sx n="40" d="100"/>
          <a:sy n="40" d="100"/>
        </p:scale>
        <p:origin x="-648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17BF-503B-4424-BBD6-38AB9DFEFCAF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4863-E650-4657-97B6-7528B181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863-E650-4657-97B6-7528B18141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9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863-E650-4657-97B6-7528B181414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1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4B3-1E47-45EF-BCEC-D4321B59A2D2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0326-AFB9-4612-88BF-9262423683A3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5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0C3-73B9-45A6-9E5F-2DBE4DE6F3D9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7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5880-DBC3-4B2C-A24A-97E9CDF99A0D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4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F9B8-2C5D-4243-AE58-9C49941D18A3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9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689-D3B0-47F9-800F-4BC86370F250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9D84-BDD5-4233-8F31-453BAB1932A5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6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6052-805C-438D-8C65-F43D38C8FE4C}" type="datetime1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8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67-D83E-4EA5-B500-63EA28D17C7D}" type="datetime1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3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D5F5-3612-4602-8E0C-040CDE87B1A4}" type="datetime1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4E55-7964-4C54-BC00-87AEAFB7D421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C8AC-FC29-49D0-B9AF-61342C2D0A26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623A13-EF60-459B-939A-3319254A25AC}" type="slidenum">
              <a:rPr lang="ru-RU" smtClean="0"/>
              <a:pPr/>
              <a:t>‹#›</a:t>
            </a:fld>
            <a:r>
              <a:rPr lang="en-US" dirty="0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40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3053-11E6-4DD5-ABFB-50F86DCC4EE7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3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DB77-8FFB-4AE2-8BF6-CC09C8AA6AB9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0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CDF-6672-4A86-A72A-3728830284AF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0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2410-3000-4618-9F96-2A6E76507977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AD71-730B-4973-87DA-D47B510FBF14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1AE-1D3B-4E19-BF5D-40A1FDFA992D}" type="datetime1">
              <a:rPr lang="ru-RU" smtClean="0"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8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ED66-461C-4080-9FBC-27CA2D30EFDC}" type="datetime1">
              <a:rPr lang="ru-RU" smtClean="0"/>
              <a:t>19.06.2017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9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2109-6C17-4652-B4C3-B6E7DFCB79C0}" type="datetime1">
              <a:rPr lang="ru-RU" smtClean="0"/>
              <a:t>19.06.2017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954-30E3-4E91-B508-A537E91ED165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8BC-FF79-41ED-A0E4-36F44D0D415B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18D1-AFFF-488A-B27B-23146743546E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3A13-EF60-459B-939A-3319254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A423-163F-4AC1-8A48-A63B66C97396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4E06-25CD-4925-9D69-41C5BAE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4.jpeg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644" y="1398494"/>
            <a:ext cx="7939556" cy="21114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Novel Approach to Construction and Maintenance of Tetrahedral Formation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Mikhail </a:t>
            </a:r>
            <a:r>
              <a:rPr lang="en-US" dirty="0" err="1"/>
              <a:t>Koptev</a:t>
            </a:r>
            <a:endParaRPr lang="ru-RU" dirty="0"/>
          </a:p>
          <a:p>
            <a:pPr algn="r"/>
            <a:r>
              <a:rPr lang="en-US" dirty="0" err="1" smtClean="0"/>
              <a:t>Yaroslav</a:t>
            </a:r>
            <a:r>
              <a:rPr lang="en-US" dirty="0" smtClean="0"/>
              <a:t> </a:t>
            </a:r>
            <a:r>
              <a:rPr lang="en-US" dirty="0" err="1" smtClean="0"/>
              <a:t>Mashtakov</a:t>
            </a:r>
            <a:endParaRPr lang="en-US" dirty="0" smtClean="0"/>
          </a:p>
          <a:p>
            <a:pPr algn="r"/>
            <a:r>
              <a:rPr lang="en-US" dirty="0" smtClean="0"/>
              <a:t>Mikhail </a:t>
            </a:r>
            <a:r>
              <a:rPr lang="en-US" dirty="0" err="1" smtClean="0"/>
              <a:t>Ovchinnikov</a:t>
            </a:r>
            <a:endParaRPr lang="en-US" dirty="0" smtClean="0"/>
          </a:p>
          <a:p>
            <a:pPr algn="r"/>
            <a:r>
              <a:rPr lang="en-US" u="sng" dirty="0" smtClean="0"/>
              <a:t>Sergey </a:t>
            </a:r>
            <a:r>
              <a:rPr lang="en-US" u="sng" dirty="0" err="1" smtClean="0"/>
              <a:t>Shestakov</a:t>
            </a:r>
            <a:endParaRPr lang="en-US" u="sng" dirty="0" smtClean="0"/>
          </a:p>
        </p:txBody>
      </p:sp>
      <p:pic>
        <p:nvPicPr>
          <p:cNvPr id="17410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47" y="3536009"/>
            <a:ext cx="3058273" cy="22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5131" y="-1"/>
            <a:ext cx="6385467" cy="1176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International Workshop on Satellite Constellations </a:t>
            </a:r>
            <a:br>
              <a:rPr lang="en-US" sz="2400" dirty="0" smtClean="0"/>
            </a:br>
            <a:r>
              <a:rPr lang="en-US" sz="2400" dirty="0" smtClean="0"/>
              <a:t>and Formation Flying, Boulder, CO, 19-21 June </a:t>
            </a:r>
            <a:r>
              <a:rPr lang="en-US" sz="2400" dirty="0" smtClean="0"/>
              <a:t>2017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5728" y="6012058"/>
            <a:ext cx="365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Keldysh</a:t>
            </a:r>
            <a:r>
              <a:rPr lang="en-US" dirty="0"/>
              <a:t> Institute of Applied Mathematics, Moscow, Russia</a:t>
            </a:r>
          </a:p>
        </p:txBody>
      </p:sp>
      <p:pic>
        <p:nvPicPr>
          <p:cNvPr id="18434" name="Picture 2" descr="http://ccar.colorado.edu/iwscff2017/img/iaf_logo_defa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1497706" cy="14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346448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adius 10000 km</a:t>
            </a:r>
            <a:r>
              <a:rPr lang="ru-RU" dirty="0" smtClean="0"/>
              <a:t>, </a:t>
            </a:r>
            <a:r>
              <a:rPr lang="en-US" dirty="0" smtClean="0"/>
              <a:t>e</a:t>
            </a:r>
            <a:r>
              <a:rPr lang="ru-RU" dirty="0" smtClean="0"/>
              <a:t>=0, А=100 </a:t>
            </a:r>
            <a:r>
              <a:rPr lang="en-US" dirty="0"/>
              <a:t>m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A=1000 m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035"/>
            <a:ext cx="9144000" cy="4361294"/>
          </a:xfrm>
          <a:prstGeom prst="rect">
            <a:avLst/>
          </a:prstGeom>
        </p:spPr>
      </p:pic>
      <p:pic>
        <p:nvPicPr>
          <p:cNvPr id="5" name="Picture 5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0" y="5373868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10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orbit for </a:t>
            </a:r>
            <a:r>
              <a:rPr lang="en-US" dirty="0" smtClean="0"/>
              <a:t>elliptic  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 for corresponding linear model (TH equations)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Make reference orbit analogous to circular one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08774"/>
              </p:ext>
            </p:extLst>
          </p:nvPr>
        </p:nvGraphicFramePr>
        <p:xfrm>
          <a:off x="1085850" y="2978150"/>
          <a:ext cx="537210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3035160" imgH="1155600" progId="Equation.DSMT4">
                  <p:embed/>
                </p:oleObj>
              </mc:Choice>
              <mc:Fallback>
                <p:oleObj name="Equation" r:id="rId3" imgW="3035160" imgH="11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978150"/>
                        <a:ext cx="5372100" cy="204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11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8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orbit for elliptic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85" y="1862609"/>
            <a:ext cx="3956149" cy="165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Parameters for reference orbit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57374"/>
              </p:ext>
            </p:extLst>
          </p:nvPr>
        </p:nvGraphicFramePr>
        <p:xfrm>
          <a:off x="4468813" y="1803400"/>
          <a:ext cx="44338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3" imgW="3035160" imgH="1155600" progId="Equation.DSMT4">
                  <p:embed/>
                </p:oleObj>
              </mc:Choice>
              <mc:Fallback>
                <p:oleObj name="Equation" r:id="rId3" imgW="303516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1803400"/>
                        <a:ext cx="4433887" cy="168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76917" y="3402106"/>
            <a:ext cx="1834946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18070"/>
              </p:ext>
            </p:extLst>
          </p:nvPr>
        </p:nvGraphicFramePr>
        <p:xfrm>
          <a:off x="914400" y="3969839"/>
          <a:ext cx="2675964" cy="22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5" imgW="1333500" imgH="1143000" progId="Equation.DSMT4">
                  <p:embed/>
                </p:oleObj>
              </mc:Choice>
              <mc:Fallback>
                <p:oleObj name="Equation" r:id="rId5" imgW="133350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9839"/>
                        <a:ext cx="2675964" cy="2293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4400" y="4941604"/>
            <a:ext cx="1246015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19378"/>
              </p:ext>
            </p:extLst>
          </p:nvPr>
        </p:nvGraphicFramePr>
        <p:xfrm>
          <a:off x="5119688" y="4116388"/>
          <a:ext cx="193833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7" imgW="1002960" imgH="1041120" progId="Equation.DSMT4">
                  <p:embed/>
                </p:oleObj>
              </mc:Choice>
              <mc:Fallback>
                <p:oleObj name="Equation" r:id="rId7" imgW="100296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4116388"/>
                        <a:ext cx="1938337" cy="200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5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12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orbit for elliptic </a:t>
            </a:r>
            <a:r>
              <a:rPr lang="en-US" dirty="0" smtClean="0"/>
              <a:t> 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 quality has the form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Choose coefficients A, B, and C,</a:t>
            </a:r>
            <a:r>
              <a:rPr lang="ru-RU" dirty="0" smtClean="0"/>
              <a:t> </a:t>
            </a:r>
            <a:r>
              <a:rPr lang="en-US" dirty="0" smtClean="0"/>
              <a:t>so that minimum over period be maximal</a:t>
            </a:r>
            <a:endParaRPr lang="ru-RU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18843"/>
              </p:ext>
            </p:extLst>
          </p:nvPr>
        </p:nvGraphicFramePr>
        <p:xfrm>
          <a:off x="833717" y="2544621"/>
          <a:ext cx="4297134" cy="106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3" imgW="2146300" imgH="533400" progId="Equation.DSMT4">
                  <p:embed/>
                </p:oleObj>
              </mc:Choice>
              <mc:Fallback>
                <p:oleObj name="Equation" r:id="rId3" imgW="21463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17" y="2544621"/>
                        <a:ext cx="4297134" cy="1069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76768"/>
              </p:ext>
            </p:extLst>
          </p:nvPr>
        </p:nvGraphicFramePr>
        <p:xfrm>
          <a:off x="6185646" y="2698445"/>
          <a:ext cx="1858193" cy="7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5" imgW="952087" imgH="393529" progId="Equation.DSMT4">
                  <p:embed/>
                </p:oleObj>
              </mc:Choice>
              <mc:Fallback>
                <p:oleObj name="Equation" r:id="rId5" imgW="95208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646" y="2698445"/>
                        <a:ext cx="1858193" cy="761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3716" y="4748850"/>
            <a:ext cx="157573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43135"/>
              </p:ext>
            </p:extLst>
          </p:nvPr>
        </p:nvGraphicFramePr>
        <p:xfrm>
          <a:off x="833717" y="4748850"/>
          <a:ext cx="7230332" cy="121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7" imgW="3162300" imgH="533400" progId="Equation.DSMT4">
                  <p:embed/>
                </p:oleObj>
              </mc:Choice>
              <mc:Fallback>
                <p:oleObj name="Equation" r:id="rId7" imgW="31623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17" y="4748850"/>
                        <a:ext cx="7230332" cy="1219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4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13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8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346448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Pericenter</a:t>
            </a:r>
            <a:r>
              <a:rPr lang="ru-RU" dirty="0" smtClean="0"/>
              <a:t> 10</a:t>
            </a:r>
            <a:r>
              <a:rPr lang="en-US" dirty="0" smtClean="0"/>
              <a:t>000 km</a:t>
            </a:r>
            <a:r>
              <a:rPr lang="ru-RU" dirty="0" smtClean="0"/>
              <a:t>, </a:t>
            </a:r>
            <a:r>
              <a:rPr lang="en-US" dirty="0" err="1" smtClean="0"/>
              <a:t>apocenter</a:t>
            </a:r>
            <a:r>
              <a:rPr lang="ru-RU" dirty="0" smtClean="0"/>
              <a:t> 50</a:t>
            </a:r>
            <a:r>
              <a:rPr lang="en-US" dirty="0" smtClean="0"/>
              <a:t>000 km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ru-RU" dirty="0" smtClean="0"/>
              <a:t>=0.66,</a:t>
            </a:r>
            <a:r>
              <a:rPr lang="en-US" dirty="0" smtClean="0"/>
              <a:t> </a:t>
            </a:r>
            <a:r>
              <a:rPr lang="ru-RU" dirty="0" smtClean="0"/>
              <a:t>А=100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A=1000 m</a:t>
            </a:r>
            <a:r>
              <a:rPr lang="ru-RU" dirty="0" smtClean="0"/>
              <a:t>, </a:t>
            </a:r>
            <a:r>
              <a:rPr lang="en-US" dirty="0" smtClean="0"/>
              <a:t>T</a:t>
            </a:r>
            <a:r>
              <a:rPr lang="ru-RU" dirty="0" smtClean="0"/>
              <a:t> = 14,5 </a:t>
            </a:r>
            <a:r>
              <a:rPr lang="en-US" dirty="0" smtClean="0"/>
              <a:t>h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5556"/>
            <a:ext cx="4726657" cy="45002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1" y="1565556"/>
            <a:ext cx="4719917" cy="4493812"/>
          </a:xfrm>
          <a:prstGeom prst="rect">
            <a:avLst/>
          </a:prstGeom>
        </p:spPr>
      </p:pic>
      <p:pic>
        <p:nvPicPr>
          <p:cNvPr id="6" name="Picture 5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13" y="5755023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Рисунок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2" t="20540"/>
          <a:stretch/>
        </p:blipFill>
        <p:spPr bwMode="auto">
          <a:xfrm>
            <a:off x="6864269" y="5755468"/>
            <a:ext cx="975822" cy="3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14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5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346448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Pericenter</a:t>
            </a:r>
            <a:r>
              <a:rPr lang="ru-RU" dirty="0" smtClean="0"/>
              <a:t> 10</a:t>
            </a:r>
            <a:r>
              <a:rPr lang="en-US" dirty="0" smtClean="0"/>
              <a:t>000 km</a:t>
            </a:r>
            <a:r>
              <a:rPr lang="ru-RU" dirty="0" smtClean="0"/>
              <a:t>, </a:t>
            </a:r>
            <a:r>
              <a:rPr lang="en-US" dirty="0" err="1" smtClean="0"/>
              <a:t>apocenter</a:t>
            </a:r>
            <a:r>
              <a:rPr lang="ru-RU" dirty="0" smtClean="0"/>
              <a:t> 100</a:t>
            </a:r>
            <a:r>
              <a:rPr lang="en-US" dirty="0" smtClean="0"/>
              <a:t>000 km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ru-RU" dirty="0" smtClean="0"/>
              <a:t>=0.82, А=100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A=1000 m</a:t>
            </a:r>
            <a:r>
              <a:rPr lang="ru-RU" dirty="0" smtClean="0"/>
              <a:t>, </a:t>
            </a:r>
            <a:r>
              <a:rPr lang="en-US" dirty="0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1,5 </a:t>
            </a:r>
            <a:r>
              <a:rPr lang="en-US" dirty="0" smtClean="0"/>
              <a:t>days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511"/>
            <a:ext cx="4572721" cy="4353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86" y="1506070"/>
            <a:ext cx="4787914" cy="4558553"/>
          </a:xfrm>
          <a:prstGeom prst="rect">
            <a:avLst/>
          </a:prstGeom>
        </p:spPr>
      </p:pic>
      <p:pic>
        <p:nvPicPr>
          <p:cNvPr id="8" name="Picture 5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2" y="5667478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Рисунок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2" t="20540"/>
          <a:stretch/>
        </p:blipFill>
        <p:spPr bwMode="auto">
          <a:xfrm>
            <a:off x="6864269" y="5755468"/>
            <a:ext cx="975822" cy="3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1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15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346448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Pericenter</a:t>
            </a:r>
            <a:r>
              <a:rPr lang="ru-RU" dirty="0" smtClean="0"/>
              <a:t> </a:t>
            </a:r>
            <a:r>
              <a:rPr lang="en-US" dirty="0" smtClean="0"/>
              <a:t>10000 km</a:t>
            </a:r>
            <a:r>
              <a:rPr lang="ru-RU" dirty="0" smtClean="0"/>
              <a:t>, </a:t>
            </a:r>
            <a:r>
              <a:rPr lang="en-US" dirty="0" err="1" smtClean="0"/>
              <a:t>apocenter</a:t>
            </a:r>
            <a:r>
              <a:rPr lang="ru-RU" dirty="0" smtClean="0"/>
              <a:t> 20</a:t>
            </a:r>
            <a:r>
              <a:rPr lang="en-US" dirty="0" smtClean="0"/>
              <a:t>0000 km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ru-RU" dirty="0" smtClean="0"/>
              <a:t>=0.9,</a:t>
            </a:r>
            <a:r>
              <a:rPr lang="en-US" dirty="0" smtClean="0"/>
              <a:t> </a:t>
            </a:r>
            <a:r>
              <a:rPr lang="ru-RU" dirty="0" smtClean="0"/>
              <a:t>А=100 </a:t>
            </a:r>
            <a:r>
              <a:rPr lang="en-US" dirty="0" smtClean="0"/>
              <a:t>m</a:t>
            </a:r>
            <a:r>
              <a:rPr lang="ru-RU" dirty="0" smtClean="0"/>
              <a:t>, </a:t>
            </a:r>
            <a:r>
              <a:rPr lang="en-US" dirty="0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4 </a:t>
            </a:r>
            <a:r>
              <a:rPr lang="en-US" dirty="0" smtClean="0"/>
              <a:t>days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" y="1611324"/>
            <a:ext cx="4592624" cy="4372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46" y="1611324"/>
            <a:ext cx="4592624" cy="4372618"/>
          </a:xfrm>
          <a:prstGeom prst="rect">
            <a:avLst/>
          </a:prstGeom>
        </p:spPr>
      </p:pic>
      <p:pic>
        <p:nvPicPr>
          <p:cNvPr id="6" name="Picture 5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0" y="5678606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Рисунок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2" t="20540"/>
          <a:stretch/>
        </p:blipFill>
        <p:spPr bwMode="auto">
          <a:xfrm>
            <a:off x="6864269" y="5688233"/>
            <a:ext cx="975822" cy="3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16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346448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Pericenter</a:t>
            </a:r>
            <a:r>
              <a:rPr lang="ru-RU" dirty="0" smtClean="0"/>
              <a:t> </a:t>
            </a:r>
            <a:r>
              <a:rPr lang="en-US" dirty="0" smtClean="0"/>
              <a:t>10000</a:t>
            </a:r>
            <a:r>
              <a:rPr lang="ru-RU" dirty="0" smtClean="0"/>
              <a:t> </a:t>
            </a:r>
            <a:r>
              <a:rPr lang="en-US" dirty="0" smtClean="0"/>
              <a:t>km</a:t>
            </a:r>
            <a:r>
              <a:rPr lang="ru-RU" dirty="0" smtClean="0"/>
              <a:t>, </a:t>
            </a:r>
            <a:r>
              <a:rPr lang="en-US" dirty="0" err="1" smtClean="0"/>
              <a:t>apocenter</a:t>
            </a:r>
            <a:r>
              <a:rPr lang="ru-RU" dirty="0" smtClean="0"/>
              <a:t> </a:t>
            </a:r>
            <a:r>
              <a:rPr lang="en-US" dirty="0" smtClean="0"/>
              <a:t>300000 km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ru-RU" dirty="0" smtClean="0"/>
              <a:t>=0.94,</a:t>
            </a:r>
            <a:r>
              <a:rPr lang="en-US" dirty="0" smtClean="0"/>
              <a:t> </a:t>
            </a:r>
            <a:r>
              <a:rPr lang="ru-RU" dirty="0" smtClean="0"/>
              <a:t>А=100 </a:t>
            </a:r>
            <a:r>
              <a:rPr lang="en-US" dirty="0" smtClean="0"/>
              <a:t>m</a:t>
            </a:r>
            <a:r>
              <a:rPr lang="ru-RU" dirty="0" smtClean="0"/>
              <a:t>, </a:t>
            </a:r>
            <a:r>
              <a:rPr lang="en-US" dirty="0" smtClean="0"/>
              <a:t>T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1 </a:t>
            </a:r>
            <a:r>
              <a:rPr lang="en-US" dirty="0" smtClean="0"/>
              <a:t>week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125"/>
            <a:ext cx="4644520" cy="4422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4" y="1731125"/>
            <a:ext cx="4593316" cy="4373277"/>
          </a:xfrm>
          <a:prstGeom prst="rect">
            <a:avLst/>
          </a:prstGeom>
        </p:spPr>
      </p:pic>
      <p:pic>
        <p:nvPicPr>
          <p:cNvPr id="8" name="Picture 5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18" y="5850139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Рисунок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2" t="20540"/>
          <a:stretch/>
        </p:blipFill>
        <p:spPr bwMode="auto">
          <a:xfrm>
            <a:off x="6877716" y="5795809"/>
            <a:ext cx="975822" cy="3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1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17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1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_e09_compress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01" y="1206127"/>
            <a:ext cx="9155954" cy="5150224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34470" y="73399"/>
            <a:ext cx="8915399" cy="113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Pericenter</a:t>
            </a:r>
            <a:r>
              <a:rPr lang="ru-RU" dirty="0"/>
              <a:t> </a:t>
            </a:r>
            <a:r>
              <a:rPr lang="en-US" dirty="0"/>
              <a:t>10000 km</a:t>
            </a:r>
            <a:r>
              <a:rPr lang="ru-RU" dirty="0"/>
              <a:t>, </a:t>
            </a:r>
            <a:r>
              <a:rPr lang="en-US" dirty="0" err="1"/>
              <a:t>apocenter</a:t>
            </a:r>
            <a:r>
              <a:rPr lang="ru-RU" dirty="0"/>
              <a:t> 20</a:t>
            </a:r>
            <a:r>
              <a:rPr lang="en-US" dirty="0"/>
              <a:t>0000 km</a:t>
            </a:r>
            <a:r>
              <a:rPr lang="ru-RU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ru-RU" dirty="0"/>
              <a:t>=0.9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А=100 </a:t>
            </a:r>
            <a:r>
              <a:rPr lang="en-US" dirty="0"/>
              <a:t>m</a:t>
            </a:r>
            <a:r>
              <a:rPr lang="ru-RU" dirty="0"/>
              <a:t>, </a:t>
            </a:r>
            <a:r>
              <a:rPr lang="en-US" dirty="0"/>
              <a:t>T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 4 </a:t>
            </a:r>
            <a:r>
              <a:rPr lang="en-US" dirty="0"/>
              <a:t>days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8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18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7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65" y="338335"/>
            <a:ext cx="8389844" cy="13255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satellites control algorithm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16634"/>
              </p:ext>
            </p:extLst>
          </p:nvPr>
        </p:nvGraphicFramePr>
        <p:xfrm>
          <a:off x="430307" y="1766796"/>
          <a:ext cx="2984449" cy="257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3" imgW="1930320" imgH="1663560" progId="Equation.DSMT4">
                  <p:embed/>
                </p:oleObj>
              </mc:Choice>
              <mc:Fallback>
                <p:oleObj name="Equation" r:id="rId3" imgW="193032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307" y="1766796"/>
                        <a:ext cx="2984449" cy="257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37325"/>
              </p:ext>
            </p:extLst>
          </p:nvPr>
        </p:nvGraphicFramePr>
        <p:xfrm>
          <a:off x="3639671" y="3538354"/>
          <a:ext cx="5377703" cy="72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5" imgW="3466800" imgH="469800" progId="Equation.DSMT4">
                  <p:embed/>
                </p:oleObj>
              </mc:Choice>
              <mc:Fallback>
                <p:oleObj name="Equation" r:id="rId5" imgW="3466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9671" y="3538354"/>
                        <a:ext cx="5377703" cy="728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661087" y="1919941"/>
            <a:ext cx="3783107" cy="1397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Pontryagin’s</a:t>
            </a:r>
            <a:r>
              <a:rPr lang="en-US" dirty="0" smtClean="0"/>
              <a:t> maximum principle</a:t>
            </a:r>
            <a:endParaRPr lang="ru-RU" dirty="0" smtClean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03599"/>
              </p:ext>
            </p:extLst>
          </p:nvPr>
        </p:nvGraphicFramePr>
        <p:xfrm>
          <a:off x="1295570" y="4712800"/>
          <a:ext cx="2599615" cy="153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7" imgW="1612800" imgH="952200" progId="Equation.DSMT4">
                  <p:embed/>
                </p:oleObj>
              </mc:Choice>
              <mc:Fallback>
                <p:oleObj name="Equation" r:id="rId7" imgW="1612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570" y="4712800"/>
                        <a:ext cx="2599615" cy="1535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4661087" y="4781903"/>
            <a:ext cx="3783107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Parallel shooting for boundary-value problem</a:t>
            </a:r>
            <a:endParaRPr lang="ru-RU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3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19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Tetrahedral 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19563"/>
            <a:ext cx="7886700" cy="4351338"/>
          </a:xfrm>
        </p:spPr>
        <p:txBody>
          <a:bodyPr/>
          <a:lstStyle/>
          <a:p>
            <a:r>
              <a:rPr lang="en-US" dirty="0" smtClean="0"/>
              <a:t>Earth’s magnetic field study, Space Research Institute of RAS</a:t>
            </a:r>
            <a:endParaRPr lang="ru-RU" dirty="0" smtClean="0"/>
          </a:p>
          <a:p>
            <a:r>
              <a:rPr lang="en-US" dirty="0" err="1" smtClean="0"/>
              <a:t>Magnetospheric</a:t>
            </a:r>
            <a:r>
              <a:rPr lang="en-US" dirty="0" smtClean="0"/>
              <a:t> Multiscale Mission</a:t>
            </a:r>
            <a:endParaRPr lang="ru-RU" dirty="0"/>
          </a:p>
        </p:txBody>
      </p:sp>
      <p:pic>
        <p:nvPicPr>
          <p:cNvPr id="13314" name="Picture 2" descr="&amp;Kcy;&amp;acy;&amp;rcy;&amp;tcy;&amp;icy;&amp;ncy;&amp;kcy;&amp;icy; &amp;pcy;&amp;ocy; &amp;zcy;&amp;acy;&amp;pcy;&amp;rcy;&amp;ocy;&amp;scy;&amp;ucy; Magnetospheric Multi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31" y="3025482"/>
            <a:ext cx="4853062" cy="30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84860" y="6061140"/>
            <a:ext cx="277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</a:t>
            </a:r>
            <a:r>
              <a:rPr lang="en-US" dirty="0"/>
              <a:t>from www.nasa.gov</a:t>
            </a:r>
            <a:endParaRPr lang="ru-RU" dirty="0"/>
          </a:p>
        </p:txBody>
      </p:sp>
      <p:pic>
        <p:nvPicPr>
          <p:cNvPr id="8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2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4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66165" y="1645684"/>
            <a:ext cx="7848601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Quality degrading and      compensation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20 passive revolutions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6165" y="338335"/>
            <a:ext cx="838984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Two satellites control in circular motion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6815"/>
              </p:ext>
            </p:extLst>
          </p:nvPr>
        </p:nvGraphicFramePr>
        <p:xfrm>
          <a:off x="3807758" y="1686025"/>
          <a:ext cx="353915" cy="45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7758" y="1686025"/>
                        <a:ext cx="353915" cy="455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Рисунок 4" descr="C:\Users\Сергей\Documents\work\Конференции\Colorado 2017\tetr_quality_eng_f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574705"/>
            <a:ext cx="5295808" cy="397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Рисунок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33" y="6310268"/>
            <a:ext cx="1479015" cy="3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20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5662"/>
          </a:xfrm>
        </p:spPr>
        <p:txBody>
          <a:bodyPr>
            <a:normAutofit/>
          </a:bodyPr>
          <a:lstStyle/>
          <a:p>
            <a:r>
              <a:rPr lang="en-US" dirty="0" smtClean="0"/>
              <a:t>The reference orbit for 4 </a:t>
            </a:r>
            <a:r>
              <a:rPr lang="en-US" dirty="0" err="1" smtClean="0"/>
              <a:t>sats</a:t>
            </a:r>
            <a:r>
              <a:rPr lang="en-US" dirty="0" smtClean="0"/>
              <a:t> conserving volume and shape of the tetrahedron is found in linear model on circular orbit</a:t>
            </a:r>
            <a:endParaRPr lang="ru-RU" dirty="0" smtClean="0"/>
          </a:p>
          <a:p>
            <a:r>
              <a:rPr lang="en-US" dirty="0" smtClean="0"/>
              <a:t>For elliptic orbit the quality is periodic and conserves near the </a:t>
            </a:r>
            <a:r>
              <a:rPr lang="en-US" dirty="0" err="1" smtClean="0"/>
              <a:t>apocenter</a:t>
            </a:r>
            <a:r>
              <a:rPr lang="en-US" dirty="0" smtClean="0"/>
              <a:t> during several revolutions without any control</a:t>
            </a:r>
          </a:p>
          <a:p>
            <a:r>
              <a:rPr lang="en-US" dirty="0" smtClean="0"/>
              <a:t>Motion control (even in the case of single-axis control) allows to maintain a configuration (</a:t>
            </a:r>
            <a:r>
              <a:rPr lang="en-US" dirty="0" smtClean="0"/>
              <a:t>0.02 </a:t>
            </a:r>
            <a:r>
              <a:rPr lang="en-US" dirty="0" smtClean="0"/>
              <a:t>– </a:t>
            </a:r>
            <a:r>
              <a:rPr lang="en-US" dirty="0" smtClean="0"/>
              <a:t>0,17 m/s/day </a:t>
            </a:r>
            <a:r>
              <a:rPr lang="en-US" dirty="0" smtClean="0"/>
              <a:t>depending on inclination)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21</a:t>
            </a:fld>
            <a:r>
              <a:rPr lang="en-US" dirty="0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6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2624"/>
            <a:ext cx="7886700" cy="4684339"/>
          </a:xfrm>
        </p:spPr>
        <p:txBody>
          <a:bodyPr>
            <a:normAutofit/>
          </a:bodyPr>
          <a:lstStyle/>
          <a:p>
            <a:r>
              <a:rPr lang="en-US" dirty="0" smtClean="0"/>
              <a:t>Given four satellites on closed, possibly elliptical, orbits</a:t>
            </a:r>
            <a:endParaRPr lang="ru-RU" dirty="0" smtClean="0"/>
          </a:p>
          <a:p>
            <a:r>
              <a:rPr lang="en-US" dirty="0" smtClean="0"/>
              <a:t>Need to obtain a reference orbit in order that the volume and shape of the corresponding tetrahedron maintain over time</a:t>
            </a:r>
          </a:p>
          <a:p>
            <a:r>
              <a:rPr lang="en-US" dirty="0" smtClean="0"/>
              <a:t>Size </a:t>
            </a:r>
            <a:r>
              <a:rPr lang="en-US" dirty="0" smtClean="0"/>
              <a:t>and shape must be formalized</a:t>
            </a:r>
          </a:p>
          <a:p>
            <a:r>
              <a:rPr lang="en-US" dirty="0" smtClean="0"/>
              <a:t>Also provide a control algorithm for several satellites to neglect perturbations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3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2624"/>
            <a:ext cx="7886700" cy="4684339"/>
          </a:xfrm>
        </p:spPr>
        <p:txBody>
          <a:bodyPr>
            <a:normAutofit/>
          </a:bodyPr>
          <a:lstStyle/>
          <a:p>
            <a:r>
              <a:rPr lang="en-US" dirty="0" smtClean="0"/>
              <a:t>Two satellites move passively along the same orbit</a:t>
            </a:r>
          </a:p>
          <a:p>
            <a:r>
              <a:rPr lang="en-US" dirty="0" smtClean="0"/>
              <a:t>The other two equipped with some control device e.g. </a:t>
            </a:r>
            <a:r>
              <a:rPr lang="en-US" dirty="0"/>
              <a:t>magnetic attitude control system and thrusters</a:t>
            </a:r>
            <a:endParaRPr lang="ru-RU" dirty="0"/>
          </a:p>
        </p:txBody>
      </p:sp>
      <p:pic>
        <p:nvPicPr>
          <p:cNvPr id="23554" name="Рисунок 2" descr="C:\Users\Сергей\Documents\work\Конференции\Colorado 2017\orbit_frame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6"/>
          <a:stretch>
            <a:fillRect/>
          </a:stretch>
        </p:blipFill>
        <p:spPr bwMode="auto">
          <a:xfrm>
            <a:off x="2042131" y="2761943"/>
            <a:ext cx="5214284" cy="35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4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Tetrahedral configuration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uality of the tetrahedron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Volume conservation is the conservation of the size</a:t>
            </a:r>
            <a:endParaRPr lang="ru-RU" dirty="0" smtClean="0"/>
          </a:p>
          <a:p>
            <a:r>
              <a:rPr lang="en-US" dirty="0" smtClean="0"/>
              <a:t>Quality conservation is the conservation of the shape</a:t>
            </a:r>
          </a:p>
          <a:p>
            <a:endParaRPr lang="en-US" dirty="0"/>
          </a:p>
          <a:p>
            <a:r>
              <a:rPr lang="en-US" dirty="0" smtClean="0"/>
              <a:t>Quality is chosen to be meaningful in geometric sense and analytically analyzable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909155"/>
              </p:ext>
            </p:extLst>
          </p:nvPr>
        </p:nvGraphicFramePr>
        <p:xfrm>
          <a:off x="1376363" y="2295525"/>
          <a:ext cx="60229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3517560" imgH="507960" progId="Equation.DSMT4">
                  <p:embed/>
                </p:oleObj>
              </mc:Choice>
              <mc:Fallback>
                <p:oleObj name="Equation" r:id="rId3" imgW="3517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3" y="2295525"/>
                        <a:ext cx="60229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5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orbit for circular 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995400" cy="4351338"/>
          </a:xfrm>
        </p:spPr>
        <p:txBody>
          <a:bodyPr/>
          <a:lstStyle/>
          <a:p>
            <a:r>
              <a:rPr lang="en-US" dirty="0" smtClean="0"/>
              <a:t>Linearized HCW model, closed orbits estimation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main goal is to find such reference orbit that in passive motion in linearized model volume and quality of the tetrahedron remain constant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1803"/>
              </p:ext>
            </p:extLst>
          </p:nvPr>
        </p:nvGraphicFramePr>
        <p:xfrm>
          <a:off x="1160560" y="2541909"/>
          <a:ext cx="2658409" cy="151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1358640" imgH="774360" progId="Equation.DSMT4">
                  <p:embed/>
                </p:oleObj>
              </mc:Choice>
              <mc:Fallback>
                <p:oleObj name="Equation" r:id="rId3" imgW="1358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0560" y="2541909"/>
                        <a:ext cx="2658409" cy="151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86971"/>
              </p:ext>
            </p:extLst>
          </p:nvPr>
        </p:nvGraphicFramePr>
        <p:xfrm>
          <a:off x="4787259" y="2559839"/>
          <a:ext cx="3783004" cy="158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5" imgW="1854000" imgH="774360" progId="Equation.DSMT4">
                  <p:embed/>
                </p:oleObj>
              </mc:Choice>
              <mc:Fallback>
                <p:oleObj name="Equation" r:id="rId5" imgW="18540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259" y="2559839"/>
                        <a:ext cx="3783004" cy="158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8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6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orbit for circular 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conserving conditions</a:t>
            </a:r>
            <a:r>
              <a:rPr lang="ru-RU" dirty="0" smtClean="0"/>
              <a:t>: </a:t>
            </a:r>
            <a:r>
              <a:rPr lang="en-US" dirty="0" smtClean="0"/>
              <a:t>relative orbits of controllable satellites must lie in parallel planes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reference orbit so that volume and quality of the tetrahedron conserve</a:t>
            </a:r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5857"/>
              </p:ext>
            </p:extLst>
          </p:nvPr>
        </p:nvGraphicFramePr>
        <p:xfrm>
          <a:off x="2241922" y="2706637"/>
          <a:ext cx="4642971" cy="4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3" imgW="2743200" imgH="241200" progId="Equation.DSMT4">
                  <p:embed/>
                </p:oleObj>
              </mc:Choice>
              <mc:Fallback>
                <p:oleObj name="Equation" r:id="rId3" imgW="2743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1922" y="2706637"/>
                        <a:ext cx="4642971" cy="408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100960"/>
              </p:ext>
            </p:extLst>
          </p:nvPr>
        </p:nvGraphicFramePr>
        <p:xfrm>
          <a:off x="420628" y="4177685"/>
          <a:ext cx="2725505" cy="126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5" imgW="1726920" imgH="799920" progId="Equation.DSMT4">
                  <p:embed/>
                </p:oleObj>
              </mc:Choice>
              <mc:Fallback>
                <p:oleObj name="Equation" r:id="rId5" imgW="17269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28" y="4177685"/>
                        <a:ext cx="2725505" cy="126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14146"/>
              </p:ext>
            </p:extLst>
          </p:nvPr>
        </p:nvGraphicFramePr>
        <p:xfrm>
          <a:off x="3444350" y="4206875"/>
          <a:ext cx="2770116" cy="123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7" imgW="1790640" imgH="799920" progId="Equation.DSMT4">
                  <p:embed/>
                </p:oleObj>
              </mc:Choice>
              <mc:Fallback>
                <p:oleObj name="Equation" r:id="rId7" imgW="179064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4350" y="4206875"/>
                        <a:ext cx="2770116" cy="123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60212"/>
              </p:ext>
            </p:extLst>
          </p:nvPr>
        </p:nvGraphicFramePr>
        <p:xfrm>
          <a:off x="3751400" y="5628507"/>
          <a:ext cx="1624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9" imgW="1015920" imgH="228600" progId="Equation.DSMT4">
                  <p:embed/>
                </p:oleObj>
              </mc:Choice>
              <mc:Fallback>
                <p:oleObj name="Equation" r:id="rId9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51400" y="5628507"/>
                        <a:ext cx="162401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68439"/>
              </p:ext>
            </p:extLst>
          </p:nvPr>
        </p:nvGraphicFramePr>
        <p:xfrm>
          <a:off x="6512683" y="4239812"/>
          <a:ext cx="1041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1" imgW="672840" imgH="774360" progId="Equation.DSMT4">
                  <p:embed/>
                </p:oleObj>
              </mc:Choice>
              <mc:Fallback>
                <p:oleObj name="Equation" r:id="rId11" imgW="6728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12683" y="4239812"/>
                        <a:ext cx="1041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03496"/>
              </p:ext>
            </p:extLst>
          </p:nvPr>
        </p:nvGraphicFramePr>
        <p:xfrm>
          <a:off x="7852300" y="4219066"/>
          <a:ext cx="8842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13" imgW="571320" imgH="761760" progId="Equation.DSMT4">
                  <p:embed/>
                </p:oleObj>
              </mc:Choice>
              <mc:Fallback>
                <p:oleObj name="Equation" r:id="rId13" imgW="571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52300" y="4219066"/>
                        <a:ext cx="884237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2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7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3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ngle_tetrahedron2_convert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387" y="176120"/>
            <a:ext cx="8727141" cy="654535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8</a:t>
            </a:fld>
            <a:r>
              <a:rPr lang="en-US" smtClean="0"/>
              <a:t>/21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orbit for circular 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and quality have the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This shape quality parameter achieves its maximal value </a:t>
            </a:r>
            <a:r>
              <a:rPr lang="en-US" dirty="0" smtClean="0"/>
              <a:t>                               when 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251382"/>
              </p:ext>
            </p:extLst>
          </p:nvPr>
        </p:nvGraphicFramePr>
        <p:xfrm>
          <a:off x="1687512" y="2691423"/>
          <a:ext cx="57689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3" imgW="3708360" imgH="457200" progId="Equation.DSMT4">
                  <p:embed/>
                </p:oleObj>
              </mc:Choice>
              <mc:Fallback>
                <p:oleObj name="Equation" r:id="rId3" imgW="3708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2" y="2691423"/>
                        <a:ext cx="5768975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88428"/>
              </p:ext>
            </p:extLst>
          </p:nvPr>
        </p:nvGraphicFramePr>
        <p:xfrm>
          <a:off x="1843383" y="4207354"/>
          <a:ext cx="2325294" cy="51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5" imgW="1028700" imgH="228600" progId="Equation.DSMT4">
                  <p:embed/>
                </p:oleObj>
              </mc:Choice>
              <mc:Fallback>
                <p:oleObj name="Equation" r:id="rId5" imgW="10287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383" y="4207354"/>
                        <a:ext cx="2325294" cy="516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244353" y="4617386"/>
            <a:ext cx="122396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18303"/>
              </p:ext>
            </p:extLst>
          </p:nvPr>
        </p:nvGraphicFramePr>
        <p:xfrm>
          <a:off x="5214844" y="4231481"/>
          <a:ext cx="1917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844" y="4231481"/>
                        <a:ext cx="1917700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0543" y="6361717"/>
            <a:ext cx="3109175" cy="34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IWSCFF, Boulder, 19-21 June 2017</a:t>
            </a:r>
            <a:endParaRPr lang="ru-RU" sz="2400" dirty="0" smtClean="0"/>
          </a:p>
        </p:txBody>
      </p:sp>
      <p:pic>
        <p:nvPicPr>
          <p:cNvPr id="16" name="Picture 2" descr="&amp;Kcy;&amp;acy;&amp;rcy;&amp;tcy;&amp;icy;&amp;ncy;&amp;kcy;&amp;icy; &amp;pcy;&amp;ocy; &amp;zcy;&amp;acy;&amp;pcy;&amp;rcy;&amp;ocy;&amp;scy;&amp;ucy; &amp;icy;&amp;pcy;&amp;mcy; &amp;icy;&amp;mcy; &amp;kcy;&amp;iecy;&amp;lcy;&amp;dcy;&amp;ycy;&amp;shcy;&amp;a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3" y="-1"/>
            <a:ext cx="1529137" cy="11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3A13-EF60-459B-939A-3319254A25AC}" type="slidenum">
              <a:rPr lang="ru-RU" smtClean="0"/>
              <a:pPr/>
              <a:t>9</a:t>
            </a:fld>
            <a:r>
              <a:rPr lang="en-US" smtClean="0"/>
              <a:t>/21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3309</TotalTime>
  <Words>710</Words>
  <Application>Microsoft Office PowerPoint</Application>
  <PresentationFormat>Экран (4:3)</PresentationFormat>
  <Paragraphs>123</Paragraphs>
  <Slides>21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Специальное оформление</vt:lpstr>
      <vt:lpstr>Equation</vt:lpstr>
      <vt:lpstr> Novel Approach to Construction and Maintenance of Tetrahedral Formation </vt:lpstr>
      <vt:lpstr>Tetrahedral formation</vt:lpstr>
      <vt:lpstr>Problem statement</vt:lpstr>
      <vt:lpstr>Problem statement</vt:lpstr>
      <vt:lpstr>Tetrahedral configuration</vt:lpstr>
      <vt:lpstr>Reference orbit for circular motion</vt:lpstr>
      <vt:lpstr>Reference orbit for circular motion</vt:lpstr>
      <vt:lpstr>Презентация PowerPoint</vt:lpstr>
      <vt:lpstr>Reference orbit for circular motion</vt:lpstr>
      <vt:lpstr>Презентация PowerPoint</vt:lpstr>
      <vt:lpstr>Reference orbit for elliptic  motion</vt:lpstr>
      <vt:lpstr>Reference orbit for elliptic  motion</vt:lpstr>
      <vt:lpstr>Reference orbit for elliptic  motion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Two satellites control algorithm</vt:lpstr>
      <vt:lpstr>Two satellites control in circular motion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Danil</cp:lastModifiedBy>
  <cp:revision>64</cp:revision>
  <dcterms:created xsi:type="dcterms:W3CDTF">2016-09-06T11:57:12Z</dcterms:created>
  <dcterms:modified xsi:type="dcterms:W3CDTF">2017-06-19T20:37:54Z</dcterms:modified>
</cp:coreProperties>
</file>