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61" r:id="rId2"/>
    <p:sldId id="258" r:id="rId3"/>
    <p:sldId id="355" r:id="rId4"/>
    <p:sldId id="356" r:id="rId5"/>
    <p:sldId id="357" r:id="rId6"/>
    <p:sldId id="262" r:id="rId7"/>
    <p:sldId id="358" r:id="rId8"/>
    <p:sldId id="385" r:id="rId9"/>
    <p:sldId id="386" r:id="rId10"/>
    <p:sldId id="387" r:id="rId11"/>
    <p:sldId id="388" r:id="rId12"/>
    <p:sldId id="376" r:id="rId13"/>
    <p:sldId id="382" r:id="rId14"/>
    <p:sldId id="274" r:id="rId15"/>
    <p:sldId id="276" r:id="rId16"/>
    <p:sldId id="277" r:id="rId17"/>
    <p:sldId id="278" r:id="rId18"/>
    <p:sldId id="282" r:id="rId19"/>
    <p:sldId id="287" r:id="rId20"/>
    <p:sldId id="288" r:id="rId21"/>
    <p:sldId id="295" r:id="rId22"/>
    <p:sldId id="390" r:id="rId23"/>
    <p:sldId id="389" r:id="rId24"/>
    <p:sldId id="384" r:id="rId25"/>
    <p:sldId id="304" r:id="rId26"/>
    <p:sldId id="394" r:id="rId27"/>
    <p:sldId id="391" r:id="rId28"/>
    <p:sldId id="392" r:id="rId29"/>
    <p:sldId id="39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9" autoAdjust="0"/>
    <p:restoredTop sz="66607" autoAdjust="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66321-B010-48A7-86BE-8689FD3FC80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2C352-4EA7-4248-8D12-46849054A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0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85817" indent="-263776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55103" indent="-211021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77145" indent="-211021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99186" indent="-211021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21227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43269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65310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87351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0B25E7A-9866-4379-B59C-397F39CDBF82}" type="slidenum">
              <a:rPr lang="ru-RU" altLang="ru-RU" sz="1200"/>
              <a:pPr>
                <a:spcBef>
                  <a:spcPct val="0"/>
                </a:spcBef>
              </a:pPr>
              <a:t>1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4EEBF-D2CC-495D-AF16-01237AB9BFA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273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4EEBF-D2CC-495D-AF16-01237AB9BFA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200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2C352-4EA7-4248-8D12-46849054A3A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973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2C352-4EA7-4248-8D12-46849054A3A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829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755CF-AB54-4D1C-A043-ECE4EA6B5D1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01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85817" indent="-263776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55103" indent="-211021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77145" indent="-211021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99186" indent="-211021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21227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43269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65310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87351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AECE373-A6C2-4B4B-96FA-251132343789}" type="slidenum">
              <a:rPr lang="ru-RU" altLang="ru-RU" sz="1200"/>
              <a:pPr>
                <a:spcBef>
                  <a:spcPct val="0"/>
                </a:spcBef>
              </a:pPr>
              <a:t>15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755CF-AB54-4D1C-A043-ECE4EA6B5D1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80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755CF-AB54-4D1C-A043-ECE4EA6B5D1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651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755CF-AB54-4D1C-A043-ECE4EA6B5D1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357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755CF-AB54-4D1C-A043-ECE4EA6B5D1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50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2C352-4EA7-4248-8D12-46849054A3A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362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755CF-AB54-4D1C-A043-ECE4EA6B5D1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39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755CF-AB54-4D1C-A043-ECE4EA6B5D1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536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2C352-4EA7-4248-8D12-46849054A3A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73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755CF-AB54-4D1C-A043-ECE4EA6B5D1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938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2C352-4EA7-4248-8D12-46849054A3A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9397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755CF-AB54-4D1C-A043-ECE4EA6B5D1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438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4EEBF-D2CC-495D-AF16-01237AB9BFA6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9320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93B9E-6ABE-49F7-BE20-1E7CFAE9BE4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71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93B9E-6ABE-49F7-BE20-1E7CFAE9BE4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519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93B9E-6ABE-49F7-BE20-1E7CFAE9BE4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68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2C352-4EA7-4248-8D12-46849054A3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580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2C352-4EA7-4248-8D12-46849054A3A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37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2C352-4EA7-4248-8D12-46849054A3A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81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755CF-AB54-4D1C-A043-ECE4EA6B5D1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35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2C352-4EA7-4248-8D12-46849054A3A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261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9616D-1C23-44F7-A36F-346D667F117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441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5D748-16AC-45AF-B0E8-D471B177D8C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90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9C68-C5C5-485A-95D2-08A2920B01AD}" type="datetime1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r>
              <a:rPr lang="ru-RU" dirty="0" smtClean="0"/>
              <a:t>/25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7AA5-1D43-4DC4-BCD0-BD2F230F187C}" type="datetime1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F3DD-477D-4021-ACBC-B1906267AEEB}" type="datetime1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D46A-2018-4B83-8F6B-B412D30F2CBC}" type="datetime1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r>
              <a:rPr lang="ru-RU" dirty="0" smtClean="0"/>
              <a:t>/25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C302-2BBC-495B-951D-62E7E5F27595}" type="datetime1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r>
              <a:rPr lang="ru-RU" dirty="0" smtClean="0"/>
              <a:t>/25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E441-87F0-4E9E-9A36-4EF831DA766B}" type="datetime1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r>
              <a:rPr lang="ru-RU" dirty="0" smtClean="0"/>
              <a:t>/25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7098-A21C-4524-B86F-436EDB7D988F}" type="datetime1">
              <a:rPr lang="ru-RU" smtClean="0"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6C54-88F7-481A-8FD7-1C60A7B47D49}" type="datetime1">
              <a:rPr lang="ru-RU" smtClean="0"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r>
              <a:rPr lang="ru-RU" dirty="0" smtClean="0"/>
              <a:t>/25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27AF-DDA2-4DFF-A0FC-DCBE1DDA0792}" type="datetime1">
              <a:rPr lang="ru-RU" smtClean="0"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r>
              <a:rPr lang="ru-RU" dirty="0" smtClean="0"/>
              <a:t>/25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304D-E77E-427F-973D-7A2DD10A7A04}" type="datetime1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235B-00FF-445E-B29B-C3E5A38ADC6E}" type="datetime1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r>
              <a:rPr lang="ru-RU" dirty="0" smtClean="0"/>
              <a:t>/61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8190-6A32-4693-B542-99962BFDE08F}" type="datetime1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r>
              <a:rPr lang="ru-RU" dirty="0" smtClean="0"/>
              <a:t>/25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26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ipm-lab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7076"/>
            <a:ext cx="15843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Заголовок 1"/>
          <p:cNvSpPr>
            <a:spLocks noGrp="1"/>
          </p:cNvSpPr>
          <p:nvPr>
            <p:ph type="ctrTitle"/>
          </p:nvPr>
        </p:nvSpPr>
        <p:spPr>
          <a:xfrm>
            <a:off x="395535" y="121301"/>
            <a:ext cx="8280921" cy="6476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altLang="ru-RU" sz="2300" dirty="0" smtClean="0">
                <a:latin typeface="Calibri Light" panose="020F0302020204030204" pitchFamily="34" charset="0"/>
              </a:rPr>
              <a:t>Центральный научно-исследовательский</a:t>
            </a:r>
            <a:br>
              <a:rPr lang="ru-RU" altLang="ru-RU" sz="2300" dirty="0" smtClean="0">
                <a:latin typeface="Calibri Light" panose="020F0302020204030204" pitchFamily="34" charset="0"/>
              </a:rPr>
            </a:br>
            <a:r>
              <a:rPr lang="ru-RU" altLang="ru-RU" sz="2300" dirty="0" smtClean="0">
                <a:latin typeface="Calibri Light" panose="020F0302020204030204" pitchFamily="34" charset="0"/>
              </a:rPr>
              <a:t> институт машиностроения</a:t>
            </a:r>
            <a:br>
              <a:rPr lang="ru-RU" altLang="ru-RU" sz="2300" dirty="0" smtClean="0">
                <a:latin typeface="Calibri Light" panose="020F0302020204030204" pitchFamily="34" charset="0"/>
              </a:rPr>
            </a:br>
            <a:r>
              <a:rPr lang="ru-RU" altLang="ru-RU" sz="2300" dirty="0" smtClean="0">
                <a:latin typeface="Calibri Light" panose="020F0302020204030204" pitchFamily="34" charset="0"/>
              </a:rPr>
              <a:t>Центр управления полетами</a:t>
            </a:r>
            <a:br>
              <a:rPr lang="ru-RU" altLang="ru-RU" sz="2300" dirty="0" smtClean="0">
                <a:latin typeface="Calibri Light" panose="020F0302020204030204" pitchFamily="34" charset="0"/>
              </a:rPr>
            </a:br>
            <a:r>
              <a:rPr lang="ru-RU" altLang="ru-RU" sz="2300" dirty="0" smtClean="0">
                <a:latin typeface="Calibri Light" panose="020F0302020204030204" pitchFamily="34" charset="0"/>
              </a:rPr>
              <a:t>5 апреля 2017 г.</a:t>
            </a:r>
            <a:r>
              <a:rPr lang="ru-RU" altLang="ru-RU" sz="2000" dirty="0" smtClean="0">
                <a:latin typeface="Calibri Light" panose="020F0302020204030204" pitchFamily="34" charset="0"/>
              </a:rPr>
              <a:t/>
            </a:r>
            <a:br>
              <a:rPr lang="ru-RU" altLang="ru-RU" sz="2000" dirty="0" smtClean="0">
                <a:latin typeface="Calibri Light" panose="020F0302020204030204" pitchFamily="34" charset="0"/>
              </a:rPr>
            </a:br>
            <a:r>
              <a:rPr lang="ru-RU" altLang="ru-RU" sz="2000" dirty="0" smtClean="0">
                <a:latin typeface="Calibri Light" panose="020F0302020204030204" pitchFamily="34" charset="0"/>
              </a:rPr>
              <a:t/>
            </a:r>
            <a:br>
              <a:rPr lang="ru-RU" altLang="ru-RU" sz="2000" dirty="0" smtClean="0">
                <a:latin typeface="Calibri Light" panose="020F0302020204030204" pitchFamily="34" charset="0"/>
              </a:rPr>
            </a:br>
            <a:r>
              <a:rPr lang="ru-RU" altLang="ru-RU" sz="2000" dirty="0" smtClean="0">
                <a:latin typeface="Calibri Light" panose="020F0302020204030204" pitchFamily="34" charset="0"/>
              </a:rPr>
              <a:t/>
            </a:r>
            <a:br>
              <a:rPr lang="ru-RU" altLang="ru-RU" sz="2000" dirty="0" smtClean="0">
                <a:latin typeface="Calibri Light" panose="020F0302020204030204" pitchFamily="34" charset="0"/>
              </a:rPr>
            </a:br>
            <a:r>
              <a:rPr lang="ru-RU" altLang="ru-RU" sz="3200" dirty="0">
                <a:latin typeface="Calibri Light" panose="020F0302020204030204" pitchFamily="34" charset="0"/>
              </a:rPr>
              <a:t>Резонансные сближения с Луной в полетах малых космических аппаратов </a:t>
            </a:r>
            <a:r>
              <a:rPr lang="ru-RU" altLang="ru-RU" sz="3200" dirty="0" smtClean="0">
                <a:latin typeface="Calibri Light" panose="020F0302020204030204" pitchFamily="34" charset="0"/>
              </a:rPr>
              <a:t/>
            </a:r>
            <a:br>
              <a:rPr lang="ru-RU" altLang="ru-RU" sz="3200" dirty="0" smtClean="0">
                <a:latin typeface="Calibri Light" panose="020F0302020204030204" pitchFamily="34" charset="0"/>
              </a:rPr>
            </a:br>
            <a:r>
              <a:rPr lang="ru-RU" altLang="ru-RU" sz="3200" dirty="0" smtClean="0">
                <a:latin typeface="Calibri Light" panose="020F0302020204030204" pitchFamily="34" charset="0"/>
              </a:rPr>
              <a:t>к </a:t>
            </a:r>
            <a:r>
              <a:rPr lang="ru-RU" altLang="ru-RU" sz="3200" dirty="0">
                <a:latin typeface="Calibri Light" panose="020F0302020204030204" pitchFamily="34" charset="0"/>
              </a:rPr>
              <a:t>лунной точке либрации L</a:t>
            </a:r>
            <a:r>
              <a:rPr lang="ru-RU" altLang="ru-RU" sz="3200" baseline="-25000" dirty="0">
                <a:latin typeface="Calibri Light" panose="020F0302020204030204" pitchFamily="34" charset="0"/>
              </a:rPr>
              <a:t>1</a:t>
            </a:r>
            <a:r>
              <a:rPr lang="ru-RU" sz="3600" dirty="0" smtClean="0">
                <a:latin typeface="Calibri Light" panose="020F0302020204030204" pitchFamily="34" charset="0"/>
              </a:rPr>
              <a:t/>
            </a:r>
            <a:br>
              <a:rPr lang="ru-RU" sz="3600" dirty="0" smtClean="0">
                <a:latin typeface="Calibri Light" panose="020F0302020204030204" pitchFamily="34" charset="0"/>
              </a:rPr>
            </a:br>
            <a:r>
              <a:rPr lang="ru-RU" sz="3600" dirty="0" smtClean="0">
                <a:latin typeface="Calibri Light" panose="020F0302020204030204" pitchFamily="34" charset="0"/>
              </a:rPr>
              <a:t/>
            </a:r>
            <a:br>
              <a:rPr lang="ru-RU" sz="3600" dirty="0" smtClean="0">
                <a:latin typeface="Calibri Light" panose="020F0302020204030204" pitchFamily="34" charset="0"/>
              </a:rPr>
            </a:br>
            <a:r>
              <a:rPr lang="ru-RU" sz="2800" dirty="0" smtClean="0">
                <a:latin typeface="Calibri Light" panose="020F0302020204030204" pitchFamily="34" charset="0"/>
              </a:rPr>
              <a:t>Широбоков Максим Геннадьевич</a:t>
            </a:r>
            <a:r>
              <a:rPr lang="en-US" sz="2800" dirty="0" smtClean="0">
                <a:latin typeface="Calibri Light" panose="020F0302020204030204" pitchFamily="34" charset="0"/>
              </a:rPr>
              <a:t/>
            </a:r>
            <a:br>
              <a:rPr lang="en-US" sz="2800" dirty="0" smtClean="0">
                <a:latin typeface="Calibri Light" panose="020F0302020204030204" pitchFamily="34" charset="0"/>
              </a:rPr>
            </a:br>
            <a:r>
              <a:rPr lang="ru-RU" sz="2800" dirty="0" smtClean="0">
                <a:latin typeface="Calibri Light" panose="020F0302020204030204" pitchFamily="34" charset="0"/>
              </a:rPr>
              <a:t>Трофимов Сергей Павлович</a:t>
            </a:r>
            <a:r>
              <a:rPr lang="ru-RU" sz="2800" baseline="30000" dirty="0" smtClean="0">
                <a:latin typeface="Calibri Light" panose="020F0302020204030204" pitchFamily="34" charset="0"/>
              </a:rPr>
              <a:t/>
            </a:r>
            <a:br>
              <a:rPr lang="ru-RU" sz="2800" baseline="30000" dirty="0" smtClean="0">
                <a:latin typeface="Calibri Light" panose="020F0302020204030204" pitchFamily="34" charset="0"/>
              </a:rPr>
            </a:br>
            <a:r>
              <a:rPr lang="ru-RU" sz="2800" baseline="30000" dirty="0" smtClean="0">
                <a:latin typeface="Calibri Light" panose="020F0302020204030204" pitchFamily="34" charset="0"/>
              </a:rPr>
              <a:t/>
            </a:r>
            <a:br>
              <a:rPr lang="ru-RU" sz="2800" baseline="30000" dirty="0" smtClean="0">
                <a:latin typeface="Calibri Light" panose="020F0302020204030204" pitchFamily="34" charset="0"/>
              </a:rPr>
            </a:br>
            <a:r>
              <a:rPr lang="ru-RU" sz="2800" baseline="30000" dirty="0" smtClean="0">
                <a:latin typeface="Calibri Light" panose="020F0302020204030204" pitchFamily="34" charset="0"/>
              </a:rPr>
              <a:t/>
            </a:r>
            <a:br>
              <a:rPr lang="ru-RU" sz="2800" baseline="30000" dirty="0" smtClean="0">
                <a:latin typeface="Calibri Light" panose="020F0302020204030204" pitchFamily="34" charset="0"/>
              </a:rPr>
            </a:br>
            <a:r>
              <a:rPr lang="ru-RU" sz="2000" dirty="0" smtClean="0">
                <a:latin typeface="Calibri Light" panose="020F0302020204030204" pitchFamily="34" charset="0"/>
              </a:rPr>
              <a:t>Институт прикладной математики им. М.В. Келдыша РАН</a:t>
            </a:r>
            <a:endParaRPr lang="ru-RU" altLang="ru-RU" sz="200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Северные и южные гало-орбиты вокруг точки </a:t>
            </a:r>
            <a:r>
              <a:rPr lang="en-US" dirty="0" smtClean="0"/>
              <a:t>L1 </a:t>
            </a:r>
            <a:r>
              <a:rPr lang="ru-RU" dirty="0" smtClean="0"/>
              <a:t>системы Земля-Луна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5457998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Существуют и другие семейства периодических орбит вокруг точек либрации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sz="1400" dirty="0"/>
              <a:t>Doedel, E. J</a:t>
            </a:r>
            <a:r>
              <a:rPr lang="en-US" sz="1400" dirty="0" smtClean="0"/>
              <a:t>. et al., “Elemental </a:t>
            </a:r>
            <a:r>
              <a:rPr lang="en-US" sz="1400" dirty="0"/>
              <a:t>Periodic Orbits Associated with the Libration Points in </a:t>
            </a:r>
            <a:r>
              <a:rPr lang="en-US" sz="1400" dirty="0" smtClean="0"/>
              <a:t>the </a:t>
            </a:r>
            <a:r>
              <a:rPr lang="en-US" sz="1400" dirty="0"/>
              <a:t>Circular Restricted 3-Body Problem,” International Journal of Bifurcation and </a:t>
            </a:r>
            <a:r>
              <a:rPr lang="en-US" sz="1400" dirty="0" smtClean="0"/>
              <a:t>Chaos, 2007, </a:t>
            </a:r>
            <a:r>
              <a:rPr lang="en-US" sz="1400" dirty="0"/>
              <a:t>Vol. 17, </a:t>
            </a:r>
            <a:r>
              <a:rPr lang="en-US" sz="1400" dirty="0" smtClean="0"/>
              <a:t>Is. 8, </a:t>
            </a:r>
            <a:r>
              <a:rPr lang="en-US" sz="1400" dirty="0"/>
              <a:t>pp. </a:t>
            </a:r>
            <a:r>
              <a:rPr lang="en-US" sz="1400" dirty="0" smtClean="0"/>
              <a:t>2625–2677</a:t>
            </a:r>
            <a:endParaRPr lang="ru-RU" sz="1400" dirty="0"/>
          </a:p>
        </p:txBody>
      </p:sp>
      <p:pic>
        <p:nvPicPr>
          <p:cNvPr id="47106" name="Picture 2" descr="C:\Users\Максим\Desktop\L1HaloOrbitsN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267209" cy="320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3" descr="C:\Users\Максим\Desktop\L1HaloOrbitsSou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16" y="1844824"/>
            <a:ext cx="4267209" cy="320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6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485800"/>
            <a:ext cx="8472129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Устойчивое</a:t>
            </a:r>
            <a:r>
              <a:rPr lang="en-US" sz="3600" dirty="0" smtClean="0"/>
              <a:t> (</a:t>
            </a:r>
            <a:r>
              <a:rPr lang="ru-RU" sz="3600" dirty="0" smtClean="0"/>
              <a:t>зеленое</a:t>
            </a:r>
            <a:r>
              <a:rPr lang="en-US" sz="3600" dirty="0" smtClean="0"/>
              <a:t>) </a:t>
            </a:r>
            <a:r>
              <a:rPr lang="ru-RU" sz="3600" dirty="0" smtClean="0"/>
              <a:t>и неустойчивое </a:t>
            </a:r>
            <a:r>
              <a:rPr lang="en-US" sz="3600" dirty="0" smtClean="0"/>
              <a:t>(</a:t>
            </a:r>
            <a:r>
              <a:rPr lang="ru-RU" sz="3600" dirty="0" smtClean="0"/>
              <a:t>красное</a:t>
            </a:r>
            <a:r>
              <a:rPr lang="en-US" sz="3600" dirty="0" smtClean="0"/>
              <a:t>) </a:t>
            </a:r>
            <a:r>
              <a:rPr lang="ru-RU" sz="3600" dirty="0" smtClean="0"/>
              <a:t>многообразия около гало-орбиты вокруг точки </a:t>
            </a:r>
            <a:r>
              <a:rPr lang="en-US" sz="3600" dirty="0" smtClean="0"/>
              <a:t>L1 </a:t>
            </a:r>
            <a:r>
              <a:rPr lang="ru-RU" sz="3600" dirty="0" smtClean="0"/>
              <a:t>системы Земля-Луна</a:t>
            </a:r>
            <a:endParaRPr lang="ru-RU" dirty="0"/>
          </a:p>
        </p:txBody>
      </p:sp>
      <p:pic>
        <p:nvPicPr>
          <p:cNvPr id="5" name="Picture 2" descr="C:\Users\Максим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6962"/>
            <a:ext cx="4599524" cy="345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Максим\Desktop\Рисунок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476" y="2206962"/>
            <a:ext cx="4599524" cy="345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ксим\Desktop\manifold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8848"/>
            <a:ext cx="8712968" cy="456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Максим\Desktop\Disk D\Работа -- ИПМ\Eart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44" y="3824000"/>
            <a:ext cx="290612" cy="28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Максим\Desktop\moon_png_by_thatoneangelfish-d7731l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840" y="3833694"/>
            <a:ext cx="342900" cy="27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7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84176"/>
            <a:ext cx="8496944" cy="5141168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b="1" dirty="0" smtClean="0"/>
              <a:t>Либрационные орбиты: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400" dirty="0" err="1" smtClean="0"/>
              <a:t>Лидов</a:t>
            </a:r>
            <a:r>
              <a:rPr lang="ru-RU" sz="2400" dirty="0" smtClean="0"/>
              <a:t> и др. (1976-1993), </a:t>
            </a:r>
            <a:r>
              <a:rPr lang="ru-RU" sz="2400" dirty="0" err="1" smtClean="0"/>
              <a:t>Эльясберг</a:t>
            </a:r>
            <a:r>
              <a:rPr lang="ru-RU" sz="2400" dirty="0" smtClean="0"/>
              <a:t> (1986), </a:t>
            </a:r>
            <a:r>
              <a:rPr lang="ru-RU" sz="2400" dirty="0" err="1" smtClean="0"/>
              <a:t>Шейхет</a:t>
            </a:r>
            <a:r>
              <a:rPr lang="ru-RU" sz="2400" dirty="0" smtClean="0"/>
              <a:t> (1987), Евтеев (1987), Коган (</a:t>
            </a:r>
            <a:r>
              <a:rPr lang="ru-RU" sz="2400" dirty="0"/>
              <a:t>1992</a:t>
            </a:r>
            <a:r>
              <a:rPr lang="ru-RU" sz="2400" dirty="0" smtClean="0"/>
              <a:t>)</a:t>
            </a:r>
            <a:r>
              <a:rPr lang="en-US" sz="2400" dirty="0" smtClean="0"/>
              <a:t>,</a:t>
            </a:r>
            <a:r>
              <a:rPr lang="ru-RU" sz="2400" dirty="0" smtClean="0"/>
              <a:t> </a:t>
            </a:r>
            <a:r>
              <a:rPr lang="ru-RU" sz="2400" dirty="0" err="1"/>
              <a:t>Крейсман</a:t>
            </a:r>
            <a:r>
              <a:rPr lang="ru-RU" sz="2400" dirty="0"/>
              <a:t> (2005-н.в.), </a:t>
            </a:r>
            <a:r>
              <a:rPr lang="ru-RU" sz="2400" dirty="0" err="1"/>
              <a:t>Батхин</a:t>
            </a:r>
            <a:r>
              <a:rPr lang="ru-RU" sz="2400" dirty="0"/>
              <a:t> (2010-2014</a:t>
            </a:r>
            <a:r>
              <a:rPr lang="ru-RU" sz="2400" dirty="0" smtClean="0"/>
              <a:t>)</a:t>
            </a:r>
            <a:r>
              <a:rPr lang="en-US" sz="2400" dirty="0" smtClean="0"/>
              <a:t>, </a:t>
            </a:r>
            <a:r>
              <a:rPr lang="ru-RU" sz="2400" dirty="0" err="1" smtClean="0"/>
              <a:t>Брюно</a:t>
            </a:r>
            <a:r>
              <a:rPr lang="ru-RU" sz="2400" dirty="0" smtClean="0"/>
              <a:t> и Варин (2007,2008), </a:t>
            </a:r>
            <a:r>
              <a:rPr lang="en-US" sz="2400" dirty="0" err="1" smtClean="0"/>
              <a:t>Breakwell</a:t>
            </a:r>
            <a:r>
              <a:rPr lang="ru-RU" sz="2400" dirty="0" smtClean="0"/>
              <a:t> (1984), </a:t>
            </a:r>
            <a:r>
              <a:rPr lang="en-US" sz="2400" dirty="0" smtClean="0"/>
              <a:t>Howell </a:t>
            </a:r>
            <a:r>
              <a:rPr lang="ru-RU" sz="2400" dirty="0" smtClean="0"/>
              <a:t>(1984-1994), </a:t>
            </a:r>
            <a:r>
              <a:rPr lang="en-US" sz="2400" dirty="0" smtClean="0"/>
              <a:t>Gómez et al</a:t>
            </a:r>
            <a:r>
              <a:rPr lang="ru-RU" sz="2400" dirty="0" smtClean="0"/>
              <a:t>. (1986), </a:t>
            </a:r>
            <a:r>
              <a:rPr lang="en-US" sz="2400" dirty="0" smtClean="0"/>
              <a:t>Farquhar </a:t>
            </a:r>
            <a:r>
              <a:rPr lang="ru-RU" sz="2400" dirty="0" smtClean="0"/>
              <a:t>(1970), </a:t>
            </a:r>
            <a:r>
              <a:rPr lang="en-US" sz="2400" dirty="0" smtClean="0"/>
              <a:t>Scheeres</a:t>
            </a:r>
            <a:r>
              <a:rPr lang="ru-RU" sz="2400" dirty="0" smtClean="0"/>
              <a:t> </a:t>
            </a:r>
            <a:r>
              <a:rPr lang="en-US" sz="2400" dirty="0" smtClean="0"/>
              <a:t>et al</a:t>
            </a:r>
            <a:r>
              <a:rPr lang="ru-RU" sz="2400" dirty="0" smtClean="0"/>
              <a:t>. (2009,2012), Тучин, Ильин и др. </a:t>
            </a:r>
            <a:r>
              <a:rPr lang="ru-RU" sz="2400" smtClean="0"/>
              <a:t>(2010-2015)</a:t>
            </a:r>
            <a:endParaRPr lang="ru-RU" sz="24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ru-RU" b="1" dirty="0" smtClean="0"/>
              <a:t>Инвариантные многообразия: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 smtClean="0"/>
              <a:t>Gómez</a:t>
            </a:r>
            <a:r>
              <a:rPr lang="ru-RU" sz="2400" dirty="0" smtClean="0"/>
              <a:t>, </a:t>
            </a:r>
            <a:r>
              <a:rPr lang="en-US" sz="2400" dirty="0" smtClean="0"/>
              <a:t>Koon</a:t>
            </a:r>
            <a:r>
              <a:rPr lang="ru-RU" sz="2400" dirty="0" smtClean="0"/>
              <a:t>, </a:t>
            </a:r>
            <a:r>
              <a:rPr lang="en-US" sz="2400" dirty="0" err="1" smtClean="0"/>
              <a:t>Simó</a:t>
            </a:r>
            <a:r>
              <a:rPr lang="ru-RU" sz="2400" dirty="0" smtClean="0"/>
              <a:t>, </a:t>
            </a:r>
            <a:r>
              <a:rPr lang="en-US" sz="2400" dirty="0" smtClean="0"/>
              <a:t>Lo</a:t>
            </a:r>
            <a:r>
              <a:rPr lang="ru-RU" sz="2400" dirty="0" smtClean="0"/>
              <a:t>, </a:t>
            </a:r>
            <a:r>
              <a:rPr lang="en-US" sz="2400" dirty="0" err="1" smtClean="0"/>
              <a:t>Masdemont</a:t>
            </a:r>
            <a:r>
              <a:rPr lang="ru-RU" sz="2400" dirty="0" smtClean="0"/>
              <a:t>, </a:t>
            </a:r>
            <a:r>
              <a:rPr lang="en-US" sz="2400" dirty="0" smtClean="0"/>
              <a:t>Ross </a:t>
            </a:r>
            <a:r>
              <a:rPr lang="ru-RU" sz="2400" dirty="0" smtClean="0"/>
              <a:t>(1998-2005), </a:t>
            </a:r>
            <a:r>
              <a:rPr lang="en-US" sz="2400" dirty="0" smtClean="0"/>
              <a:t>Scheeres et al</a:t>
            </a:r>
            <a:r>
              <a:rPr lang="ru-RU" sz="2400" dirty="0" smtClean="0"/>
              <a:t>. (2001)</a:t>
            </a:r>
            <a:endParaRPr lang="ru-RU" sz="2400" dirty="0"/>
          </a:p>
          <a:p>
            <a:pPr marL="0" indent="0">
              <a:spcAft>
                <a:spcPts val="600"/>
              </a:spcAft>
              <a:buNone/>
            </a:pPr>
            <a:r>
              <a:rPr lang="ru-RU" b="1" dirty="0" smtClean="0"/>
              <a:t>Граница слабой устойчивости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 smtClean="0"/>
              <a:t>Belbruno</a:t>
            </a:r>
            <a:r>
              <a:rPr lang="ru-RU" sz="2400" dirty="0" smtClean="0"/>
              <a:t>, </a:t>
            </a:r>
            <a:r>
              <a:rPr lang="en-US" sz="2400" dirty="0" err="1" smtClean="0"/>
              <a:t>Topputo</a:t>
            </a:r>
            <a:r>
              <a:rPr lang="ru-RU" sz="2400" dirty="0" smtClean="0"/>
              <a:t>, </a:t>
            </a:r>
            <a:r>
              <a:rPr lang="en-US" sz="2400" dirty="0"/>
              <a:t>Gómez </a:t>
            </a:r>
            <a:r>
              <a:rPr lang="en-US" sz="2400" dirty="0" smtClean="0"/>
              <a:t>et al</a:t>
            </a:r>
            <a:r>
              <a:rPr lang="ru-RU" sz="2400" dirty="0" smtClean="0"/>
              <a:t>. (1993-2009), Ивашкин (2001-2004)</a:t>
            </a:r>
            <a:endParaRPr lang="ru-RU" sz="2400" dirty="0"/>
          </a:p>
          <a:p>
            <a:pPr marL="0" indent="0">
              <a:spcAft>
                <a:spcPts val="600"/>
              </a:spcAft>
              <a:buNone/>
            </a:pPr>
            <a:r>
              <a:rPr lang="ru-RU" b="1" dirty="0" smtClean="0"/>
              <a:t>Резонансные орбиты: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200" dirty="0" smtClean="0"/>
              <a:t>Коган (1987), </a:t>
            </a:r>
            <a:r>
              <a:rPr lang="en-US" sz="2200" dirty="0" smtClean="0"/>
              <a:t>Ross and Scheeres </a:t>
            </a:r>
            <a:r>
              <a:rPr lang="ru-RU" sz="2200" dirty="0" smtClean="0"/>
              <a:t>(2007), </a:t>
            </a:r>
            <a:r>
              <a:rPr lang="en-US" sz="2200" dirty="0" smtClean="0"/>
              <a:t>Lantoine</a:t>
            </a:r>
            <a:r>
              <a:rPr lang="ru-RU" sz="2200" dirty="0" smtClean="0"/>
              <a:t>, </a:t>
            </a:r>
            <a:r>
              <a:rPr lang="en-US" sz="2200" dirty="0" err="1" smtClean="0"/>
              <a:t>Russel</a:t>
            </a:r>
            <a:r>
              <a:rPr lang="ru-RU" sz="2200" dirty="0" smtClean="0"/>
              <a:t>, </a:t>
            </a:r>
            <a:r>
              <a:rPr lang="en-US" sz="2200" dirty="0" err="1" smtClean="0"/>
              <a:t>Campagnola</a:t>
            </a:r>
            <a:r>
              <a:rPr lang="en-US" sz="2200" dirty="0" smtClean="0"/>
              <a:t> </a:t>
            </a:r>
            <a:r>
              <a:rPr lang="ru-RU" sz="2200" dirty="0" smtClean="0"/>
              <a:t>(2011), </a:t>
            </a:r>
            <a:r>
              <a:rPr lang="en-US" sz="2200" dirty="0" smtClean="0"/>
              <a:t>Alessi et al</a:t>
            </a:r>
            <a:r>
              <a:rPr lang="ru-RU" sz="2200" dirty="0" smtClean="0"/>
              <a:t>. (2013)</a:t>
            </a:r>
            <a:endParaRPr lang="ru-RU" sz="2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8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Маршрутная карта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340768"/>
            <a:ext cx="8460432" cy="49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637203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NASA</a:t>
            </a:r>
            <a:r>
              <a:rPr lang="en-US" dirty="0" smtClean="0"/>
              <a:t>: </a:t>
            </a:r>
            <a:r>
              <a:rPr lang="en-US" dirty="0" err="1" smtClean="0"/>
              <a:t>the“subway</a:t>
            </a:r>
            <a:r>
              <a:rPr lang="en-US" dirty="0" smtClean="0"/>
              <a:t> map”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4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перелетов к Луне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45259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ru-RU" dirty="0" smtClean="0"/>
              <a:t>Гомановский перелет</a:t>
            </a:r>
          </a:p>
          <a:p>
            <a:pPr>
              <a:spcAft>
                <a:spcPts val="1800"/>
              </a:spcAft>
            </a:pPr>
            <a:r>
              <a:rPr lang="ru-RU" dirty="0" smtClean="0"/>
              <a:t>Низкоэнергетический перелет с использованием гравитации Солнца</a:t>
            </a:r>
          </a:p>
          <a:p>
            <a:pPr>
              <a:spcAft>
                <a:spcPts val="180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Спиральная раскрутка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с околоземной орбиты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с помощью двигателя малой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тяги или солнечного паруса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Попутная доставка</a:t>
            </a:r>
            <a:r>
              <a:rPr lang="en-US" dirty="0" smtClean="0"/>
              <a:t> </a:t>
            </a:r>
            <a:r>
              <a:rPr lang="ru-RU" dirty="0" smtClean="0"/>
              <a:t>к Луне</a:t>
            </a:r>
            <a:endParaRPr lang="ru-RU" dirty="0"/>
          </a:p>
        </p:txBody>
      </p:sp>
      <p:pic>
        <p:nvPicPr>
          <p:cNvPr id="6146" name="Picture 2" descr="C:\Users\Максим\Desktop\elEmWRGUUw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12976"/>
            <a:ext cx="3168352" cy="237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2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600" dirty="0" smtClean="0"/>
              <a:t>Некоторые особенности построения </a:t>
            </a:r>
            <a:br>
              <a:rPr lang="ru-RU" altLang="ru-RU" sz="3600" dirty="0" smtClean="0"/>
            </a:br>
            <a:r>
              <a:rPr lang="ru-RU" altLang="ru-RU" sz="3600" dirty="0" smtClean="0"/>
              <a:t>спиральных траекторий к Луне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891"/>
            <a:ext cx="8507288" cy="439238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800" dirty="0" smtClean="0"/>
              <a:t>Большое число витков</a:t>
            </a:r>
          </a:p>
          <a:p>
            <a:pPr>
              <a:spcAft>
                <a:spcPts val="1200"/>
              </a:spcAft>
              <a:defRPr/>
            </a:pPr>
            <a:r>
              <a:rPr lang="ru-RU" sz="2800" dirty="0" smtClean="0"/>
              <a:t>Влияние возмущений при старте с</a:t>
            </a:r>
            <a:r>
              <a:rPr lang="en-US" sz="2800" dirty="0" smtClean="0"/>
              <a:t> </a:t>
            </a:r>
            <a:r>
              <a:rPr lang="ru-RU" sz="2800" dirty="0" smtClean="0"/>
              <a:t>ГПО</a:t>
            </a:r>
            <a:r>
              <a:rPr lang="ru-RU" sz="2800" baseline="30000" dirty="0" smtClean="0"/>
              <a:t>1</a:t>
            </a:r>
            <a:r>
              <a:rPr lang="en-US" sz="2800" dirty="0" smtClean="0"/>
              <a:t> </a:t>
            </a:r>
            <a:r>
              <a:rPr lang="ru-RU" sz="2800" dirty="0" smtClean="0"/>
              <a:t>или НКО</a:t>
            </a:r>
            <a:r>
              <a:rPr lang="ru-RU" sz="2800" baseline="30000" dirty="0" smtClean="0"/>
              <a:t>2</a:t>
            </a:r>
          </a:p>
          <a:p>
            <a:pPr>
              <a:spcAft>
                <a:spcPts val="1200"/>
              </a:spcAft>
              <a:defRPr/>
            </a:pPr>
            <a:r>
              <a:rPr lang="ru-RU" sz="2800" dirty="0" smtClean="0"/>
              <a:t>Ограничения на поглощенную дозу радиации</a:t>
            </a:r>
            <a:endParaRPr lang="ru-RU" sz="2800" dirty="0"/>
          </a:p>
          <a:p>
            <a:pPr>
              <a:spcAft>
                <a:spcPts val="1200"/>
              </a:spcAft>
              <a:defRPr/>
            </a:pPr>
            <a:r>
              <a:rPr lang="ru-RU" sz="2800" dirty="0" smtClean="0"/>
              <a:t>Неподходящее время/дата старта (попутный запуск)</a:t>
            </a:r>
            <a:endParaRPr lang="en-US" sz="2800" dirty="0" smtClean="0"/>
          </a:p>
          <a:p>
            <a:pPr>
              <a:spcAft>
                <a:spcPts val="1200"/>
              </a:spcAft>
              <a:defRPr/>
            </a:pPr>
            <a:r>
              <a:rPr lang="ru-RU" sz="2800" dirty="0" smtClean="0"/>
              <a:t>Наличие теневых участков траектории</a:t>
            </a:r>
            <a:endParaRPr lang="en-US" sz="2800" dirty="0" smtClean="0"/>
          </a:p>
          <a:p>
            <a:pPr>
              <a:spcAft>
                <a:spcPts val="1200"/>
              </a:spcAft>
              <a:defRPr/>
            </a:pPr>
            <a:r>
              <a:rPr lang="ru-RU" sz="2800" dirty="0" smtClean="0"/>
              <a:t>Эффекты задачи трех тел </a:t>
            </a:r>
            <a:r>
              <a:rPr lang="en-US" sz="2800" dirty="0" smtClean="0"/>
              <a:t>(</a:t>
            </a:r>
            <a:r>
              <a:rPr lang="ru-RU" sz="2800" dirty="0" smtClean="0"/>
              <a:t>лунные сближения</a:t>
            </a:r>
            <a:r>
              <a:rPr lang="en-US" sz="2800" dirty="0" smtClean="0"/>
              <a:t>, </a:t>
            </a:r>
            <a:r>
              <a:rPr lang="ru-RU" sz="2800" dirty="0" smtClean="0"/>
              <a:t>баллистический захват</a:t>
            </a:r>
            <a:r>
              <a:rPr lang="en-US" sz="2800" dirty="0" smtClean="0"/>
              <a:t>)</a:t>
            </a:r>
            <a:endParaRPr lang="ru-RU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9552" y="6073551"/>
            <a:ext cx="26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aseline="30000" dirty="0" smtClean="0"/>
              <a:t>1</a:t>
            </a:r>
            <a:r>
              <a:rPr lang="ru-RU" sz="1400" dirty="0" smtClean="0"/>
              <a:t> ГПО – геопереходная орбита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6433591"/>
            <a:ext cx="26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aseline="30000" dirty="0" smtClean="0"/>
              <a:t>2</a:t>
            </a:r>
            <a:r>
              <a:rPr lang="ru-RU" sz="1400" dirty="0" smtClean="0"/>
              <a:t> НКО – низкая круговая орбита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0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Максим\Downloads\output_Lwp6H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3611">
            <a:off x="-381386" y="-34004"/>
            <a:ext cx="8947794" cy="670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Подъем орбиты КА при сближении с Луной</a:t>
            </a:r>
          </a:p>
        </p:txBody>
      </p:sp>
      <p:pic>
        <p:nvPicPr>
          <p:cNvPr id="6" name="Picture 2" descr="C:\Users\Максим\Desktop\PerRai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Максим\Desktop\Disk D\Работа -- ИПМ\Eart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8244"/>
            <a:ext cx="290612" cy="28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C:\Users\Максим\Desktop\moon_png_by_thatoneangelfish-d7731l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3298"/>
            <a:ext cx="342900" cy="27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ксим\Desktop\Disk D\Работа -- ИПМ\0 - Разное\1 - Мои диссертации\Кандидатская диссертация\1 - Текст диссертации\Figures\Chapter2\ResEncounters\ImpactOnSemiMajorAxi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32" y="1196752"/>
            <a:ext cx="6382628" cy="52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1520" y="630932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Lantoine, G., et </a:t>
            </a:r>
            <a:r>
              <a:rPr lang="en-US" sz="1400" dirty="0" smtClean="0"/>
              <a:t>al., “Optimization </a:t>
            </a:r>
            <a:r>
              <a:rPr lang="en-US" sz="1400" dirty="0"/>
              <a:t>of Low-Energy Resonant Hopping Transfers Between Planetary </a:t>
            </a:r>
            <a:r>
              <a:rPr lang="en-US" sz="1400" dirty="0" smtClean="0"/>
              <a:t>Moons,”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Acta Astronautica, 2011, Vol. 68, Is. 7, pp. 1361-</a:t>
            </a:r>
            <a:r>
              <a:rPr lang="en-US" sz="1400" dirty="0"/>
              <a:t>-1378.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19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Исследование резонансных сближений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4258816" cy="5373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b="1" dirty="0" smtClean="0"/>
              <a:t>SMART-1, 2001</a:t>
            </a:r>
          </a:p>
          <a:p>
            <a:pPr marL="0" indent="0">
              <a:buNone/>
            </a:pPr>
            <a:r>
              <a:rPr lang="ru-RU" sz="1900" dirty="0" smtClean="0"/>
              <a:t>резонансные сближения использовались  в миссии для экономии топлива</a:t>
            </a:r>
            <a:endParaRPr lang="ru-RU" sz="1900" b="1" dirty="0" smtClean="0"/>
          </a:p>
          <a:p>
            <a:pPr marL="0" indent="0">
              <a:buNone/>
            </a:pPr>
            <a:r>
              <a:rPr lang="en-US" sz="1900" b="1" dirty="0" smtClean="0"/>
              <a:t>Ross</a:t>
            </a:r>
            <a:r>
              <a:rPr lang="ru-RU" sz="1900" b="1" dirty="0" smtClean="0"/>
              <a:t> </a:t>
            </a:r>
            <a:r>
              <a:rPr lang="en-US" sz="1900" b="1" dirty="0"/>
              <a:t>and Scheeres, 2007</a:t>
            </a:r>
            <a:r>
              <a:rPr lang="ru-RU" sz="1900" dirty="0"/>
              <a:t>:</a:t>
            </a:r>
          </a:p>
          <a:p>
            <a:pPr marL="0" indent="0">
              <a:buNone/>
            </a:pPr>
            <a:r>
              <a:rPr lang="ru-RU" sz="1900" dirty="0" smtClean="0"/>
              <a:t>«скачки» </a:t>
            </a:r>
            <a:r>
              <a:rPr lang="ru-RU" sz="1900" dirty="0"/>
              <a:t>энергии в результате сближений, </a:t>
            </a:r>
            <a:r>
              <a:rPr lang="ru-RU" sz="1900" dirty="0" smtClean="0"/>
              <a:t>полуаналитический метод (плоский случай)</a:t>
            </a:r>
          </a:p>
          <a:p>
            <a:pPr marL="0" indent="0">
              <a:buNone/>
            </a:pPr>
            <a:r>
              <a:rPr lang="en-US" sz="1900" b="1" dirty="0" err="1" smtClean="0"/>
              <a:t>Lantoine</a:t>
            </a:r>
            <a:r>
              <a:rPr lang="en-US" sz="1900" b="1" dirty="0"/>
              <a:t>,</a:t>
            </a:r>
            <a:r>
              <a:rPr lang="ru-RU" sz="1900" b="1" dirty="0" smtClean="0"/>
              <a:t> </a:t>
            </a:r>
            <a:r>
              <a:rPr lang="en-US" sz="1900" b="1" dirty="0" smtClean="0"/>
              <a:t>Russell, </a:t>
            </a:r>
            <a:r>
              <a:rPr lang="en-US" sz="1900" b="1" dirty="0" err="1" smtClean="0"/>
              <a:t>Campagnola</a:t>
            </a:r>
            <a:r>
              <a:rPr lang="en-US" sz="1900" b="1" dirty="0" smtClean="0"/>
              <a:t>, </a:t>
            </a:r>
            <a:r>
              <a:rPr lang="en-US" sz="1900" b="1" dirty="0"/>
              <a:t>2011:</a:t>
            </a:r>
          </a:p>
          <a:p>
            <a:pPr marL="0" indent="0">
              <a:buNone/>
            </a:pPr>
            <a:r>
              <a:rPr lang="ru-RU" sz="1900" dirty="0"/>
              <a:t>прямая оптимизация траекторий перелета </a:t>
            </a:r>
            <a:r>
              <a:rPr lang="ru-RU" sz="1900" dirty="0" smtClean="0"/>
              <a:t>между </a:t>
            </a:r>
            <a:r>
              <a:rPr lang="ru-RU" sz="1900" dirty="0"/>
              <a:t>лунами Юпитера с использованием </a:t>
            </a:r>
            <a:r>
              <a:rPr lang="ru-RU" sz="1900" dirty="0" smtClean="0"/>
              <a:t>резонансных сближений</a:t>
            </a:r>
          </a:p>
          <a:p>
            <a:pPr marL="0" indent="0">
              <a:buNone/>
            </a:pPr>
            <a:r>
              <a:rPr lang="en-US" sz="1900" b="1" dirty="0" smtClean="0"/>
              <a:t>Alessi</a:t>
            </a:r>
            <a:r>
              <a:rPr lang="ru-RU" sz="1900" b="1" dirty="0" smtClean="0"/>
              <a:t> </a:t>
            </a:r>
            <a:r>
              <a:rPr lang="en-US" sz="1900" b="1" dirty="0" smtClean="0"/>
              <a:t>et al., </a:t>
            </a:r>
            <a:r>
              <a:rPr lang="en-US" sz="1900" b="1" dirty="0"/>
              <a:t>2013</a:t>
            </a:r>
            <a:r>
              <a:rPr lang="ru-RU" sz="1900" dirty="0"/>
              <a:t>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1900" dirty="0"/>
              <a:t>алгоритм расчета </a:t>
            </a:r>
            <a:r>
              <a:rPr lang="ru-RU" sz="1900" dirty="0" smtClean="0"/>
              <a:t>сближений в трехмерном случае</a:t>
            </a:r>
            <a:endParaRPr lang="en-US" sz="1900" dirty="0" smtClean="0"/>
          </a:p>
        </p:txBody>
      </p:sp>
      <p:pic>
        <p:nvPicPr>
          <p:cNvPr id="7" name="Picture 2" descr="C:\Users\Максим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39649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4376425"/>
            <a:ext cx="439248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/>
              <a:t>Schroer</a:t>
            </a:r>
            <a:r>
              <a:rPr lang="en-US" sz="1900" b="1" dirty="0"/>
              <a:t> and </a:t>
            </a:r>
            <a:r>
              <a:rPr lang="en-US" sz="1900" b="1" dirty="0" err="1"/>
              <a:t>Ott</a:t>
            </a:r>
            <a:r>
              <a:rPr lang="en-US" sz="1900" b="1" dirty="0"/>
              <a:t>, 1997:</a:t>
            </a:r>
          </a:p>
          <a:p>
            <a:pPr>
              <a:spcAft>
                <a:spcPts val="1200"/>
              </a:spcAft>
            </a:pPr>
            <a:r>
              <a:rPr lang="ru-RU" sz="1900" dirty="0"/>
              <a:t>расчет низкоэнергетических траекторий к Луне </a:t>
            </a:r>
            <a:r>
              <a:rPr lang="ru-RU" sz="1900" dirty="0" smtClean="0"/>
              <a:t>с </a:t>
            </a:r>
            <a:r>
              <a:rPr lang="ru-RU" sz="1900" dirty="0"/>
              <a:t>использованием резонансов</a:t>
            </a:r>
          </a:p>
          <a:p>
            <a:r>
              <a:rPr lang="en-US" sz="1900" b="1" dirty="0"/>
              <a:t>Ross, 2003</a:t>
            </a:r>
            <a:r>
              <a:rPr lang="ru-RU" sz="1900" dirty="0"/>
              <a:t>:</a:t>
            </a:r>
          </a:p>
          <a:p>
            <a:r>
              <a:rPr lang="ru-RU" sz="1900" dirty="0"/>
              <a:t>расчет низкоэнергетических траекторий к Луне </a:t>
            </a:r>
            <a:r>
              <a:rPr lang="ru-RU" sz="1900" dirty="0" smtClean="0"/>
              <a:t>с </a:t>
            </a:r>
            <a:r>
              <a:rPr lang="ru-RU" sz="1900" dirty="0"/>
              <a:t>использованием резонансов и инвариантных </a:t>
            </a:r>
            <a:r>
              <a:rPr lang="ru-RU" sz="1900" dirty="0" smtClean="0"/>
              <a:t>многообразий</a:t>
            </a:r>
            <a:endParaRPr lang="en-US" sz="1900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4088105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Schoenmaekers</a:t>
            </a:r>
            <a:r>
              <a:rPr lang="ru-RU" sz="1200" dirty="0" smtClean="0"/>
              <a:t>: траектория </a:t>
            </a:r>
            <a:r>
              <a:rPr lang="en-US" sz="1200" dirty="0" smtClean="0"/>
              <a:t>SMART-1</a:t>
            </a:r>
            <a:endParaRPr lang="ru-RU" sz="1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9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53136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sz="2800" dirty="0" smtClean="0"/>
              <a:t>В рамках круговой ограниченной задачи трех тел найти все резонансные цепочки, приводящие на устойчивое многообразие периодической орбиты вокруг </a:t>
            </a:r>
            <a:r>
              <a:rPr lang="en-US" sz="2800" dirty="0" smtClean="0"/>
              <a:t>L1 </a:t>
            </a:r>
            <a:r>
              <a:rPr lang="ru-RU" sz="2800" dirty="0" smtClean="0"/>
              <a:t>Земля-Луна. При этом</a:t>
            </a:r>
          </a:p>
          <a:p>
            <a:pPr>
              <a:spcAft>
                <a:spcPts val="1200"/>
              </a:spcAft>
            </a:pPr>
            <a:r>
              <a:rPr lang="ru-RU" sz="2800" dirty="0" smtClean="0"/>
              <a:t>в качестве периодических орбит вокруг </a:t>
            </a:r>
            <a:r>
              <a:rPr lang="en-US" sz="2800" dirty="0" smtClean="0"/>
              <a:t>L1 </a:t>
            </a:r>
            <a:r>
              <a:rPr lang="ru-RU" sz="2800" dirty="0" smtClean="0"/>
              <a:t>рассмотреть гало-орбиты высотой 35000 км и 15000 км,</a:t>
            </a:r>
          </a:p>
          <a:p>
            <a:pPr>
              <a:spcAft>
                <a:spcPts val="1200"/>
              </a:spcAft>
            </a:pPr>
            <a:r>
              <a:rPr lang="ru-RU" sz="2800" dirty="0" smtClean="0"/>
              <a:t>для каждой найденной резонансной цепочки найти характеристические затраты скорости на весь перелет и фазовый вектор, предваряющий резонансные сближения,</a:t>
            </a:r>
          </a:p>
          <a:p>
            <a:pPr>
              <a:spcAft>
                <a:spcPts val="1200"/>
              </a:spcAft>
            </a:pPr>
            <a:r>
              <a:rPr lang="ru-RU" sz="2800" dirty="0"/>
              <a:t>п</a:t>
            </a:r>
            <a:r>
              <a:rPr lang="ru-RU" sz="2800" dirty="0" smtClean="0"/>
              <a:t>араметры КА выбрать следующими: масса 300 кг, оснащен двигателем малой тяги СПД-100В с удельным импульсом 1600 с, силой тяги 77,5 мН и эффективностью 45%,</a:t>
            </a:r>
          </a:p>
          <a:p>
            <a:pPr>
              <a:spcAft>
                <a:spcPts val="1200"/>
              </a:spcAft>
            </a:pPr>
            <a:r>
              <a:rPr lang="ru-RU" sz="2800" dirty="0"/>
              <a:t>р</a:t>
            </a:r>
            <a:r>
              <a:rPr lang="ru-RU" sz="2800" dirty="0" smtClean="0"/>
              <a:t>асчеты проводить в импульсном приближении и впоследствии адаптировать их к конечным активным участкам.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0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Резонансные орбиты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Резонанс  </a:t>
            </a:r>
            <a:r>
              <a:rPr lang="en-US" i="1" dirty="0" smtClean="0">
                <a:latin typeface="Century Schoolbook" panose="02040604050505020304" pitchFamily="18" charset="0"/>
              </a:rPr>
              <a:t>l:m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 </a:t>
            </a:r>
            <a:r>
              <a:rPr lang="en-US" i="1" dirty="0" smtClean="0">
                <a:latin typeface="Century Schoolbook" panose="02040604050505020304" pitchFamily="18" charset="0"/>
              </a:rPr>
              <a:t>l</a:t>
            </a:r>
            <a:r>
              <a:rPr lang="ru-RU" dirty="0" smtClean="0"/>
              <a:t> витков КА вокруг Земли за </a:t>
            </a:r>
            <a:r>
              <a:rPr lang="en-US" i="1" dirty="0" smtClean="0">
                <a:latin typeface="Century Schoolbook" panose="02040604050505020304" pitchFamily="18" charset="0"/>
              </a:rPr>
              <a:t>m</a:t>
            </a:r>
            <a:r>
              <a:rPr lang="en-US" dirty="0" smtClean="0"/>
              <a:t> </a:t>
            </a:r>
            <a:r>
              <a:rPr lang="ru-RU" dirty="0" smtClean="0"/>
              <a:t>витков Луны вокруг Земли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Ограничения: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ru-RU" dirty="0" smtClean="0"/>
              <a:t>Цепочки резонансов:</a:t>
            </a:r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386" y="2564904"/>
            <a:ext cx="50768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710" y="3861048"/>
            <a:ext cx="1400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99" y="4437112"/>
            <a:ext cx="1676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11" y="5790778"/>
            <a:ext cx="63531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5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Calibri Light" panose="020F0302020204030204" pitchFamily="34" charset="0"/>
              </a:rPr>
              <a:t>Структура доклада</a:t>
            </a:r>
            <a:endParaRPr lang="ru-RU" sz="4000" dirty="0">
              <a:latin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dirty="0" smtClean="0"/>
              <a:t>Малые КА в дальнем космосе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ru-RU" dirty="0" smtClean="0"/>
              <a:t>Математические инструменты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Сближения с Луной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Постановка задачи</a:t>
            </a:r>
            <a:endParaRPr lang="ru-RU" dirty="0"/>
          </a:p>
          <a:p>
            <a:pPr>
              <a:spcBef>
                <a:spcPts val="1800"/>
              </a:spcBef>
            </a:pPr>
            <a:r>
              <a:rPr lang="ru-RU" dirty="0" smtClean="0"/>
              <a:t>Результаты анализа резонансных сближений с Луной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Выводы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7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altLang="ru-RU" sz="3200" dirty="0" smtClean="0"/>
              <a:t>Расчет резонансных сближений</a:t>
            </a:r>
            <a:br>
              <a:rPr lang="ru-RU" altLang="ru-RU" sz="3200" dirty="0" smtClean="0"/>
            </a:br>
            <a:r>
              <a:rPr lang="ru-RU" altLang="ru-RU" sz="3200" dirty="0" smtClean="0"/>
              <a:t>(пример для последовательности 5:2      3:1)</a:t>
            </a:r>
          </a:p>
        </p:txBody>
      </p:sp>
      <p:pic>
        <p:nvPicPr>
          <p:cNvPr id="30725" name="Picture 5" descr="C:\Users\Максим\Desktop\Новая папка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69469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C:\Users\Максим\Desktop\Новая папка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69469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C:\Users\Максим\Desktop\Новая папка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69469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C:\Users\Максим\Desktop\Новая папка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69469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C:\Users\Максим\Desktop\Новая папка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69469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C:\Users\Максим\Desktop\Новая папка\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69469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C:\Users\Максим\Desktop\Новая папка\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6948488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C:\Users\Максим\Desktop\Новая папка\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6948488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 descr="C:\Users\Максим\Desktop\Новая папка\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6948488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C:\Users\Максим\Desktop\Новая папка\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6948488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838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149600"/>
            <a:ext cx="16859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638550"/>
            <a:ext cx="13620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16859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12477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0" descr="C:\Users\Максим\Desktop\11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268413"/>
            <a:ext cx="6935788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581128"/>
            <a:ext cx="17811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301208"/>
            <a:ext cx="20859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933" y="3786187"/>
            <a:ext cx="1242467" cy="794941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66" y="855895"/>
            <a:ext cx="435882" cy="31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4" y="4595961"/>
            <a:ext cx="67532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20170"/>
            <a:ext cx="30289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C:\Users\Максим\Desktop\Disk D\Работа -- ИПМ\Earth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290612" cy="28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Максим\Desktop\moon_png_by_thatoneangelfish-d7731lb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16" y="3633298"/>
            <a:ext cx="342900" cy="27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C:\Users\Максим\Desktop\Disk D\Работа -- ИПМ\Earth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403" y="3646076"/>
            <a:ext cx="290612" cy="28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96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Найденные последовательности резонансов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z</a:t>
            </a:r>
            <a:r>
              <a:rPr lang="en-US" dirty="0" smtClean="0"/>
              <a:t> = 35 000 </a:t>
            </a:r>
            <a:r>
              <a:rPr lang="ru-RU" dirty="0" smtClean="0"/>
              <a:t>км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48691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z</a:t>
            </a:r>
            <a:r>
              <a:rPr lang="en-US" dirty="0" smtClean="0"/>
              <a:t> = </a:t>
            </a:r>
            <a:r>
              <a:rPr lang="ru-RU" dirty="0" smtClean="0"/>
              <a:t>1</a:t>
            </a:r>
            <a:r>
              <a:rPr lang="en-US" dirty="0" smtClean="0"/>
              <a:t>5 000 </a:t>
            </a:r>
            <a:r>
              <a:rPr lang="ru-RU" dirty="0" smtClean="0"/>
              <a:t>км</a:t>
            </a:r>
            <a:endParaRPr lang="ru-RU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3988"/>
            <a:ext cx="3864769" cy="495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69" y="1153988"/>
            <a:ext cx="3850481" cy="347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69" y="1153988"/>
            <a:ext cx="3850481" cy="347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3988"/>
            <a:ext cx="3864769" cy="495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69" y="1153988"/>
            <a:ext cx="3850481" cy="347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53988"/>
            <a:ext cx="3864769" cy="495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3987"/>
            <a:ext cx="3864769" cy="495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69" y="1153988"/>
            <a:ext cx="3850481" cy="347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4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Максим\Desktop\rp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32756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Расстояние до перигея и апогея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в начале третьего этапа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4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ксим\Desktop\KeplerianEnerg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" y="1124744"/>
            <a:ext cx="3893828" cy="292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ксим\Desktop\Eccentric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4744"/>
            <a:ext cx="3893828" cy="292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Максим\Desktop\ApogeeDis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0099"/>
            <a:ext cx="3893828" cy="292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аксим\Desktop\PerigeeD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" y="3860099"/>
            <a:ext cx="3893828" cy="292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Характеристики перелета для случая </a:t>
            </a:r>
            <a:br>
              <a:rPr lang="ru-RU" sz="3200" dirty="0" smtClean="0"/>
            </a:br>
            <a:r>
              <a:rPr lang="en-US" sz="3200" dirty="0" err="1" smtClean="0"/>
              <a:t>Az</a:t>
            </a:r>
            <a:r>
              <a:rPr lang="en-US" sz="3200" dirty="0" smtClean="0"/>
              <a:t> = 35000, </a:t>
            </a:r>
            <a:r>
              <a:rPr lang="el-GR" altLang="ru-RU" sz="3200" dirty="0" smtClean="0"/>
              <a:t>ϕ</a:t>
            </a:r>
            <a:r>
              <a:rPr lang="en-US" altLang="ru-RU" sz="3200" dirty="0" smtClean="0"/>
              <a:t> </a:t>
            </a:r>
            <a:r>
              <a:rPr lang="en-US" altLang="ru-RU" sz="3200" dirty="0"/>
              <a:t>= 0, 7:2→ 3:1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2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Быстрый перелет на третьем этапе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0904"/>
          </a:xfrm>
        </p:spPr>
        <p:txBody>
          <a:bodyPr>
            <a:normAutofit/>
          </a:bodyPr>
          <a:lstStyle/>
          <a:p>
            <a:r>
              <a:rPr lang="ru-RU" dirty="0" smtClean="0"/>
              <a:t>На третьем этапе решается оптимальная по быстродействию задача перелета</a:t>
            </a:r>
          </a:p>
          <a:p>
            <a:r>
              <a:rPr lang="ru-RU" dirty="0"/>
              <a:t>А</a:t>
            </a:r>
            <a:r>
              <a:rPr lang="ru-RU" dirty="0" smtClean="0"/>
              <a:t>ппарат стартует с ГПО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Экономный перелет:</a:t>
            </a:r>
          </a:p>
          <a:p>
            <a:pPr lvl="1"/>
            <a:r>
              <a:rPr lang="ru-RU" dirty="0" smtClean="0"/>
              <a:t>Время полета: 115.4 дней</a:t>
            </a:r>
          </a:p>
          <a:p>
            <a:pPr lvl="1"/>
            <a:r>
              <a:rPr lang="ru-RU" dirty="0" smtClean="0"/>
              <a:t>Затрачено топлива: 0.757 кг</a:t>
            </a:r>
          </a:p>
          <a:p>
            <a:r>
              <a:rPr lang="ru-RU" dirty="0" smtClean="0"/>
              <a:t>Быстрый перелет:</a:t>
            </a:r>
          </a:p>
          <a:p>
            <a:pPr lvl="1"/>
            <a:r>
              <a:rPr lang="ru-RU" dirty="0" smtClean="0"/>
              <a:t>Время полета: 38.7 дней</a:t>
            </a:r>
          </a:p>
          <a:p>
            <a:pPr lvl="1"/>
            <a:r>
              <a:rPr lang="ru-RU" dirty="0" smtClean="0"/>
              <a:t>Затрачено топлива: 17.1 кг</a:t>
            </a:r>
            <a:endParaRPr lang="ru-RU" dirty="0"/>
          </a:p>
        </p:txBody>
      </p:sp>
      <p:pic>
        <p:nvPicPr>
          <p:cNvPr id="3074" name="Picture 2" descr="C:\Users\Максим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54359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RAL Space</a:t>
            </a:r>
            <a:r>
              <a:rPr lang="en-US" dirty="0" smtClean="0"/>
              <a:t>: D-CIXS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3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Выводы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80120"/>
            <a:ext cx="8352928" cy="537321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400" dirty="0"/>
              <a:t>Предложен метод проектирования последовательных резонансных сближений</a:t>
            </a:r>
            <a:endParaRPr lang="ru-RU" sz="2400" dirty="0" smtClean="0"/>
          </a:p>
          <a:p>
            <a:pPr>
              <a:spcBef>
                <a:spcPts val="600"/>
              </a:spcBef>
            </a:pPr>
            <a:r>
              <a:rPr lang="ru-RU" sz="2400" dirty="0" smtClean="0"/>
              <a:t>Разработана методика автоматизированного проектирования траекторий </a:t>
            </a:r>
            <a:r>
              <a:rPr lang="ru-RU" sz="2400" dirty="0"/>
              <a:t>перелета к лунной точке либрации L1 с использованием резонансных </a:t>
            </a:r>
            <a:r>
              <a:rPr lang="ru-RU" sz="2400" dirty="0" smtClean="0"/>
              <a:t>сближений</a:t>
            </a:r>
          </a:p>
          <a:p>
            <a:pPr>
              <a:spcBef>
                <a:spcPts val="600"/>
              </a:spcBef>
            </a:pPr>
            <a:r>
              <a:rPr lang="ru-RU" sz="2400" dirty="0" smtClean="0"/>
              <a:t>Методика позволила найти серию практически значимых резонансных последовательностей</a:t>
            </a:r>
          </a:p>
          <a:p>
            <a:pPr>
              <a:spcBef>
                <a:spcPts val="600"/>
              </a:spcBef>
            </a:pPr>
            <a:r>
              <a:rPr lang="ru-RU" sz="2400" dirty="0" smtClean="0"/>
              <a:t>Фазовые векторы, предваряющие данные резонансные сближения, могут быть использованы разработчиками миссий как терминальные множества на которые нужно выйти при старте с околоземных орбит</a:t>
            </a:r>
          </a:p>
          <a:p>
            <a:pPr>
              <a:spcBef>
                <a:spcPts val="600"/>
              </a:spcBef>
            </a:pPr>
            <a:r>
              <a:rPr lang="ru-RU" sz="2400" dirty="0" smtClean="0"/>
              <a:t>Экономия топлива за счет резонансных сближений может сделать миссию осуществимой</a:t>
            </a:r>
          </a:p>
          <a:p>
            <a:pPr>
              <a:spcBef>
                <a:spcPts val="600"/>
              </a:spcBef>
            </a:pP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1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C:\Users\Максим\Desktop\L1VerFamil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2" y="3954594"/>
            <a:ext cx="3733808" cy="280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 descr="C:\Users\Максим\Desktop\L2VerFami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20909"/>
            <a:ext cx="3733808" cy="280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 smtClean="0"/>
              <a:t>Плоские и вертикальные орбиты Ляпунова </a:t>
            </a:r>
            <a:br>
              <a:rPr lang="ru-RU" sz="2900" dirty="0" smtClean="0"/>
            </a:br>
            <a:r>
              <a:rPr lang="ru-RU" sz="2900" dirty="0" smtClean="0"/>
              <a:t>вокруг точек </a:t>
            </a:r>
            <a:r>
              <a:rPr lang="en-US" sz="2900" dirty="0" smtClean="0"/>
              <a:t>L1</a:t>
            </a:r>
            <a:r>
              <a:rPr lang="ru-RU" sz="2900" dirty="0" smtClean="0"/>
              <a:t> и </a:t>
            </a:r>
            <a:r>
              <a:rPr lang="en-US" sz="2900" dirty="0" smtClean="0"/>
              <a:t>L2 </a:t>
            </a:r>
            <a:r>
              <a:rPr lang="ru-RU" sz="2900" dirty="0" smtClean="0"/>
              <a:t>системы Земля-Луна</a:t>
            </a:r>
            <a:endParaRPr lang="ru-RU" sz="2900" dirty="0"/>
          </a:p>
        </p:txBody>
      </p:sp>
      <p:pic>
        <p:nvPicPr>
          <p:cNvPr id="46082" name="Picture 2" descr="C:\Users\Максим\Desktop\L1PlanarFamil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7968"/>
            <a:ext cx="3733808" cy="280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C:\Users\Максим\Desktop\L2PlanarFamil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7968"/>
            <a:ext cx="3733808" cy="280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5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ксим\Desktop\Disk D\Работа -- ИПМ\0 - Разное\1 - Мои диссертации\Кандидатская диссертация\1 - Текст диссертации\Figures\Chapter2\ResEncounters\EncounterIllustrationRotL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44809"/>
            <a:ext cx="6696744" cy="502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Опускание орбиты при сближении с Луной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126876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smtClean="0"/>
              <a:t>r</a:t>
            </a:r>
            <a:r>
              <a:rPr lang="el-GR" sz="2400" baseline="-25000" dirty="0" smtClean="0"/>
              <a:t>π</a:t>
            </a:r>
            <a:r>
              <a:rPr lang="en-US" sz="2400" dirty="0" smtClean="0"/>
              <a:t> = – 29,000 </a:t>
            </a:r>
            <a:r>
              <a:rPr lang="ru-RU" sz="2400" dirty="0" smtClean="0"/>
              <a:t>км</a:t>
            </a:r>
            <a:endParaRPr lang="ru-RU" sz="2400" dirty="0"/>
          </a:p>
        </p:txBody>
      </p:sp>
      <p:pic>
        <p:nvPicPr>
          <p:cNvPr id="7" name="Picture 9" descr="C:\Users\Максим\Desktop\Disk D\Работа -- ИПМ\Ear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72" y="3925322"/>
            <a:ext cx="290612" cy="28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C:\Users\Максим\Desktop\moon_png_by_thatoneangelfish-d7731l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932" y="3934934"/>
            <a:ext cx="342900" cy="27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7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Расстояние до Земли в миссии </a:t>
            </a:r>
            <a:r>
              <a:rPr lang="en-US" sz="4000" dirty="0" smtClean="0"/>
              <a:t>SMART-1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6024" y="6207695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J. Schoenmaekers, ``Post-launch Optimisation of the SMART-1 Low-thrust Trajectory to the Moon,'' </a:t>
            </a:r>
            <a:r>
              <a:rPr lang="en-US" sz="1200" dirty="0" smtClean="0"/>
              <a:t>18th </a:t>
            </a:r>
            <a:r>
              <a:rPr lang="en-US" sz="1200" dirty="0"/>
              <a:t>International Symposium on Space Flight </a:t>
            </a:r>
            <a:r>
              <a:rPr lang="en-US" sz="1200" dirty="0" smtClean="0"/>
              <a:t>Dynamics</a:t>
            </a:r>
            <a:r>
              <a:rPr lang="en-US" sz="1200" dirty="0"/>
              <a:t>,</a:t>
            </a:r>
            <a:r>
              <a:rPr lang="en-US" sz="1200" dirty="0" smtClean="0"/>
              <a:t> </a:t>
            </a:r>
            <a:r>
              <a:rPr lang="en-US" sz="1200" dirty="0"/>
              <a:t>October 2004, Munich, Germany.</a:t>
            </a:r>
            <a:endParaRPr lang="ru-RU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2" y="1201737"/>
            <a:ext cx="7050087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5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21550"/>
            <a:ext cx="7530413" cy="564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Влияние 14 сближений с Луной </a:t>
            </a:r>
            <a:br>
              <a:rPr lang="ru-RU" sz="3200" dirty="0" smtClean="0"/>
            </a:br>
            <a:r>
              <a:rPr lang="ru-RU" sz="3200" dirty="0" smtClean="0"/>
              <a:t>на большую полуось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30932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Lantoine</a:t>
            </a:r>
            <a:r>
              <a:rPr lang="en-US" sz="1400" dirty="0"/>
              <a:t>, G., et </a:t>
            </a:r>
            <a:r>
              <a:rPr lang="en-US" sz="1400" dirty="0" smtClean="0"/>
              <a:t>al., “Optimization </a:t>
            </a:r>
            <a:r>
              <a:rPr lang="en-US" sz="1400" dirty="0"/>
              <a:t>of Low-Energy Resonant Hopping Transfers Between Planetary </a:t>
            </a:r>
            <a:r>
              <a:rPr lang="en-US" sz="1400" dirty="0" smtClean="0"/>
              <a:t>Moons,” </a:t>
            </a:r>
            <a:r>
              <a:rPr lang="en-US" sz="1400" dirty="0"/>
              <a:t>Acta </a:t>
            </a:r>
            <a:r>
              <a:rPr lang="en-US" sz="1400" dirty="0" smtClean="0"/>
              <a:t>Astronautica, 2011, Vol. 68, Is. 7, pp. </a:t>
            </a:r>
            <a:r>
              <a:rPr lang="en-US" sz="1400" dirty="0"/>
              <a:t>1361--1378.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1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Тренд на увеличение числа малых космических аппаратов (МКА)</a:t>
            </a:r>
            <a:endParaRPr lang="ru-RU" sz="3600" dirty="0"/>
          </a:p>
        </p:txBody>
      </p:sp>
      <p:pic>
        <p:nvPicPr>
          <p:cNvPr id="1026" name="Picture 2" descr="C:\Users\Максим\Desktop\Disk D\Работа -- ИПМ\0 - Разное\1 - Мои диссертации\Кандидатская диссертация\1 - Текст диссертации\Figures\Introduction\HistoricalNanoAndMicrosatellitesLaunch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093918" cy="447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6156593"/>
            <a:ext cx="8093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Doncaster</a:t>
            </a:r>
            <a:r>
              <a:rPr lang="en-US" sz="1600" dirty="0"/>
              <a:t> B., Shulman J. 2016 Nano/Microsatellite Market Forecast. </a:t>
            </a:r>
            <a:r>
              <a:rPr lang="en-US" sz="1600" dirty="0" err="1"/>
              <a:t>SpaceWorks</a:t>
            </a:r>
            <a:endParaRPr lang="en-US" sz="1600" dirty="0"/>
          </a:p>
          <a:p>
            <a:r>
              <a:rPr lang="pt-BR" sz="1600" dirty="0"/>
              <a:t>Enterprises, Inc. (SEI), Atlanta, GA. — 2016.</a:t>
            </a:r>
            <a:endParaRPr lang="ru-RU" sz="1600" dirty="0"/>
          </a:p>
        </p:txBody>
      </p:sp>
      <p:pic>
        <p:nvPicPr>
          <p:cNvPr id="1027" name="Picture 3" descr="C:\Users\Максим\Desktop\Disk D\Работа -- ИПМ\0 - Разное\1 - Мои диссертации\Кандидатская диссертация\1 - Текст диссертации\Figures\Introduction\LaunchHistoryAndForeca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90569"/>
            <a:ext cx="7632388" cy="467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46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Задачи, решаемые</a:t>
            </a:r>
            <a:r>
              <a:rPr lang="en-US" dirty="0" smtClean="0"/>
              <a:t> </a:t>
            </a:r>
            <a:r>
              <a:rPr lang="ru-RU" dirty="0" smtClean="0"/>
              <a:t>МКА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3000" dirty="0" smtClean="0"/>
              <a:t>Дистанционное зондирование (</a:t>
            </a:r>
            <a:r>
              <a:rPr lang="ru-RU" sz="3000" dirty="0" err="1" smtClean="0"/>
              <a:t>ТаблетСат</a:t>
            </a:r>
            <a:r>
              <a:rPr lang="ru-RU" sz="3000" dirty="0" smtClean="0"/>
              <a:t>-Аврора</a:t>
            </a:r>
            <a:r>
              <a:rPr lang="en-US" sz="3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Наблюдения за ионосферой (</a:t>
            </a:r>
            <a:r>
              <a:rPr lang="en-US" sz="3000" dirty="0" smtClean="0"/>
              <a:t>DEMETER)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Электрические разряды в атмосфере (Чибис-М)</a:t>
            </a:r>
            <a:endParaRPr lang="en-US" sz="3000" dirty="0" smtClean="0"/>
          </a:p>
          <a:p>
            <a:pPr>
              <a:lnSpc>
                <a:spcPct val="150000"/>
              </a:lnSpc>
            </a:pPr>
            <a:r>
              <a:rPr lang="ru-RU" sz="3000" dirty="0" smtClean="0"/>
              <a:t>Магнитосферные явления (</a:t>
            </a:r>
            <a:r>
              <a:rPr lang="en-US" sz="3000" dirty="0" smtClean="0"/>
              <a:t>Astrid</a:t>
            </a:r>
            <a:r>
              <a:rPr lang="ru-RU" sz="3000" dirty="0" smtClean="0"/>
              <a:t>, Резонанс</a:t>
            </a:r>
            <a:r>
              <a:rPr lang="en-US" sz="3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Солнечная активность (</a:t>
            </a:r>
            <a:r>
              <a:rPr lang="en-US" sz="3000" dirty="0" smtClean="0"/>
              <a:t>Picard)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Система противоракетной обороны (</a:t>
            </a:r>
            <a:r>
              <a:rPr lang="en-US" sz="3000" dirty="0" smtClean="0"/>
              <a:t>SPIRALE)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2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Технологии для </a:t>
            </a:r>
            <a:br>
              <a:rPr lang="ru-RU" dirty="0" smtClean="0"/>
            </a:br>
            <a:r>
              <a:rPr lang="ru-RU" dirty="0" smtClean="0"/>
              <a:t>межпланетных перелетов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506916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ru-RU" sz="3000" dirty="0" smtClean="0"/>
              <a:t>Высокоскоростной лазерный канал связи посредством остронаправленной развертываемой антенны</a:t>
            </a:r>
          </a:p>
          <a:p>
            <a:pPr>
              <a:spcAft>
                <a:spcPts val="1200"/>
              </a:spcAft>
            </a:pPr>
            <a:r>
              <a:rPr lang="ru-RU" sz="3000" dirty="0" smtClean="0"/>
              <a:t>Более стойкая к </a:t>
            </a:r>
            <a:r>
              <a:rPr lang="ru-RU" sz="3000" dirty="0"/>
              <a:t>высоким дозам радиации </a:t>
            </a:r>
            <a:r>
              <a:rPr lang="ru-RU" sz="3000" dirty="0" smtClean="0"/>
              <a:t>и низким </a:t>
            </a:r>
            <a:r>
              <a:rPr lang="ru-RU" sz="3000" dirty="0"/>
              <a:t>температурам </a:t>
            </a:r>
            <a:r>
              <a:rPr lang="ru-RU" sz="3000" dirty="0" smtClean="0"/>
              <a:t>элементная база</a:t>
            </a:r>
          </a:p>
          <a:p>
            <a:pPr>
              <a:spcAft>
                <a:spcPts val="1200"/>
              </a:spcAft>
            </a:pPr>
            <a:r>
              <a:rPr lang="ru-RU" sz="3000" dirty="0" smtClean="0"/>
              <a:t>Совершенствование двигателей малой тяги</a:t>
            </a:r>
          </a:p>
          <a:p>
            <a:pPr>
              <a:spcAft>
                <a:spcPts val="1200"/>
              </a:spcAft>
            </a:pPr>
            <a:r>
              <a:rPr lang="ru-RU" sz="3000" dirty="0" smtClean="0"/>
              <a:t>Отработка технологий солнечного паруса</a:t>
            </a:r>
          </a:p>
          <a:p>
            <a:pPr>
              <a:spcAft>
                <a:spcPts val="1200"/>
              </a:spcAft>
            </a:pPr>
            <a:r>
              <a:rPr lang="ru-RU" sz="3000" dirty="0" smtClean="0"/>
              <a:t>Новые решения в области </a:t>
            </a:r>
            <a:r>
              <a:rPr lang="ru-RU" sz="3000" dirty="0"/>
              <a:t>абсолютной и относительной автономной </a:t>
            </a:r>
            <a:r>
              <a:rPr lang="ru-RU" sz="3000" dirty="0" smtClean="0"/>
              <a:t>навигации</a:t>
            </a:r>
          </a:p>
          <a:p>
            <a:pPr>
              <a:spcAft>
                <a:spcPts val="1200"/>
              </a:spcAft>
            </a:pPr>
            <a:r>
              <a:rPr lang="ru-RU" sz="3000" dirty="0"/>
              <a:t>Р</a:t>
            </a:r>
            <a:r>
              <a:rPr lang="ru-RU" sz="3000" dirty="0" smtClean="0"/>
              <a:t>азвитие прецизионной </a:t>
            </a:r>
            <a:r>
              <a:rPr lang="ru-RU" sz="3000" dirty="0"/>
              <a:t>навигации в условиях хаотической динамики</a:t>
            </a:r>
            <a:endParaRPr lang="ru-RU" sz="30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Исследование Солнечной системы МКА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CuSP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Lunar IceCube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Lunar Flashlight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NEA </a:t>
            </a:r>
            <a:r>
              <a:rPr lang="en-US" dirty="0"/>
              <a:t>Scout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INSPIRE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DESTINY</a:t>
            </a:r>
            <a:endParaRPr lang="ru-RU" dirty="0"/>
          </a:p>
        </p:txBody>
      </p:sp>
      <p:pic>
        <p:nvPicPr>
          <p:cNvPr id="1026" name="Picture 2" descr="C:\Users\Максим\Desktop\moon-southern_region-w-shadow-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59" y="2060848"/>
            <a:ext cx="1729141" cy="255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54050" y="4654877"/>
            <a:ext cx="142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NASA</a:t>
            </a:r>
            <a:r>
              <a:rPr lang="en-US" dirty="0" smtClean="0"/>
              <a:t>: Lunar IceCube</a:t>
            </a:r>
            <a:endParaRPr lang="ru-RU" dirty="0"/>
          </a:p>
        </p:txBody>
      </p:sp>
      <p:pic>
        <p:nvPicPr>
          <p:cNvPr id="1028" name="Picture 4" descr="C:\Users\Максим\Desktop\neascou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91515"/>
            <a:ext cx="2139020" cy="145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320368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NASA</a:t>
            </a:r>
            <a:r>
              <a:rPr lang="en-US" dirty="0" smtClean="0"/>
              <a:t>: NEA Scout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23764"/>
            <a:ext cx="2815778" cy="16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5936" y="56519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JAXA</a:t>
            </a:r>
            <a:r>
              <a:rPr lang="en-US" dirty="0" smtClean="0"/>
              <a:t>: DESTINY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5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Математические инструменты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/>
              <a:t>Квазипериодические орбиты вокруг точек либрации (либрационные орбиты)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Устойчивые и неустойчивые инвариантные многообразия, связанные с </a:t>
            </a:r>
            <a:r>
              <a:rPr lang="ru-RU" sz="2800" dirty="0" err="1" smtClean="0"/>
              <a:t>либрационными</a:t>
            </a:r>
            <a:r>
              <a:rPr lang="ru-RU" sz="2800" dirty="0" smtClean="0"/>
              <a:t> орбитами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Граница слабой устойчивости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Резонансные орбиты и связанные с ними инвариантные многообразия</a:t>
            </a:r>
          </a:p>
          <a:p>
            <a:r>
              <a:rPr lang="ru-RU" sz="2800" dirty="0" smtClean="0"/>
              <a:t>Резонансные сближения с возмущающим телом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2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Круговая ограниченная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задача трех тел (</a:t>
            </a:r>
            <a:r>
              <a:rPr lang="en-US" dirty="0" smtClean="0"/>
              <a:t>CR3BP)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lvl="8" indent="0">
              <a:buNone/>
            </a:pPr>
            <a:r>
              <a:rPr lang="ru-RU" sz="2400" dirty="0" smtClean="0"/>
              <a:t>					   Массовый параметр</a:t>
            </a:r>
          </a:p>
          <a:p>
            <a:pPr marL="0" lvl="8" indent="0">
              <a:buNone/>
            </a:pPr>
            <a:endParaRPr lang="ru-RU" sz="2400" dirty="0"/>
          </a:p>
          <a:p>
            <a:pPr marL="0" lvl="8" indent="0">
              <a:buNone/>
            </a:pPr>
            <a:endParaRPr lang="ru-RU" sz="2400" dirty="0" smtClean="0"/>
          </a:p>
          <a:p>
            <a:pPr marL="0" lvl="8" indent="0">
              <a:buNone/>
            </a:pPr>
            <a:r>
              <a:rPr lang="en-US" sz="2400" dirty="0"/>
              <a:t>                                                                      </a:t>
            </a:r>
            <a:r>
              <a:rPr lang="ru-RU" sz="2400" dirty="0" smtClean="0"/>
              <a:t>Безразмерные единицы</a:t>
            </a:r>
            <a:r>
              <a:rPr lang="en-US" sz="2400" dirty="0" smtClean="0"/>
              <a:t>:</a:t>
            </a:r>
            <a:endParaRPr lang="ru-RU" sz="2400" dirty="0"/>
          </a:p>
          <a:p>
            <a:pPr marL="0" lvl="8" indent="0">
              <a:buNone/>
            </a:pPr>
            <a:endParaRPr lang="ru-RU" sz="2400" dirty="0"/>
          </a:p>
          <a:p>
            <a:pPr marL="0" lvl="8" indent="0">
              <a:buNone/>
            </a:pPr>
            <a:endParaRPr lang="ru-RU" sz="2400" dirty="0" smtClean="0"/>
          </a:p>
          <a:p>
            <a:pPr marL="0" lvl="8" indent="0">
              <a:buNone/>
            </a:pPr>
            <a:endParaRPr lang="ru-RU" sz="2400" dirty="0"/>
          </a:p>
          <a:p>
            <a:pPr marL="0" lvl="8" indent="0">
              <a:buNone/>
            </a:pPr>
            <a:endParaRPr lang="ru-RU" sz="2400" dirty="0" smtClean="0"/>
          </a:p>
          <a:p>
            <a:pPr marL="0" lvl="8" indent="0">
              <a:buNone/>
            </a:pPr>
            <a:endParaRPr lang="en-US" sz="2400" dirty="0" smtClean="0"/>
          </a:p>
          <a:p>
            <a:pPr marL="0" lvl="8" indent="0">
              <a:buNone/>
            </a:pPr>
            <a:r>
              <a:rPr lang="ru-RU" sz="2400" dirty="0" smtClean="0"/>
              <a:t>Для системы Земля-Луна</a:t>
            </a:r>
          </a:p>
          <a:p>
            <a:pPr marL="0" lvl="8" indent="0">
              <a:buNone/>
            </a:pPr>
            <a:r>
              <a:rPr lang="ru-RU" sz="2400" dirty="0" smtClean="0"/>
              <a:t>Для системы Солнце-Земля </a:t>
            </a:r>
            <a:r>
              <a:rPr lang="en-US" sz="2400" dirty="0" smtClean="0"/>
              <a:t>                                   </a:t>
            </a:r>
            <a:endParaRPr lang="ru-RU" sz="2400" dirty="0"/>
          </a:p>
          <a:p>
            <a:pPr marL="0" lvl="8" indent="0">
              <a:buNone/>
            </a:pPr>
            <a:endParaRPr lang="ru-RU" sz="2400" dirty="0" smtClean="0"/>
          </a:p>
          <a:p>
            <a:pPr marL="0" lvl="8" indent="0">
              <a:buNone/>
            </a:pPr>
            <a:endParaRPr lang="ru-RU" sz="2400" dirty="0"/>
          </a:p>
          <a:p>
            <a:pPr marL="0" lvl="8" indent="0">
              <a:buNone/>
            </a:pPr>
            <a:endParaRPr lang="ru-RU" sz="2400" dirty="0" smtClean="0"/>
          </a:p>
          <a:p>
            <a:pPr marL="0" lvl="8" indent="0">
              <a:buNone/>
            </a:pPr>
            <a:endParaRPr lang="ru-RU" sz="2400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44176" name="Picture 3216" descr="C:\Users\Максим\Desktop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28191" y="840161"/>
            <a:ext cx="2664296" cy="49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33" name="Picture 32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98179"/>
            <a:ext cx="2476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234" name="Picture 32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2" y="3429000"/>
            <a:ext cx="15144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235" name="Picture 32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2" y="4022204"/>
            <a:ext cx="1009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236" name="Picture 32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01008"/>
            <a:ext cx="1333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237" name="Picture 32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340" y="4037062"/>
            <a:ext cx="1562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238" name="Picture 327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93" y="4509120"/>
            <a:ext cx="885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239" name="Picture 327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134" y="5530180"/>
            <a:ext cx="25717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240" name="Picture 328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21" y="6005661"/>
            <a:ext cx="26193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7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752" descr="C:\Users\Максим\Desktop\LibrationPoin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28" y="3212976"/>
            <a:ext cx="4466488" cy="3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Уравнения движения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64" y="1556792"/>
            <a:ext cx="8229600" cy="456937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300" dirty="0" smtClean="0"/>
              <a:t>Уравнения движения: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ru-RU" sz="2300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300" dirty="0" smtClean="0"/>
              <a:t>где </a:t>
            </a:r>
            <a:endParaRPr lang="ru-RU" sz="2300" dirty="0"/>
          </a:p>
          <a:p>
            <a:pPr marL="0" indent="0" algn="just">
              <a:lnSpc>
                <a:spcPct val="110000"/>
              </a:lnSpc>
              <a:buNone/>
            </a:pPr>
            <a:endParaRPr lang="ru-RU" sz="2300" dirty="0" smtClean="0"/>
          </a:p>
          <a:p>
            <a:pPr marL="0" indent="0" algn="just">
              <a:lnSpc>
                <a:spcPct val="110000"/>
              </a:lnSpc>
              <a:buNone/>
            </a:pPr>
            <a:endParaRPr lang="ru-RU" sz="2300" dirty="0" smtClean="0"/>
          </a:p>
          <a:p>
            <a:pPr marL="0" indent="0" algn="just">
              <a:lnSpc>
                <a:spcPct val="110000"/>
              </a:lnSpc>
              <a:buNone/>
            </a:pPr>
            <a:endParaRPr lang="ru-RU" sz="2300" dirty="0" smtClean="0"/>
          </a:p>
          <a:p>
            <a:pPr marL="0" indent="0" algn="just">
              <a:lnSpc>
                <a:spcPct val="110000"/>
              </a:lnSpc>
              <a:buNone/>
            </a:pPr>
            <a:endParaRPr lang="ru-RU" sz="2300" dirty="0" smtClean="0"/>
          </a:p>
          <a:p>
            <a:pPr marL="0" indent="0" algn="just">
              <a:lnSpc>
                <a:spcPct val="110000"/>
              </a:lnSpc>
              <a:buNone/>
            </a:pPr>
            <a:endParaRPr lang="ru-RU" sz="23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43351" name="Picture 23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95429"/>
            <a:ext cx="44481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40" y="3501008"/>
            <a:ext cx="38164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Положения равновесия соответствуют условиям</a:t>
            </a:r>
            <a:endParaRPr lang="ru-RU" sz="2300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78635"/>
            <a:ext cx="2314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32040" y="5149061"/>
            <a:ext cx="33123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/>
              <a:t>и называются </a:t>
            </a:r>
            <a:r>
              <a:rPr lang="ru-RU" sz="2300" i="1" dirty="0"/>
              <a:t>точками </a:t>
            </a:r>
            <a:r>
              <a:rPr lang="ru-RU" sz="2300" i="1" dirty="0" smtClean="0"/>
              <a:t>либрации</a:t>
            </a:r>
            <a:endParaRPr lang="ru-RU" sz="23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94" y="2288381"/>
            <a:ext cx="55911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r>
              <a:rPr lang="ru-RU" smtClean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6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6710</TotalTime>
  <Words>1060</Words>
  <Application>Microsoft Office PowerPoint</Application>
  <PresentationFormat>Экран (4:3)</PresentationFormat>
  <Paragraphs>211</Paragraphs>
  <Slides>29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Центральный научно-исследовательский  институт машиностроения Центр управления полетами 5 апреля 2017 г.   Резонансные сближения с Луной в полетах малых космических аппаратов  к лунной точке либрации L1  Широбоков Максим Геннадьевич Трофимов Сергей Павлович   Институт прикладной математики им. М.В. Келдыша РАН</vt:lpstr>
      <vt:lpstr>Структура доклада</vt:lpstr>
      <vt:lpstr>Тренд на увеличение числа малых космических аппаратов (МКА)</vt:lpstr>
      <vt:lpstr>Задачи, решаемые МКА</vt:lpstr>
      <vt:lpstr>Технологии для  межпланетных перелетов</vt:lpstr>
      <vt:lpstr>Исследование Солнечной системы МКА</vt:lpstr>
      <vt:lpstr>Математические инструменты</vt:lpstr>
      <vt:lpstr>Круговая ограниченная задача трех тел (CR3BP)</vt:lpstr>
      <vt:lpstr>Уравнения движения</vt:lpstr>
      <vt:lpstr>Северные и южные гало-орбиты вокруг точки L1 системы Земля-Луна</vt:lpstr>
      <vt:lpstr>Устойчивое (зеленое) и неустойчивое (красное) многообразия около гало-орбиты вокруг точки L1 системы Земля-Луна</vt:lpstr>
      <vt:lpstr>Ключевые исследования</vt:lpstr>
      <vt:lpstr>Маршрутная карта</vt:lpstr>
      <vt:lpstr>Типы перелетов к Луне</vt:lpstr>
      <vt:lpstr>Некоторые особенности построения  спиральных траекторий к Луне </vt:lpstr>
      <vt:lpstr>Подъем орбиты КА при сближении с Луной</vt:lpstr>
      <vt:lpstr>Исследование резонансных сближений</vt:lpstr>
      <vt:lpstr>Постановка задачи</vt:lpstr>
      <vt:lpstr>Резонансные орбиты</vt:lpstr>
      <vt:lpstr>Расчет резонансных сближений (пример для последовательности 5:2      3:1)</vt:lpstr>
      <vt:lpstr>Найденные последовательности резонансов</vt:lpstr>
      <vt:lpstr>Расстояние до перигея и апогея  в начале третьего этапа</vt:lpstr>
      <vt:lpstr>Характеристики перелета для случая  Az = 35000, ϕ = 0, 7:2→ 3:1</vt:lpstr>
      <vt:lpstr>Быстрый перелет на третьем этапе</vt:lpstr>
      <vt:lpstr>Выводы</vt:lpstr>
      <vt:lpstr>Плоские и вертикальные орбиты Ляпунова  вокруг точек L1 и L2 системы Земля-Луна</vt:lpstr>
      <vt:lpstr>Опускание орбиты при сближении с Луной</vt:lpstr>
      <vt:lpstr>Расстояние до Земли в миссии SMART-1</vt:lpstr>
      <vt:lpstr>Влияние 14 сближений с Луной  на большую полуось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сектора №4 ИПМ им. М.В.Келдыша РАН 27 декабря 2016 г.    Параметрический анализ  траекторий перелета к Луне на малой тяге  с использованием резонансных сближений  </dc:title>
  <dc:creator>Максим</dc:creator>
  <cp:lastModifiedBy>Максим</cp:lastModifiedBy>
  <cp:revision>682</cp:revision>
  <dcterms:created xsi:type="dcterms:W3CDTF">2016-12-25T19:59:57Z</dcterms:created>
  <dcterms:modified xsi:type="dcterms:W3CDTF">2017-04-13T14:27:21Z</dcterms:modified>
</cp:coreProperties>
</file>