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78" r:id="rId2"/>
    <p:sldId id="335" r:id="rId3"/>
    <p:sldId id="344" r:id="rId4"/>
    <p:sldId id="339" r:id="rId5"/>
    <p:sldId id="340" r:id="rId6"/>
    <p:sldId id="343" r:id="rId7"/>
    <p:sldId id="325" r:id="rId8"/>
    <p:sldId id="326" r:id="rId9"/>
    <p:sldId id="345" r:id="rId1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CC"/>
    <a:srgbClr val="6600FF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200" d="100"/>
          <a:sy n="200" d="100"/>
        </p:scale>
        <p:origin x="-948" y="-264"/>
      </p:cViewPr>
      <p:guideLst>
        <p:guide orient="horz" pos="1620"/>
        <p:guide pos="2880"/>
      </p:guideLst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1EC18-A91E-4E3B-A5EC-ADB9A5766474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E4219-8164-4C45-908A-593DF9A2AA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819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CCE3A-B67F-486B-936C-AE0237D98D6D}" type="datetime1">
              <a:rPr lang="ru-RU" smtClean="0"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9FB47-3B51-4566-B141-DC3499BCEB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CD72-D1D0-45E8-806D-BAE2F956F335}" type="datetime1">
              <a:rPr lang="ru-RU" smtClean="0"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9FB47-3B51-4566-B141-DC3499BCEB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4844D-7EC7-4BCB-B107-01C70CC20192}" type="datetime1">
              <a:rPr lang="ru-RU" smtClean="0"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9FB47-3B51-4566-B141-DC3499BCEB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78522-24F4-46B5-A75C-2A37CE5606BF}" type="datetime1">
              <a:rPr lang="ru-RU" smtClean="0"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9FB47-3B51-4566-B141-DC3499BCEB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4744B-A406-412D-8285-7618188E5E38}" type="datetime1">
              <a:rPr lang="ru-RU" smtClean="0"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9FB47-3B51-4566-B141-DC3499BCEB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F087-3814-4301-8019-7616EC2F4977}" type="datetime1">
              <a:rPr lang="ru-RU" smtClean="0"/>
              <a:t>09.01.2018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9FB47-3B51-4566-B141-DC3499BCEB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B085-AA38-43E4-B864-A0F90CDC732C}" type="datetime1">
              <a:rPr lang="ru-RU" smtClean="0"/>
              <a:t>09.01.2018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9FB47-3B51-4566-B141-DC3499BCEB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6CFE2-8A18-4552-9476-F0D9E105FB3A}" type="datetime1">
              <a:rPr lang="ru-RU" smtClean="0"/>
              <a:t>09.01.2018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9FB47-3B51-4566-B141-DC3499BCEB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70548-035F-43F5-A2DE-737095A556FF}" type="datetime1">
              <a:rPr lang="ru-RU" smtClean="0"/>
              <a:t>09.01.2018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9FB47-3B51-4566-B141-DC3499BCEB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48047-B7B7-45CB-A708-F693F15DC020}" type="datetime1">
              <a:rPr lang="ru-RU" smtClean="0"/>
              <a:t>09.01.2018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9FB47-3B51-4566-B141-DC3499BCEB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6CE84-46DF-43A9-816E-53962DF96DE0}" type="datetime1">
              <a:rPr lang="ru-RU" smtClean="0"/>
              <a:t>09.01.2018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9FB47-3B51-4566-B141-DC3499BCEB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E2545-30DB-41BB-A51E-868201840EA0}" type="datetime1">
              <a:rPr lang="ru-RU" smtClean="0"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9FB47-3B51-4566-B141-DC3499BCEB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-amdis.iaea.org/FAC/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ciencedirect.com/science/article/pii/S0092640X06000167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gif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/>
          <p:cNvSpPr txBox="1">
            <a:spLocks/>
          </p:cNvSpPr>
          <p:nvPr/>
        </p:nvSpPr>
        <p:spPr>
          <a:xfrm>
            <a:off x="-23441" y="2499742"/>
            <a:ext cx="9144000" cy="314324"/>
          </a:xfrm>
          <a:prstGeom prst="rect">
            <a:avLst/>
          </a:prstGeom>
        </p:spPr>
        <p:txBody>
          <a:bodyPr lIns="0" tIns="0" rIns="0" bIns="0"/>
          <a:lstStyle/>
          <a:p>
            <a:pPr lvl="0" algn="ctr">
              <a:spcBef>
                <a:spcPct val="20000"/>
              </a:spcBef>
              <a:defRPr/>
            </a:pPr>
            <a:r>
              <a:rPr lang="en-US" sz="1500" noProof="0" dirty="0" smtClean="0">
                <a:solidFill>
                  <a:srgbClr val="666666"/>
                </a:solidFill>
                <a:latin typeface="Arial"/>
              </a:rPr>
              <a:t>D</a:t>
            </a:r>
            <a:r>
              <a:rPr lang="en-US" sz="1500" dirty="0" smtClean="0">
                <a:solidFill>
                  <a:srgbClr val="666666"/>
                </a:solidFill>
                <a:latin typeface="Arial"/>
              </a:rPr>
              <a:t>.A. </a:t>
            </a:r>
            <a:r>
              <a:rPr lang="en-US" sz="1500" dirty="0" smtClean="0">
                <a:solidFill>
                  <a:srgbClr val="666666"/>
                </a:solidFill>
                <a:latin typeface="Arial"/>
              </a:rPr>
              <a:t>Kim, </a:t>
            </a:r>
            <a:r>
              <a:rPr lang="en-US" sz="1500" dirty="0" smtClean="0">
                <a:solidFill>
                  <a:srgbClr val="666666"/>
                </a:solidFill>
                <a:latin typeface="Arial"/>
              </a:rPr>
              <a:t>A.D</a:t>
            </a:r>
            <a:r>
              <a:rPr lang="en-US" sz="1500" dirty="0">
                <a:solidFill>
                  <a:srgbClr val="666666"/>
                </a:solidFill>
                <a:latin typeface="Arial"/>
              </a:rPr>
              <a:t>. </a:t>
            </a:r>
            <a:r>
              <a:rPr lang="en-US" sz="1500" dirty="0" err="1" smtClean="0">
                <a:solidFill>
                  <a:srgbClr val="666666"/>
                </a:solidFill>
                <a:latin typeface="Arial"/>
              </a:rPr>
              <a:t>Solomyannaya</a:t>
            </a:r>
            <a:r>
              <a:rPr lang="en-US" sz="1500" dirty="0" smtClean="0">
                <a:solidFill>
                  <a:srgbClr val="666666"/>
                </a:solidFill>
                <a:latin typeface="Arial"/>
              </a:rPr>
              <a:t>, </a:t>
            </a:r>
            <a:r>
              <a:rPr lang="en-US" sz="1500" dirty="0" err="1" smtClean="0">
                <a:solidFill>
                  <a:srgbClr val="666666"/>
                </a:solidFill>
                <a:latin typeface="Arial"/>
              </a:rPr>
              <a:t>I.Yu</a:t>
            </a:r>
            <a:r>
              <a:rPr lang="en-US" sz="1500" dirty="0" smtClean="0">
                <a:solidFill>
                  <a:srgbClr val="666666"/>
                </a:solidFill>
                <a:latin typeface="Arial"/>
              </a:rPr>
              <a:t>. </a:t>
            </a:r>
            <a:r>
              <a:rPr lang="en-US" sz="1500" dirty="0" err="1" smtClean="0">
                <a:solidFill>
                  <a:srgbClr val="666666"/>
                </a:solidFill>
                <a:latin typeface="Arial"/>
              </a:rPr>
              <a:t>Vichev</a:t>
            </a:r>
            <a:r>
              <a:rPr lang="en-US" sz="1500" dirty="0" smtClean="0">
                <a:solidFill>
                  <a:srgbClr val="666666"/>
                </a:solidFill>
                <a:latin typeface="Arial"/>
              </a:rPr>
              <a:t>, </a:t>
            </a:r>
            <a:r>
              <a:rPr lang="en-US" sz="1500" dirty="0" smtClean="0">
                <a:solidFill>
                  <a:srgbClr val="666666"/>
                </a:solidFill>
                <a:latin typeface="Arial"/>
              </a:rPr>
              <a:t>A.S. </a:t>
            </a:r>
            <a:r>
              <a:rPr lang="en-US" sz="1500" dirty="0" err="1" smtClean="0">
                <a:solidFill>
                  <a:srgbClr val="666666"/>
                </a:solidFill>
                <a:latin typeface="Arial"/>
              </a:rPr>
              <a:t>Grushin</a:t>
            </a:r>
            <a:endParaRPr kumimoji="0" lang="en-US" sz="1500" b="0" i="0" u="none" strike="noStrike" kern="1200" cap="none" spc="0" normalizeH="0" baseline="3000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3837490" y="4150741"/>
            <a:ext cx="5306510" cy="288032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Keldysh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Institute of Applied Mathematics RAS, Moscow, 125047 Russia</a:t>
            </a:r>
          </a:p>
        </p:txBody>
      </p:sp>
      <p:pic>
        <p:nvPicPr>
          <p:cNvPr id="11" name="Picture 10" descr="C:\Downloads\ipm-labe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40"/>
            <a:ext cx="1403648" cy="1024609"/>
          </a:xfrm>
          <a:prstGeom prst="rect">
            <a:avLst/>
          </a:prstGeom>
          <a:noFill/>
        </p:spPr>
      </p:pic>
      <p:sp>
        <p:nvSpPr>
          <p:cNvPr id="14" name="Text Placeholder 3"/>
          <p:cNvSpPr txBox="1">
            <a:spLocks/>
          </p:cNvSpPr>
          <p:nvPr/>
        </p:nvSpPr>
        <p:spPr>
          <a:xfrm>
            <a:off x="251520" y="1419622"/>
            <a:ext cx="8640960" cy="812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400" b="1" dirty="0" smtClean="0">
                <a:latin typeface="Arial"/>
              </a:rPr>
              <a:t>NLTE10 Calculation results: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Comparison with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experiments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0" y="4880147"/>
            <a:ext cx="9144000" cy="263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7925" tIns="38963" rIns="77925" bIns="38963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Moscow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2017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92280" y="4434978"/>
            <a:ext cx="17027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vichevilya@keldysh.ru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9FB47-3B51-4566-B141-DC3499BCEB75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4" name="Picture 10" descr="C:\Downloads\ipm-labe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40"/>
            <a:ext cx="1403648" cy="102460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880088"/>
            <a:ext cx="7524328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References</a:t>
            </a:r>
            <a:r>
              <a:rPr lang="en-US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[1] </a:t>
            </a:r>
            <a:r>
              <a:rPr lang="en-US" sz="1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KIAM_DB: atomic database for modeling of spectral properties of plasma 2016 /</a:t>
            </a:r>
            <a:r>
              <a:rPr lang="en-US" sz="10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Novikov</a:t>
            </a:r>
            <a:r>
              <a:rPr lang="en-US" sz="1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V.G. et al</a:t>
            </a:r>
          </a:p>
          <a:p>
            <a:pPr lvl="0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[2] </a:t>
            </a:r>
            <a:r>
              <a:rPr lang="en-US" sz="10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</a:t>
            </a:r>
            <a:r>
              <a:rPr lang="en-US" sz="1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M.F. </a:t>
            </a:r>
            <a:r>
              <a:rPr lang="en-US" sz="1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Flexible Atomic Code (FAC)</a:t>
            </a:r>
            <a:r>
              <a:rPr lang="en-US" sz="1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M.F. </a:t>
            </a:r>
            <a:r>
              <a:rPr lang="en-US" sz="10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</a:t>
            </a:r>
            <a:r>
              <a:rPr lang="en-US" sz="1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E. </a:t>
            </a:r>
            <a:r>
              <a:rPr lang="en-US" sz="10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Stambulchik</a:t>
            </a:r>
            <a:endParaRPr lang="ru-RU" sz="10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[3] </a:t>
            </a:r>
            <a:r>
              <a:rPr lang="en-US" sz="1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Ionization energies of tungsten ions: W</a:t>
            </a:r>
            <a:r>
              <a:rPr lang="en-US" sz="1000" baseline="30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2+</a:t>
            </a:r>
            <a:r>
              <a:rPr lang="en-US" sz="1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 through W</a:t>
            </a:r>
            <a:r>
              <a:rPr lang="en-US" sz="1000" baseline="30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71+</a:t>
            </a:r>
            <a:r>
              <a:rPr lang="en-US" sz="1000" baseline="30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Alexander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E.Kramida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&amp; Joseph Reader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41151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THERMOS code</a:t>
            </a:r>
            <a:endParaRPr lang="ru-RU" sz="2400" baseline="30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1275606"/>
            <a:ext cx="81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Database: Average Atom model [1] with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nmax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= 6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Fitting lines with FAC [2] for configuration from [3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7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41151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experiment </a:t>
            </a:r>
            <a:r>
              <a:rPr lang="en-US" sz="2400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[4]</a:t>
            </a:r>
            <a:endParaRPr lang="ru-RU" sz="2400" baseline="30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397211"/>
            <a:ext cx="7524328" cy="40011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References</a:t>
            </a:r>
            <a:r>
              <a:rPr lang="en-US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[4] </a:t>
            </a:r>
            <a:r>
              <a:rPr lang="en-US" sz="1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Beiersdorfer</a:t>
            </a:r>
            <a:r>
              <a:rPr lang="en-US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et al., </a:t>
            </a:r>
            <a:r>
              <a:rPr lang="en-US" sz="1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Lineshape</a:t>
            </a:r>
            <a:r>
              <a:rPr lang="en-US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measurements of He-b spectra on the ORION laser facility, Phys </a:t>
            </a:r>
            <a:r>
              <a:rPr lang="en-US" sz="1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Plas</a:t>
            </a:r>
            <a:r>
              <a:rPr lang="en-US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23, 101211 (2016)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236" y="1059582"/>
            <a:ext cx="5295528" cy="78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9FB47-3B51-4566-B141-DC3499BCEB75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6" name="Picture 10" descr="C:\Downloads\ipm-labe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40"/>
            <a:ext cx="1403648" cy="10246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414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1151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Preliminary calculation for Cl: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3688" y="3795886"/>
            <a:ext cx="31945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plasma in experiment is near LTE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04" y="900113"/>
            <a:ext cx="3605991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843558"/>
            <a:ext cx="3679622" cy="2598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01924" y="2326719"/>
            <a:ext cx="8066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T= 400 eV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540871" y="1275606"/>
            <a:ext cx="841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 = 600 eV</a:t>
            </a:r>
            <a:endParaRPr lang="ru-RU" sz="12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3207160" y="2037348"/>
            <a:ext cx="286640" cy="259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1961819" y="1275606"/>
            <a:ext cx="593957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9FB47-3B51-4566-B141-DC3499BCEB75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12" name="Picture 10" descr="C:\Downloads\ipm-labe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340"/>
            <a:ext cx="1403648" cy="10246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606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986"/>
            <a:ext cx="9144000" cy="406524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inewidths at 600 eV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0330" y="1394346"/>
            <a:ext cx="4330824" cy="2545556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Natural widt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 for 600 eV</a:t>
            </a:r>
          </a:p>
          <a:p>
            <a:pPr marL="0" indent="0"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G(1s 2s 3p – 1s2 2s)= 0.004 eV</a:t>
            </a:r>
          </a:p>
          <a:p>
            <a:pPr marL="0" indent="0"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G(1s 2p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3p – 1s2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2p)= 0.016 eV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Stark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widths were estimated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by 2-level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approximation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[5] 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794" y="1106314"/>
            <a:ext cx="3679622" cy="2598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9FB47-3B51-4566-B141-DC3499BCEB75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0" y="4397211"/>
            <a:ext cx="7524328" cy="40011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References</a:t>
            </a:r>
            <a:r>
              <a:rPr lang="en-US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[5]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Spectral lines in hot dense matter //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Rozsnyai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B.F. -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1977</a:t>
            </a:r>
            <a:endParaRPr lang="en-US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0" descr="C:\Downloads\ipm-labe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40"/>
            <a:ext cx="1403648" cy="10246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076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3588"/>
            <a:ext cx="4187190" cy="2960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3588"/>
            <a:ext cx="4187190" cy="2960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1151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Comparison with ORION experiment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[6]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516" y="1021923"/>
            <a:ext cx="8712968" cy="92333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 compare THERMOS calculation with experimental data following 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parameters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were 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considered:</a:t>
            </a:r>
          </a:p>
          <a:p>
            <a:endParaRPr lang="ru-RU" sz="14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Cl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=600 eV; Ne=1e23 cm</a:t>
            </a:r>
            <a:r>
              <a:rPr lang="en-US" sz="1400" baseline="30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-3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 L=400 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nm; 3150-3350 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eV;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=0.1 eV; </a:t>
            </a:r>
          </a:p>
          <a:p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9FB47-3B51-4566-B141-DC3499BCEB75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0" y="4397211"/>
            <a:ext cx="7524328" cy="40011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References</a:t>
            </a:r>
            <a:r>
              <a:rPr lang="en-US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[6] </a:t>
            </a:r>
            <a:r>
              <a:rPr lang="en-US" sz="1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Beiersdorfer</a:t>
            </a:r>
            <a:r>
              <a:rPr lang="en-US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et al., </a:t>
            </a:r>
            <a:r>
              <a:rPr lang="en-US" sz="1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Lineshape</a:t>
            </a:r>
            <a:r>
              <a:rPr lang="en-US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measurements of He-b spectra on the ORION laser facility, Phys </a:t>
            </a:r>
            <a:r>
              <a:rPr lang="en-US" sz="1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Plas</a:t>
            </a:r>
            <a:r>
              <a:rPr lang="en-US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23, 101211 (2016)</a:t>
            </a:r>
          </a:p>
        </p:txBody>
      </p:sp>
      <p:pic>
        <p:nvPicPr>
          <p:cNvPr id="9" name="Picture 10" descr="C:\Downloads\ipm-labe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340"/>
            <a:ext cx="1403648" cy="10246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338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41151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Si: comparison with the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  <a:r>
              <a:rPr lang="en-US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[7]</a:t>
            </a:r>
            <a:endParaRPr lang="ru-RU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" t="-1" r="-987" b="31695"/>
          <a:stretch/>
        </p:blipFill>
        <p:spPr bwMode="auto">
          <a:xfrm>
            <a:off x="396000" y="1011945"/>
            <a:ext cx="4040011" cy="336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55526"/>
            <a:ext cx="4187190" cy="2960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96136" y="627534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THERMOS</a:t>
            </a:r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0" t="8638" r="7993" b="6239"/>
          <a:stretch/>
        </p:blipFill>
        <p:spPr bwMode="auto">
          <a:xfrm>
            <a:off x="7092280" y="3219822"/>
            <a:ext cx="1800000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76738" y="2355726"/>
            <a:ext cx="1335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THERMOS, Z0=9.6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9FB47-3B51-4566-B141-DC3499BCEB75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0" y="4397211"/>
            <a:ext cx="7524328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References</a:t>
            </a:r>
            <a:r>
              <a:rPr lang="en-US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1000" dirty="0">
                <a:latin typeface="Arial" pitchFamily="34" charset="0"/>
                <a:cs typeface="Arial" pitchFamily="34" charset="0"/>
              </a:rPr>
              <a:t>[7] G. P. </a:t>
            </a:r>
            <a:r>
              <a:rPr lang="en-US" sz="1000" dirty="0" err="1">
                <a:latin typeface="Arial" pitchFamily="34" charset="0"/>
                <a:cs typeface="Arial" pitchFamily="34" charset="0"/>
              </a:rPr>
              <a:t>Loisel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, J. E. Bailey, D. A. </a:t>
            </a:r>
            <a:r>
              <a:rPr lang="en-US" sz="1000" dirty="0" err="1">
                <a:latin typeface="Arial" pitchFamily="34" charset="0"/>
                <a:cs typeface="Arial" pitchFamily="34" charset="0"/>
              </a:rPr>
              <a:t>Liedahl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, C. J. </a:t>
            </a:r>
            <a:r>
              <a:rPr lang="en-US" sz="1000" dirty="0" err="1">
                <a:latin typeface="Arial" pitchFamily="34" charset="0"/>
                <a:cs typeface="Arial" pitchFamily="34" charset="0"/>
              </a:rPr>
              <a:t>Fontes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, T. R. </a:t>
            </a:r>
            <a:r>
              <a:rPr lang="en-US" sz="1000" dirty="0" err="1">
                <a:latin typeface="Arial" pitchFamily="34" charset="0"/>
                <a:cs typeface="Arial" pitchFamily="34" charset="0"/>
              </a:rPr>
              <a:t>Kallman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, T. Nagayama, S. B. Hansen, G. A. </a:t>
            </a:r>
            <a:r>
              <a:rPr lang="en-US" sz="1000" dirty="0" err="1">
                <a:latin typeface="Arial" pitchFamily="34" charset="0"/>
                <a:cs typeface="Arial" pitchFamily="34" charset="0"/>
              </a:rPr>
              <a:t>Rochau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, R. C. Mancini, and R. W. Lee, Benchmark Experiment for </a:t>
            </a:r>
            <a:r>
              <a:rPr lang="en-US" sz="1000" dirty="0" err="1">
                <a:latin typeface="Arial" pitchFamily="34" charset="0"/>
                <a:cs typeface="Arial" pitchFamily="34" charset="0"/>
              </a:rPr>
              <a:t>Photoionized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 Plasma Emission from Accretion-Powered X-Ray Sources. Phys. Rev. Lett. 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119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075001 – Published 16 August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C:\Downloads\ipm-label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8340"/>
            <a:ext cx="1403648" cy="10246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091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5596"/>
            <a:ext cx="4187190" cy="2960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41151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Si: Fitting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lines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864499"/>
              </p:ext>
            </p:extLst>
          </p:nvPr>
        </p:nvGraphicFramePr>
        <p:xfrm>
          <a:off x="5004048" y="1891928"/>
          <a:ext cx="261595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976"/>
                <a:gridCol w="1307976"/>
              </a:tblGrid>
              <a:tr h="317755">
                <a:tc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</a:t>
                      </a:r>
                      <a:r>
                        <a:rPr lang="en-US" dirty="0" smtClean="0"/>
                        <a:t>, eV</a:t>
                      </a:r>
                      <a:endParaRPr lang="ru-RU" dirty="0"/>
                    </a:p>
                  </a:txBody>
                  <a:tcPr/>
                </a:tc>
              </a:tr>
              <a:tr h="317755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3.00</a:t>
                      </a:r>
                    </a:p>
                  </a:txBody>
                  <a:tcPr/>
                </a:tc>
              </a:tr>
              <a:tr h="317755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2.69</a:t>
                      </a:r>
                    </a:p>
                  </a:txBody>
                  <a:tcPr/>
                </a:tc>
              </a:tr>
              <a:tr h="317755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1.28</a:t>
                      </a:r>
                    </a:p>
                  </a:txBody>
                  <a:tcPr/>
                </a:tc>
              </a:tr>
              <a:tr h="317755"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0.53</a:t>
                      </a:r>
                    </a:p>
                  </a:txBody>
                  <a:tcPr/>
                </a:tc>
              </a:tr>
              <a:tr h="317755"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0.90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51520" y="1000348"/>
            <a:ext cx="8712968" cy="92333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 compare THERMOS calculation with experimental data 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[7] 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following parameters were considered:</a:t>
            </a:r>
          </a:p>
          <a:p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Si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=30 eV; Ne=3e19 cm</a:t>
            </a:r>
            <a:r>
              <a:rPr lang="en-US" sz="1400" baseline="30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-3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 L=0.08 cm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1700-2500 eV;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=0.1 eV; </a:t>
            </a:r>
          </a:p>
          <a:p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9FB47-3B51-4566-B141-DC3499BCEB75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0" y="4397211"/>
            <a:ext cx="7524328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References</a:t>
            </a:r>
            <a:r>
              <a:rPr lang="en-US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1000" dirty="0">
                <a:latin typeface="Arial" pitchFamily="34" charset="0"/>
                <a:cs typeface="Arial" pitchFamily="34" charset="0"/>
              </a:rPr>
              <a:t>[7] G. P. </a:t>
            </a:r>
            <a:r>
              <a:rPr lang="en-US" sz="1000" dirty="0" err="1">
                <a:latin typeface="Arial" pitchFamily="34" charset="0"/>
                <a:cs typeface="Arial" pitchFamily="34" charset="0"/>
              </a:rPr>
              <a:t>Loisel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, J. E. Bailey, D. A. </a:t>
            </a:r>
            <a:r>
              <a:rPr lang="en-US" sz="1000" dirty="0" err="1">
                <a:latin typeface="Arial" pitchFamily="34" charset="0"/>
                <a:cs typeface="Arial" pitchFamily="34" charset="0"/>
              </a:rPr>
              <a:t>Liedahl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, C. J. </a:t>
            </a:r>
            <a:r>
              <a:rPr lang="en-US" sz="1000" dirty="0" err="1">
                <a:latin typeface="Arial" pitchFamily="34" charset="0"/>
                <a:cs typeface="Arial" pitchFamily="34" charset="0"/>
              </a:rPr>
              <a:t>Fontes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, T. R. </a:t>
            </a:r>
            <a:r>
              <a:rPr lang="en-US" sz="1000" dirty="0" err="1">
                <a:latin typeface="Arial" pitchFamily="34" charset="0"/>
                <a:cs typeface="Arial" pitchFamily="34" charset="0"/>
              </a:rPr>
              <a:t>Kallman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, T. Nagayama, S. B. Hansen, G. A. </a:t>
            </a:r>
            <a:r>
              <a:rPr lang="en-US" sz="1000" dirty="0" err="1">
                <a:latin typeface="Arial" pitchFamily="34" charset="0"/>
                <a:cs typeface="Arial" pitchFamily="34" charset="0"/>
              </a:rPr>
              <a:t>Rochau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, R. C. Mancini, and R. W. Lee, Benchmark Experiment for </a:t>
            </a:r>
            <a:r>
              <a:rPr lang="en-US" sz="1000" dirty="0" err="1">
                <a:latin typeface="Arial" pitchFamily="34" charset="0"/>
                <a:cs typeface="Arial" pitchFamily="34" charset="0"/>
              </a:rPr>
              <a:t>Photoionized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 Plasma Emission from Accretion-Powered X-Ray Sources. Phys. Rev. Lett. 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119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075001 – Published 16 August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0" descr="C:\Downloads\ipm-labe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40"/>
            <a:ext cx="1403648" cy="10246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142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9FB47-3B51-4566-B141-DC3499BCEB75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203598"/>
            <a:ext cx="8604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This work was </a:t>
            </a:r>
            <a:r>
              <a:rPr lang="en-US" dirty="0" smtClean="0"/>
              <a:t>funded </a:t>
            </a:r>
            <a:r>
              <a:rPr lang="en-US" dirty="0"/>
              <a:t>by the </a:t>
            </a:r>
            <a:r>
              <a:rPr lang="en-US" dirty="0" smtClean="0"/>
              <a:t>Russian </a:t>
            </a:r>
            <a:r>
              <a:rPr lang="en-US" dirty="0"/>
              <a:t>Science </a:t>
            </a:r>
            <a:r>
              <a:rPr lang="en-US" dirty="0" smtClean="0"/>
              <a:t>Foundation through </a:t>
            </a:r>
            <a:r>
              <a:rPr lang="en-US" dirty="0"/>
              <a:t>grant No. 14-11-00699.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41151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Acknowledgments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6874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8662</TotalTime>
  <Words>359</Words>
  <Application>Microsoft Office PowerPoint</Application>
  <PresentationFormat>Экран (16:9)</PresentationFormat>
  <Paragraphs>66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Preliminary calculation for Cl:</vt:lpstr>
      <vt:lpstr>The linewidths at 600 eV </vt:lpstr>
      <vt:lpstr>Comparison with ORION experiment [6]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Interaction of intense picosecond laser pulses with liquid tin droplets</dc:title>
  <dc:creator>Dmitry Kim</dc:creator>
  <cp:lastModifiedBy>Ilia Vichev</cp:lastModifiedBy>
  <cp:revision>475</cp:revision>
  <dcterms:created xsi:type="dcterms:W3CDTF">2015-10-11T19:04:31Z</dcterms:created>
  <dcterms:modified xsi:type="dcterms:W3CDTF">2018-01-09T11:33:27Z</dcterms:modified>
</cp:coreProperties>
</file>