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351" r:id="rId3"/>
    <p:sldId id="350" r:id="rId4"/>
    <p:sldId id="352" r:id="rId5"/>
    <p:sldId id="353" r:id="rId6"/>
    <p:sldId id="354" r:id="rId7"/>
    <p:sldId id="356" r:id="rId8"/>
    <p:sldId id="359" r:id="rId9"/>
    <p:sldId id="358" r:id="rId10"/>
    <p:sldId id="357" r:id="rId11"/>
    <p:sldId id="34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l" initials="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CA"/>
    <a:srgbClr val="F54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78304" autoAdjust="0"/>
  </p:normalViewPr>
  <p:slideViewPr>
    <p:cSldViewPr snapToGrid="0">
      <p:cViewPr varScale="1">
        <p:scale>
          <a:sx n="66" d="100"/>
          <a:sy n="66" d="100"/>
        </p:scale>
        <p:origin x="1373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C29E-108B-44E5-A308-B43870B6A59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6667-7AC8-452A-A35D-811B3FCF9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6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 </a:t>
            </a:r>
          </a:p>
          <a:p>
            <a:r>
              <a:rPr lang="en-US" dirty="0"/>
              <a:t>My name is Uliana and I want to present you our </a:t>
            </a:r>
            <a:r>
              <a:rPr lang="en-US" dirty="0" smtClean="0"/>
              <a:t>work</a:t>
            </a:r>
            <a:r>
              <a:rPr lang="en-US" baseline="0" dirty="0" smtClean="0"/>
              <a:t> approaches to studying the performance of swarm decentralized control algorithms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 up, here are main conclusions that can be made from the showed results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0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start by saying a few words about the relevance of the topic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Nowadays </a:t>
            </a:r>
            <a:r>
              <a:rPr lang="en-US" baseline="0" dirty="0"/>
              <a:t>Formation flying can solve different ambitious tasks from earth remote sensing to taking measurements of earth gravity field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Here in the pictures you can see some examples of formation flying missions</a:t>
            </a:r>
          </a:p>
          <a:p>
            <a:r>
              <a:rPr lang="en-US" b="0" i="0" dirty="0" smtClean="0"/>
              <a:t>And</a:t>
            </a:r>
            <a:r>
              <a:rPr lang="en-US" b="0" i="0" baseline="0" dirty="0" smtClean="0"/>
              <a:t> in all this missions the relative motion control of satellites is of special interest </a:t>
            </a:r>
            <a:endParaRPr lang="en-US" b="0" i="0" dirty="0"/>
          </a:p>
          <a:p>
            <a:endParaRPr lang="en-US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1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talk about decentralised control application to a problem of satellites swarm construction after the launch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launch presents the separation of satellites in consecutive order in the same direction (from the launch vehicle) (as it is shown in the video)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we consider that all satellites are equipped with relative motion determination system </a:t>
            </a:r>
            <a:r>
              <a:rPr lang="en-US" baseline="0" dirty="0" smtClean="0"/>
              <a:t>able to estimate the motion of any satellite inside the communication area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Communication area we determine as a sphere with particular radius centered in the center of mass of the satellite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like to consider the equation of relative motion 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solution of this equations we can note that along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parameter C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leads to the relative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drift of the satellites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can be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cause of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separation of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if you look at the graph below you will see how relative drift increases with the time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 smtClean="0"/>
              <a:t>let's take the parameters</a:t>
            </a:r>
            <a:r>
              <a:rPr lang="ru-RU" dirty="0" smtClean="0"/>
              <a:t> </a:t>
            </a:r>
            <a:r>
              <a:rPr lang="en-US" dirty="0" smtClean="0"/>
              <a:t>in</a:t>
            </a:r>
            <a:r>
              <a:rPr lang="en-US" baseline="0" dirty="0" smtClean="0"/>
              <a:t> the solution </a:t>
            </a:r>
            <a:r>
              <a:rPr lang="en-GB" dirty="0" smtClean="0"/>
              <a:t>as independent variables and see how they change over time also taking into account the value of control</a:t>
            </a:r>
            <a:r>
              <a:rPr lang="en-GB" baseline="0" dirty="0" smtClean="0"/>
              <a:t> acceleration 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differential</a:t>
            </a:r>
            <a:r>
              <a:rPr lang="en-US" baseline="0" dirty="0" smtClean="0"/>
              <a:t> equation for</a:t>
            </a:r>
            <a:r>
              <a:rPr lang="ru-RU" baseline="0" dirty="0" smtClean="0"/>
              <a:t> </a:t>
            </a:r>
            <a:r>
              <a:rPr lang="en-US" baseline="0" dirty="0" smtClean="0"/>
              <a:t>the drift parameter C shows that it is effected only by Ox component of acceleration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That’s why we will consider control application only along Ox axes and it will include average value of drifts that are determined inside the communication area of specific satellite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9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I</a:t>
            </a:r>
            <a:r>
              <a:rPr lang="en-US" baseline="0" dirty="0" smtClean="0"/>
              <a:t> would like to consider the control in more detail </a:t>
            </a:r>
          </a:p>
          <a:p>
            <a:r>
              <a:rPr lang="en-US" baseline="0" dirty="0" smtClean="0"/>
              <a:t>The values of average drifts relative to every satellite in the group can be presented in the matrix form where the components of the matrix S with cover depends on the amount of satellites that are seen in the communication area of every satellite </a:t>
            </a:r>
          </a:p>
          <a:p>
            <a:r>
              <a:rPr lang="en-US" dirty="0" smtClean="0"/>
              <a:t>On</a:t>
            </a:r>
            <a:r>
              <a:rPr lang="en-US" baseline="0" dirty="0" smtClean="0"/>
              <a:t> the other side, this problem can be presented in terms of graph theory </a:t>
            </a:r>
          </a:p>
          <a:p>
            <a:r>
              <a:rPr lang="en-US" baseline="0" dirty="0" smtClean="0"/>
              <a:t>So, our swarm can be illustrated by the graph where all the vertices are satellites and connections between them are edges </a:t>
            </a:r>
          </a:p>
          <a:p>
            <a:r>
              <a:rPr lang="en-US" baseline="0" dirty="0" smtClean="0"/>
              <a:t>From this point of view matrix S is similar to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 via the degree matrix as it shown on the slide</a:t>
            </a:r>
          </a:p>
          <a:p>
            <a:r>
              <a:rPr lang="en-US" dirty="0" smtClean="0"/>
              <a:t>It means that spectra of these matrices are the</a:t>
            </a:r>
            <a:r>
              <a:rPr lang="en-US" baseline="0" dirty="0" smtClean="0"/>
              <a:t> same </a:t>
            </a:r>
          </a:p>
          <a:p>
            <a:r>
              <a:rPr lang="en-US" dirty="0" smtClean="0"/>
              <a:t>If the graph</a:t>
            </a:r>
            <a:r>
              <a:rPr lang="en-US" baseline="0" dirty="0" smtClean="0"/>
              <a:t> is connected it is known for the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 that zero is always an eigenvalue and all nonzero eigenvalues are strictly negative </a:t>
            </a:r>
          </a:p>
          <a:p>
            <a:r>
              <a:rPr lang="en-US" baseline="0" dirty="0" smtClean="0"/>
              <a:t>In other words chosen control will provide asymptotic stability if the swarm is connected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8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magnetic interaction influences not only relative translational motion but also angular motion </a:t>
            </a:r>
          </a:p>
          <a:p>
            <a:r>
              <a:rPr lang="en-US" dirty="0"/>
              <a:t>Torque produced by magnetic interaction leads to increase of satellites angular momentum</a:t>
            </a:r>
            <a:endParaRPr lang="ru-RU" dirty="0"/>
          </a:p>
          <a:p>
            <a:r>
              <a:rPr lang="en-US" dirty="0"/>
              <a:t>That is why when we don’t control relative position we can use magnetorquers for angular velocity damping according to well-known –</a:t>
            </a:r>
            <a:r>
              <a:rPr lang="en-US" dirty="0" err="1"/>
              <a:t>Bdot</a:t>
            </a:r>
            <a:r>
              <a:rPr lang="en-US" dirty="0"/>
              <a:t> algorithm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video shows the work of decentralized control algorithm </a:t>
            </a:r>
          </a:p>
          <a:p>
            <a:r>
              <a:rPr lang="en-US" dirty="0"/>
              <a:t>We can see relative positions of 20 </a:t>
            </a:r>
            <a:r>
              <a:rPr lang="en-US" dirty="0" err="1"/>
              <a:t>chipsats</a:t>
            </a:r>
            <a:r>
              <a:rPr lang="en-US" dirty="0"/>
              <a:t> with respect to the one from the group and also the changes of the attitude during the simulation </a:t>
            </a:r>
          </a:p>
          <a:p>
            <a:r>
              <a:rPr lang="en-US" dirty="0"/>
              <a:t>At the end all the satellites are distributed over volume of about 4 cubic meters with relative distances about half a meter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graphics show the change of relative drifts and angular velocities of </a:t>
            </a:r>
            <a:r>
              <a:rPr lang="en-US" dirty="0" err="1"/>
              <a:t>chipsats</a:t>
            </a:r>
            <a:r>
              <a:rPr lang="en-US" dirty="0"/>
              <a:t> during the simulation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Further on, increasing initial velocity we also see we obtain the decrease in number of satellites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to eliminate the drift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connected with restriction on dipoles that can be developed by magnetorquers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6667-7AC8-452A-A35D-811B3FCF99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D57C-F39B-489F-93EC-88DCD59F1A1E}" type="datetime1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3D-CAC5-4CAC-9688-150F791E37FC}" type="datetime1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9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36F-97D6-4C36-A7C6-90EBA99BF72A}" type="datetime1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0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6747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3B4-BA55-4711-9D8F-877CF72B882E}" type="datetime1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4120" y="6489517"/>
            <a:ext cx="6426695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IAC-21-C1.3.9 </a:t>
            </a:r>
            <a:r>
              <a:rPr lang="en-GB" dirty="0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517"/>
            <a:ext cx="27432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15D0A3D-E2A1-463D-A20C-5B0C3AC5C2C6}" type="slidenum">
              <a:rPr lang="ru-RU" smtClean="0"/>
              <a:pPr/>
              <a:t>‹#›</a:t>
            </a:fld>
            <a:r>
              <a:rPr lang="en-US" dirty="0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26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D2E3-DB1A-44D5-850A-78F485B9F05F}" type="datetime1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2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87F3-F7FE-4532-BC61-D7B0490BF782}" type="datetime1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2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5F2F-632B-4A25-A8CF-4D5DE6BEFA97}" type="datetime1">
              <a:rPr lang="ru-RU" smtClean="0"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3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C605-1CCA-4C3E-94A1-DA8DBD01EAB2}" type="datetime1">
              <a:rPr lang="ru-RU" smtClean="0"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2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31A6-72CC-498D-9CE0-0B4B0AD09CA4}" type="datetime1">
              <a:rPr lang="ru-RU" smtClean="0"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7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8AE5-E39B-45FF-B3F9-C87D2EBA8FEF}" type="datetime1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5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8A38-1554-4E58-BE02-5747624B4729}" type="datetime1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5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88AF7-A6CB-413E-A4CF-1FE20255301E}" type="datetime1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IAC-21-C1.3.9 Approaches to studying the performance of swarm decentralized control algorithms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D0A3D-E2A1-463D-A20C-5B0C3AC5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5.png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wmf"/><Relationship Id="rId10" Type="http://schemas.openxmlformats.org/officeDocument/2006/relationships/image" Target="../media/image10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2.gi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gif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gif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920283" y="602729"/>
            <a:ext cx="8599577" cy="112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/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0" y="2391145"/>
            <a:ext cx="12191999" cy="165662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</a:t>
            </a:r>
            <a:r>
              <a:rPr lang="en-GB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en-GB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GB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Swarm Decentralized Control Algorithms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44" y="4667122"/>
            <a:ext cx="10095345" cy="18697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Uliana 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Monakhova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Danil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Ivanov,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Yaroslav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Mashtakov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Sergey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Shestakov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1785538" y="5852693"/>
            <a:ext cx="8640763" cy="7651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Keldysh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Applied Mathematics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47" y="398858"/>
            <a:ext cx="9577345" cy="1697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6" y="5407346"/>
            <a:ext cx="1658337" cy="12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35575" y="-2900"/>
            <a:ext cx="9144000" cy="1371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27FDBE-5AE5-4FE8-9688-74F76E87BEBF}"/>
              </a:ext>
            </a:extLst>
          </p:cNvPr>
          <p:cNvSpPr txBox="1"/>
          <p:nvPr/>
        </p:nvSpPr>
        <p:spPr>
          <a:xfrm>
            <a:off x="795169" y="1550466"/>
            <a:ext cx="106245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decentralized control based on the motion of satellites inside the communication sphere makes possible to construct a swarm of satellites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radius of communication sphere necessary for keeping swarm connected depends on initial parameters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umerical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obtained in Monte Carlo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support 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estimations of radius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10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93232" y="2292946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Danil\Google Drive\Конференции\Разные\Delft-2015\Swarm\qr_code_withou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04" y="4656386"/>
            <a:ext cx="1947178" cy="19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38600" y="4874584"/>
            <a:ext cx="64035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web-site:</a:t>
            </a:r>
          </a:p>
          <a:p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http://keldysh.ru/microsatellites/eng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11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4000" y="-2900"/>
            <a:ext cx="9144000" cy="1371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formation flying applications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89D282-F270-49B8-9163-18C13B50C5B8}"/>
              </a:ext>
            </a:extLst>
          </p:cNvPr>
          <p:cNvSpPr txBox="1"/>
          <p:nvPr/>
        </p:nvSpPr>
        <p:spPr>
          <a:xfrm>
            <a:off x="745654" y="1946949"/>
            <a:ext cx="63887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remote sensing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waves detector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coronagraphy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measurements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Earth's gravity field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3791CA-AA14-40CD-B3AF-45AC544B9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17" y="3982376"/>
            <a:ext cx="3074878" cy="2202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71B5D0-E2AD-4755-B470-8FEEA080F488}"/>
              </a:ext>
            </a:extLst>
          </p:cNvPr>
          <p:cNvSpPr txBox="1"/>
          <p:nvPr/>
        </p:nvSpPr>
        <p:spPr>
          <a:xfrm>
            <a:off x="8418531" y="6118132"/>
            <a:ext cx="278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Proba-3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Credit: ESA Portal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795C02-64EC-494C-B4B2-D854C9F092B7}"/>
              </a:ext>
            </a:extLst>
          </p:cNvPr>
          <p:cNvSpPr txBox="1"/>
          <p:nvPr/>
        </p:nvSpPr>
        <p:spPr>
          <a:xfrm>
            <a:off x="8831139" y="3459088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Landsat 7 &amp; EO-1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Credit: NASA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59F5BB2-9690-495E-95F4-105700C63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61" y="2810037"/>
            <a:ext cx="3074878" cy="17481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FD40A2-E31A-41B9-82CE-BEA8D3702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26" y="1308252"/>
            <a:ext cx="3134574" cy="22024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3E16A2-0419-44EC-8CD3-587BAE408C71}"/>
              </a:ext>
            </a:extLst>
          </p:cNvPr>
          <p:cNvSpPr txBox="1"/>
          <p:nvPr/>
        </p:nvSpPr>
        <p:spPr>
          <a:xfrm>
            <a:off x="6324712" y="4526217"/>
            <a:ext cx="278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Credit: ESA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2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4000" y="-2900"/>
            <a:ext cx="9144000" cy="1371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6CACB9-C02A-4377-A315-A4FEFC05B6A8}"/>
              </a:ext>
            </a:extLst>
          </p:cNvPr>
          <p:cNvSpPr txBox="1"/>
          <p:nvPr/>
        </p:nvSpPr>
        <p:spPr>
          <a:xfrm>
            <a:off x="470581" y="1456412"/>
            <a:ext cx="699275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launch of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3U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CubeSats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launcher</a:t>
            </a:r>
            <a:r>
              <a:rPr lang="en-US" alt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 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swarm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the achievement of closed relative trajectories is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from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 vehicle one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another with the time interval between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launches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satellite is equipped with a relative motion determination system able to estimate the translational motion of any neighbour satellite within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area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0574" y="5984054"/>
            <a:ext cx="420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ommunication area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3</a:t>
            </a:fld>
            <a:r>
              <a:rPr lang="en-US" smtClean="0"/>
              <a:t>/11</a:t>
            </a:r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8885016" y="3909263"/>
            <a:ext cx="2099357" cy="2099357"/>
            <a:chOff x="8610600" y="1469441"/>
            <a:chExt cx="2452868" cy="245286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8610600" y="1469441"/>
              <a:ext cx="2452868" cy="2452868"/>
              <a:chOff x="8600472" y="1469441"/>
              <a:chExt cx="2452868" cy="24528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8600472" y="1469441"/>
                <a:ext cx="2452868" cy="245286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40"/>
              <p:cNvSpPr/>
              <p:nvPr/>
            </p:nvSpPr>
            <p:spPr>
              <a:xfrm>
                <a:off x="9388439" y="2577681"/>
                <a:ext cx="355267" cy="216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9695477" y="2564180"/>
                <a:ext cx="216000" cy="216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29"/>
              <p:cNvSpPr/>
              <p:nvPr/>
            </p:nvSpPr>
            <p:spPr>
              <a:xfrm>
                <a:off x="9872645" y="2564180"/>
                <a:ext cx="355267" cy="216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6" name="Прямая со стрелкой 35"/>
            <p:cNvCxnSpPr>
              <a:stCxn id="29" idx="0"/>
              <a:endCxn id="31" idx="7"/>
            </p:cNvCxnSpPr>
            <p:nvPr/>
          </p:nvCxnSpPr>
          <p:spPr>
            <a:xfrm flipV="1">
              <a:off x="9813605" y="1828655"/>
              <a:ext cx="890649" cy="735525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cubesat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8282" y="1168146"/>
            <a:ext cx="4105154" cy="2309149"/>
          </a:xfrm>
          <a:prstGeom prst="rect">
            <a:avLst/>
          </a:prstGeom>
        </p:spPr>
      </p:pic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671447" y="44735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9532"/>
              </p:ext>
            </p:extLst>
          </p:nvPr>
        </p:nvGraphicFramePr>
        <p:xfrm>
          <a:off x="10266825" y="448720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8" imgW="495000" imgH="291960" progId="Equation.DSMT4">
                  <p:embed/>
                </p:oleObj>
              </mc:Choice>
              <mc:Fallback>
                <p:oleObj name="Equation" r:id="rId8" imgW="49500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6825" y="4487200"/>
                        <a:ext cx="495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147063" y="-2893"/>
            <a:ext cx="9918032" cy="1371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motion model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8890E2C-0BC0-469C-B94A-7882C635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69" y="1317455"/>
            <a:ext cx="3471196" cy="2038486"/>
          </a:xfrm>
          <a:prstGeom prst="rect">
            <a:avLst/>
          </a:prstGeom>
        </p:spPr>
      </p:pic>
      <p:graphicFrame>
        <p:nvGraphicFramePr>
          <p:cNvPr id="64" name="Object 1">
            <a:extLst>
              <a:ext uri="{FF2B5EF4-FFF2-40B4-BE49-F238E27FC236}">
                <a16:creationId xmlns:a16="http://schemas.microsoft.com/office/drawing/2014/main" xmlns="" id="{63CF6A49-7208-4217-B656-62198FBCB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1609"/>
              </p:ext>
            </p:extLst>
          </p:nvPr>
        </p:nvGraphicFramePr>
        <p:xfrm>
          <a:off x="1430338" y="1321213"/>
          <a:ext cx="617537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8" name="Equation" r:id="rId5" imgW="2933640" imgH="749160" progId="Equation.DSMT4">
                  <p:embed/>
                </p:oleObj>
              </mc:Choice>
              <mc:Fallback>
                <p:oleObj name="Equation" r:id="rId5" imgW="2933640" imgH="749160" progId="Equation.DSMT4">
                  <p:embed/>
                  <p:pic>
                    <p:nvPicPr>
                      <p:cNvPr id="30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321213"/>
                        <a:ext cx="6175375" cy="1579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6FBCE59-E29A-43F5-918B-62B2634E2485}"/>
              </a:ext>
            </a:extLst>
          </p:cNvPr>
          <p:cNvSpPr txBox="1"/>
          <p:nvPr/>
        </p:nvSpPr>
        <p:spPr>
          <a:xfrm>
            <a:off x="566847" y="967030"/>
            <a:ext cx="443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Clohessy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-Wiltshire equations: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FC163B1-0F1E-45C7-8FCC-567988817729}"/>
              </a:ext>
            </a:extLst>
          </p:cNvPr>
          <p:cNvSpPr txBox="1"/>
          <p:nvPr/>
        </p:nvSpPr>
        <p:spPr>
          <a:xfrm>
            <a:off x="8682089" y="3280525"/>
            <a:ext cx="3641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frame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Объект 61">
            <a:extLst>
              <a:ext uri="{FF2B5EF4-FFF2-40B4-BE49-F238E27FC236}">
                <a16:creationId xmlns:a16="http://schemas.microsoft.com/office/drawing/2014/main" xmlns="" id="{D53A2650-032E-48EC-AA2A-E8D0F27DA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924876"/>
              </p:ext>
            </p:extLst>
          </p:nvPr>
        </p:nvGraphicFramePr>
        <p:xfrm>
          <a:off x="10193081" y="2349555"/>
          <a:ext cx="1825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9" name="Equation" r:id="rId7" imgW="177646" imgH="190335" progId="Equation.DSMT4">
                  <p:embed/>
                </p:oleObj>
              </mc:Choice>
              <mc:Fallback>
                <p:oleObj name="Equation" r:id="rId7" imgW="177646" imgH="190335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3081" y="2349555"/>
                        <a:ext cx="18256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642A24A-DC7A-43FB-897F-BA221764BAA6}"/>
              </a:ext>
            </a:extLst>
          </p:cNvPr>
          <p:cNvSpPr txBox="1"/>
          <p:nvPr/>
        </p:nvSpPr>
        <p:spPr>
          <a:xfrm>
            <a:off x="566847" y="2919019"/>
            <a:ext cx="90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control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the drift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</a:p>
          <a:p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controlled motion parameters are defined by differential equations:</a:t>
            </a:r>
            <a:r>
              <a:rPr lang="en-US" alt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68" name="Объект 32767">
            <a:extLst>
              <a:ext uri="{FF2B5EF4-FFF2-40B4-BE49-F238E27FC236}">
                <a16:creationId xmlns:a16="http://schemas.microsoft.com/office/drawing/2014/main" xmlns="" id="{B164EF74-E637-4337-854F-B85BE9175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96578"/>
              </p:ext>
            </p:extLst>
          </p:nvPr>
        </p:nvGraphicFramePr>
        <p:xfrm>
          <a:off x="2490988" y="2893047"/>
          <a:ext cx="339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0" name="Equation" r:id="rId9" imgW="164880" imgH="215640" progId="Equation.DSMT4">
                  <p:embed/>
                </p:oleObj>
              </mc:Choice>
              <mc:Fallback>
                <p:oleObj name="Equation" r:id="rId9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0988" y="2893047"/>
                        <a:ext cx="3397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Объект 32776">
            <a:extLst>
              <a:ext uri="{FF2B5EF4-FFF2-40B4-BE49-F238E27FC236}">
                <a16:creationId xmlns:a16="http://schemas.microsoft.com/office/drawing/2014/main" xmlns="" id="{04D1C35F-C803-43C1-BB45-9BF913683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48433"/>
              </p:ext>
            </p:extLst>
          </p:nvPr>
        </p:nvGraphicFramePr>
        <p:xfrm>
          <a:off x="6172006" y="2955592"/>
          <a:ext cx="3444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1" name="Equation" r:id="rId11" imgW="177480" imgH="203040" progId="Equation.DSMT4">
                  <p:embed/>
                </p:oleObj>
              </mc:Choice>
              <mc:Fallback>
                <p:oleObj name="Equation" r:id="rId11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2006" y="2955592"/>
                        <a:ext cx="34448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" name="Рисунок 25">
            <a:extLst>
              <a:ext uri="{FF2B5EF4-FFF2-40B4-BE49-F238E27FC236}">
                <a16:creationId xmlns:a16="http://schemas.microsoft.com/office/drawing/2014/main" xmlns="" id="{2417CCDB-B542-4E1F-A34F-EE253A5C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7" t="29556" r="2562" b="15427"/>
          <a:stretch/>
        </p:blipFill>
        <p:spPr bwMode="auto">
          <a:xfrm>
            <a:off x="8842934" y="3928216"/>
            <a:ext cx="3320197" cy="22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D81C439-F74C-4CDE-B7B5-5143809073D1}"/>
              </a:ext>
            </a:extLst>
          </p:cNvPr>
          <p:cNvSpPr txBox="1"/>
          <p:nvPr/>
        </p:nvSpPr>
        <p:spPr>
          <a:xfrm>
            <a:off x="8682087" y="6024868"/>
            <a:ext cx="3641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drift</a:t>
            </a:r>
          </a:p>
        </p:txBody>
      </p:sp>
      <p:sp>
        <p:nvSpPr>
          <p:cNvPr id="2" name="Rectangle 560"/>
          <p:cNvSpPr>
            <a:spLocks noChangeArrowheads="1"/>
          </p:cNvSpPr>
          <p:nvPr/>
        </p:nvSpPr>
        <p:spPr bwMode="auto">
          <a:xfrm>
            <a:off x="3097335" y="393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8801"/>
              </p:ext>
            </p:extLst>
          </p:nvPr>
        </p:nvGraphicFramePr>
        <p:xfrm>
          <a:off x="1078375" y="3579183"/>
          <a:ext cx="7277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2" name="Equation" r:id="rId14" imgW="7277040" imgH="2171520" progId="Equation.DSMT4">
                  <p:embed/>
                </p:oleObj>
              </mc:Choice>
              <mc:Fallback>
                <p:oleObj name="Equation" r:id="rId14" imgW="7277040" imgH="2171520" progId="Equation.DSMT4">
                  <p:embed/>
                  <p:pic>
                    <p:nvPicPr>
                      <p:cNvPr id="0" name="Object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375" y="3579183"/>
                        <a:ext cx="7277100" cy="217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sp>
        <p:nvSpPr>
          <p:cNvPr id="7" name="Rectangle 579"/>
          <p:cNvSpPr>
            <a:spLocks noChangeArrowheads="1"/>
          </p:cNvSpPr>
          <p:nvPr/>
        </p:nvSpPr>
        <p:spPr bwMode="auto">
          <a:xfrm>
            <a:off x="2572928" y="6024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82190"/>
              </p:ext>
            </p:extLst>
          </p:nvPr>
        </p:nvGraphicFramePr>
        <p:xfrm>
          <a:off x="566847" y="5720047"/>
          <a:ext cx="7248526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3" name="Equation" r:id="rId17" imgW="7226280" imgH="761760" progId="Equation.DSMT4">
                  <p:embed/>
                </p:oleObj>
              </mc:Choice>
              <mc:Fallback>
                <p:oleObj name="Equation" r:id="rId17" imgW="7226280" imgH="761760" progId="Equation.DSMT4">
                  <p:embed/>
                  <p:pic>
                    <p:nvPicPr>
                      <p:cNvPr id="0" name="Object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47" y="5720047"/>
                        <a:ext cx="7248526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4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923213" y="4193"/>
            <a:ext cx="10374774" cy="1371600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graph and convergence rate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sp>
        <p:nvSpPr>
          <p:cNvPr id="2" name="Rectangle 127"/>
          <p:cNvSpPr>
            <a:spLocks noChangeArrowheads="1"/>
          </p:cNvSpPr>
          <p:nvPr/>
        </p:nvSpPr>
        <p:spPr bwMode="auto">
          <a:xfrm>
            <a:off x="1257301" y="16451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92075"/>
              </p:ext>
            </p:extLst>
          </p:nvPr>
        </p:nvGraphicFramePr>
        <p:xfrm>
          <a:off x="519113" y="1284552"/>
          <a:ext cx="698500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6" name="Equation" r:id="rId5" imgW="6984720" imgH="3619440" progId="Equation.DSMT4">
                  <p:embed/>
                </p:oleObj>
              </mc:Choice>
              <mc:Fallback>
                <p:oleObj name="Equation" r:id="rId5" imgW="6984720" imgH="361944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1284552"/>
                        <a:ext cx="6985000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" name="Рисунок 12" descr="Описание: схема_упр_децент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45" y="1128545"/>
            <a:ext cx="3276506" cy="379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Скругленный прямоугольник 107"/>
          <p:cNvSpPr/>
          <p:nvPr/>
        </p:nvSpPr>
        <p:spPr>
          <a:xfrm>
            <a:off x="3347574" y="5391465"/>
            <a:ext cx="5483918" cy="949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95414" y="5512277"/>
            <a:ext cx="894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always an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nonzero eigenvalues are strictly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5</a:t>
            </a:fld>
            <a:r>
              <a:rPr lang="en-US" smtClean="0"/>
              <a:t>/11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773617" y="4606721"/>
            <a:ext cx="313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graph of satellites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4000" y="-2896"/>
            <a:ext cx="9144000" cy="1371600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communication radius on the launch parameters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sp>
        <p:nvSpPr>
          <p:cNvPr id="10" name="Rectangle 109"/>
          <p:cNvSpPr>
            <a:spLocks noChangeArrowheads="1"/>
          </p:cNvSpPr>
          <p:nvPr/>
        </p:nvSpPr>
        <p:spPr bwMode="auto">
          <a:xfrm>
            <a:off x="388937" y="20024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47908"/>
              </p:ext>
            </p:extLst>
          </p:nvPr>
        </p:nvGraphicFramePr>
        <p:xfrm>
          <a:off x="604838" y="1521930"/>
          <a:ext cx="10220325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2" name="Equation" r:id="rId5" imgW="10235880" imgH="2311200" progId="Equation.DSMT4">
                  <p:embed/>
                </p:oleObj>
              </mc:Choice>
              <mc:Fallback>
                <p:oleObj name="Equation" r:id="rId5" imgW="10235880" imgH="231120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521930"/>
                        <a:ext cx="10220325" cy="231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2"/>
          <p:cNvSpPr>
            <a:spLocks noChangeArrowheads="1"/>
          </p:cNvSpPr>
          <p:nvPr/>
        </p:nvSpPr>
        <p:spPr bwMode="auto">
          <a:xfrm>
            <a:off x="5613399" y="54428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3244" y="5300804"/>
            <a:ext cx="7003511" cy="949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66765"/>
              </p:ext>
            </p:extLst>
          </p:nvPr>
        </p:nvGraphicFramePr>
        <p:xfrm>
          <a:off x="2325687" y="5396718"/>
          <a:ext cx="65754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3" name="Equation" r:id="rId7" imgW="6565680" imgH="761760" progId="Equation.DSMT4">
                  <p:embed/>
                </p:oleObj>
              </mc:Choice>
              <mc:Fallback>
                <p:oleObj name="Equation" r:id="rId7" imgW="6565680" imgH="76176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7" y="5396718"/>
                        <a:ext cx="657542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79664"/>
              </p:ext>
            </p:extLst>
          </p:nvPr>
        </p:nvGraphicFramePr>
        <p:xfrm>
          <a:off x="604838" y="3953034"/>
          <a:ext cx="98647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4" name="Equation" r:id="rId9" imgW="9880560" imgH="1193760" progId="Equation.DSMT4">
                  <p:embed/>
                </p:oleObj>
              </mc:Choice>
              <mc:Fallback>
                <p:oleObj name="Equation" r:id="rId9" imgW="98805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3953034"/>
                        <a:ext cx="9864725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6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3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4000" y="-2895"/>
            <a:ext cx="9144000" cy="1371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pic>
        <p:nvPicPr>
          <p:cNvPr id="93186" name="Picture 2" descr="motin with control 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4483" r="5685"/>
          <a:stretch>
            <a:fillRect/>
          </a:stretch>
        </p:blipFill>
        <p:spPr bwMode="auto">
          <a:xfrm>
            <a:off x="216682" y="1056188"/>
            <a:ext cx="3261313" cy="26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 descr="C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4762" r="6250"/>
          <a:stretch>
            <a:fillRect/>
          </a:stretch>
        </p:blipFill>
        <p:spPr bwMode="auto">
          <a:xfrm>
            <a:off x="3674607" y="2666933"/>
            <a:ext cx="4159718" cy="32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difference between 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4391" r="6583"/>
          <a:stretch>
            <a:fillRect/>
          </a:stretch>
        </p:blipFill>
        <p:spPr bwMode="auto">
          <a:xfrm>
            <a:off x="7834325" y="1056188"/>
            <a:ext cx="4175671" cy="33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51139" y="29746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4871" y="3549013"/>
            <a:ext cx="248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trajectories under proposed control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42" y="5951512"/>
            <a:ext cx="368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drifts during the simulation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2120" y="4431997"/>
            <a:ext cx="3356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251532" y="5052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142874"/>
              </p:ext>
            </p:extLst>
          </p:nvPr>
        </p:nvGraphicFramePr>
        <p:xfrm>
          <a:off x="4076838" y="1398250"/>
          <a:ext cx="3429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Equation" r:id="rId8" imgW="3429000" imgH="812520" progId="Equation.DSMT4">
                  <p:embed/>
                </p:oleObj>
              </mc:Choice>
              <mc:Fallback>
                <p:oleObj name="Equation" r:id="rId8" imgW="3429000" imgH="8125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838" y="1398250"/>
                        <a:ext cx="34290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7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0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4000" y="-2899"/>
            <a:ext cx="9144000" cy="1371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pic>
        <p:nvPicPr>
          <p:cNvPr id="92162" name="Picture 2" descr="motion with control 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4898" r="5811"/>
          <a:stretch>
            <a:fillRect/>
          </a:stretch>
        </p:blipFill>
        <p:spPr bwMode="auto">
          <a:xfrm>
            <a:off x="183896" y="1060512"/>
            <a:ext cx="3240000" cy="251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 descr="C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5461" r="6139"/>
          <a:stretch>
            <a:fillRect/>
          </a:stretch>
        </p:blipFill>
        <p:spPr bwMode="auto">
          <a:xfrm>
            <a:off x="3769417" y="2674607"/>
            <a:ext cx="4140000" cy="325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connectiv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4454" r="6383"/>
          <a:stretch>
            <a:fillRect/>
          </a:stretch>
        </p:blipFill>
        <p:spPr bwMode="auto">
          <a:xfrm>
            <a:off x="7909417" y="1060512"/>
            <a:ext cx="4140000" cy="32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4871" y="3549013"/>
            <a:ext cx="248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trajectories under proposed control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8192" y="5916787"/>
            <a:ext cx="368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drifts during the simulation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590583"/>
              </p:ext>
            </p:extLst>
          </p:nvPr>
        </p:nvGraphicFramePr>
        <p:xfrm>
          <a:off x="4076838" y="1398250"/>
          <a:ext cx="3429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8" imgW="3429000" imgH="812520" progId="Equation.DSMT4">
                  <p:embed/>
                </p:oleObj>
              </mc:Choice>
              <mc:Fallback>
                <p:oleObj name="Equation" r:id="rId8" imgW="3429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838" y="1398250"/>
                        <a:ext cx="34290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291701" y="4342177"/>
            <a:ext cx="368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of graph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8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24000" y="-2899"/>
            <a:ext cx="9144000" cy="1371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radius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sphere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" y="4193"/>
            <a:ext cx="1031196" cy="752734"/>
          </a:xfrm>
          <a:prstGeom prst="rect">
            <a:avLst/>
          </a:prstGeom>
        </p:spPr>
      </p:pic>
      <p:pic>
        <p:nvPicPr>
          <p:cNvPr id="91138" name="Picture 2" descr="montecarl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433793"/>
            <a:ext cx="6001411" cy="45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montecarl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77" y="1417862"/>
            <a:ext cx="5964796" cy="446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IAC-21-C1.3.9 </a:t>
            </a:r>
            <a:r>
              <a:rPr lang="en-GB" smtClean="0"/>
              <a:t>Approaches to studying the performance of swarm decentralized control algorithms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0A3D-E2A1-463D-A20C-5B0C3AC5C2C6}" type="slidenum">
              <a:rPr lang="ru-RU" smtClean="0"/>
              <a:pPr/>
              <a:t>9</a:t>
            </a:fld>
            <a:r>
              <a:rPr lang="en-US" smtClean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45440</TotalTime>
  <Words>881</Words>
  <Application>Microsoft Office PowerPoint</Application>
  <PresentationFormat>Широкоэкранный</PresentationFormat>
  <Paragraphs>115</Paragraphs>
  <Slides>11</Slides>
  <Notes>11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MathType 6.0 Equation</vt:lpstr>
      <vt:lpstr>Equation</vt:lpstr>
      <vt:lpstr>Approaches to Studying the Performance of Swarm Decentralized Control Algorithms</vt:lpstr>
      <vt:lpstr>Satellite formation flying applications</vt:lpstr>
      <vt:lpstr>Problem statement</vt:lpstr>
      <vt:lpstr>Relative motion model</vt:lpstr>
      <vt:lpstr>Communication graph and convergence rate</vt:lpstr>
      <vt:lpstr>Dependence of communication radius on the launch parameters</vt:lpstr>
      <vt:lpstr>Numerical simulation results </vt:lpstr>
      <vt:lpstr>Numerical simulation results</vt:lpstr>
      <vt:lpstr>Dependence on the radius of communication sphere</vt:lpstr>
      <vt:lpstr>Conclusions</vt:lpstr>
      <vt:lpstr>Thank you for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титульник</dc:title>
  <dc:creator>Сергей</dc:creator>
  <cp:lastModifiedBy>Uliana</cp:lastModifiedBy>
  <cp:revision>365</cp:revision>
  <dcterms:created xsi:type="dcterms:W3CDTF">2015-01-14T13:01:07Z</dcterms:created>
  <dcterms:modified xsi:type="dcterms:W3CDTF">2021-10-25T21:02:56Z</dcterms:modified>
</cp:coreProperties>
</file>