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6"/>
  </p:notesMasterIdLst>
  <p:sldIdLst>
    <p:sldId id="256" r:id="rId2"/>
    <p:sldId id="360" r:id="rId3"/>
    <p:sldId id="351" r:id="rId4"/>
    <p:sldId id="350" r:id="rId5"/>
    <p:sldId id="352" r:id="rId6"/>
    <p:sldId id="353" r:id="rId7"/>
    <p:sldId id="354" r:id="rId8"/>
    <p:sldId id="356" r:id="rId9"/>
    <p:sldId id="359" r:id="rId10"/>
    <p:sldId id="361" r:id="rId11"/>
    <p:sldId id="355" r:id="rId12"/>
    <p:sldId id="358" r:id="rId13"/>
    <p:sldId id="357" r:id="rId14"/>
    <p:sldId id="34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l" initials="D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0CA"/>
    <a:srgbClr val="F54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84414" autoAdjust="0"/>
  </p:normalViewPr>
  <p:slideViewPr>
    <p:cSldViewPr snapToGrid="0">
      <p:cViewPr varScale="1">
        <p:scale>
          <a:sx n="69" d="100"/>
          <a:sy n="69" d="100"/>
        </p:scale>
        <p:origin x="1296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C29E-108B-44E5-A308-B43870B6A59C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76667-7AC8-452A-A35D-811B3FCF99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6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 </a:t>
            </a:r>
          </a:p>
          <a:p>
            <a:r>
              <a:rPr lang="en-US" dirty="0"/>
              <a:t>My name is </a:t>
            </a:r>
            <a:r>
              <a:rPr lang="en-US" dirty="0" err="1"/>
              <a:t>Uliana</a:t>
            </a:r>
            <a:r>
              <a:rPr lang="en-US" dirty="0"/>
              <a:t> and I want to present you our work decentralized electromagnetic control of </a:t>
            </a:r>
            <a:r>
              <a:rPr lang="en-US" dirty="0" err="1"/>
              <a:t>chipsats</a:t>
            </a:r>
            <a:r>
              <a:rPr lang="en-US" dirty="0"/>
              <a:t> swarm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78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graphics show the change of relative drifts and angular velocities of </a:t>
            </a:r>
            <a:r>
              <a:rPr lang="en-US" dirty="0" err="1"/>
              <a:t>chipsats</a:t>
            </a:r>
            <a:r>
              <a:rPr lang="en-US" dirty="0"/>
              <a:t> during the simulation </a:t>
            </a:r>
            <a:endParaRPr lang="ru-RU" dirty="0"/>
          </a:p>
          <a:p>
            <a:r>
              <a:rPr lang="ru-RU" dirty="0"/>
              <a:t>Графики реализованных дипольных моментов у </a:t>
            </a:r>
            <a:r>
              <a:rPr lang="ru-RU" dirty="0" err="1"/>
              <a:t>чипсатов</a:t>
            </a:r>
            <a:r>
              <a:rPr lang="ru-RU" dirty="0"/>
              <a:t> и </a:t>
            </a:r>
            <a:r>
              <a:rPr lang="ru-RU" dirty="0" err="1"/>
              <a:t>кубсата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99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проведем некоторое сравнение двух алгоритмов </a:t>
            </a:r>
          </a:p>
          <a:p>
            <a:endParaRPr lang="ru-RU" dirty="0"/>
          </a:p>
          <a:p>
            <a:r>
              <a:rPr lang="ru-RU" dirty="0"/>
              <a:t>На графиках по оси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32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Further on, increasing initial velocity we also see we obtain the decrease in number of satellites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managed to eliminate the drift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connected with restriction on dipoles that can be developed by magnetorquers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0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 up, here are main conclusions that can be made from the showed results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89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0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я начну с тенденций, которые сейчас есть в космонавтике </a:t>
            </a:r>
          </a:p>
          <a:p>
            <a:r>
              <a:rPr lang="ru-RU" b="0" dirty="0"/>
              <a:t>И первая это миниатюризация спутников </a:t>
            </a:r>
          </a:p>
          <a:p>
            <a:r>
              <a:rPr lang="ru-RU" b="0" dirty="0"/>
              <a:t>Один из самых популярных классов сейчас это малые спутники, что подтверждается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оценками среднегодовой темп роста рынка малых спутников одного из экономических изданий, среднегодовой темп роста рынка малых спутников в течение прогнозируемого периода составит более 17%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И вторая тенденция, которая в каком-то смысле является следствием первой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Это рассмотрение в миссиях не одного аппарата, а нескольких,  что и называется групповым полетом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И здесь на слайде представлены некоторые примеры задач, которые можно решить с помощью группового полета и соответствующие миссии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Nowadays Formation flying can solve different ambitious tasks from earth remote sensing to taking measurements of earth gravity field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Here in the pictures you can see some examples of formation flying missions</a:t>
            </a:r>
          </a:p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1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Вот из таких двух тенденций сложилась задача, которую я решала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Я рассматривала задачу построения роя спутников формата </a:t>
            </a:r>
            <a:r>
              <a:rPr lang="ru-RU" dirty="0" err="1"/>
              <a:t>чипсат</a:t>
            </a:r>
            <a:r>
              <a:rPr lang="ru-RU" dirty="0"/>
              <a:t> после их отделение от 3у </a:t>
            </a:r>
            <a:r>
              <a:rPr lang="ru-RU" dirty="0" err="1"/>
              <a:t>кубсата</a:t>
            </a:r>
            <a:r>
              <a:rPr lang="ru-RU" dirty="0"/>
              <a:t> , то есть обеспечение замкнутых относительных траекторий аппаратов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Схема отделения </a:t>
            </a:r>
            <a:r>
              <a:rPr lang="ru-RU" dirty="0" err="1"/>
              <a:t>чипсатов</a:t>
            </a:r>
            <a:r>
              <a:rPr lang="ru-RU" dirty="0"/>
              <a:t> была подсмотрена у миссии </a:t>
            </a:r>
            <a:r>
              <a:rPr lang="ru-RU" dirty="0" err="1"/>
              <a:t>киксат</a:t>
            </a:r>
            <a:r>
              <a:rPr lang="ru-RU" dirty="0"/>
              <a:t>, видео которой вы сейчас наблюдаете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Несмотря на маленькие размеры аппаратов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due  to  the  latest  development  of  nanotechnologies, the realization of small satellites for formation flying missions is  becoming  increasingly  feasible.  Such  satellites  which  combine  cost-effectiveness  with  high  performance  are becoming  more  popular  with  universities  and  small  research  groups  for  these  properties.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that’s why the </a:t>
            </a:r>
            <a:r>
              <a:rPr lang="en-US" dirty="0" err="1"/>
              <a:t>chipsats</a:t>
            </a:r>
            <a:r>
              <a:rPr lang="en-US" dirty="0"/>
              <a:t> were chosen for consideration a problem of creating a swarm after the launch from the </a:t>
            </a:r>
            <a:r>
              <a:rPr lang="en-US" dirty="0" err="1"/>
              <a:t>cubesat</a:t>
            </a:r>
            <a:r>
              <a:rPr lang="en-US" dirty="0"/>
              <a:t> using magnetic dipole interaction </a:t>
            </a:r>
          </a:p>
          <a:p>
            <a:r>
              <a:rPr lang="en-US" dirty="0"/>
              <a:t>Main </a:t>
            </a:r>
            <a:r>
              <a:rPr lang="en-US" dirty="0" err="1"/>
              <a:t>paramenters</a:t>
            </a:r>
            <a:r>
              <a:rPr lang="en-US" dirty="0"/>
              <a:t> of satellites are written on this slide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describe relative motion of satellites hill equations were used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solution of this equations we can note that along the Ox axis the component -3C1wt leads to the relative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drift of the satellites</a:t>
            </a:r>
            <a:r>
              <a:rPr lang="ru-RU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can be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cause of 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separation of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 we consider to implement the control along Ox axes. Its value can be found using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Barbashin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Krasovsky's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theorem about asymptotic stability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the satellites can realize this required value by means of magnetorquers and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obtain certain force of electro-magnetic interaction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59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Когда мы говорим о двух аппаратов понятно как ими управлять, но когда мы рассматриваем уже несколько аппаратов уже не так очевидно, что делать </a:t>
            </a:r>
          </a:p>
          <a:p>
            <a:r>
              <a:rPr lang="ru-RU" dirty="0"/>
              <a:t>Поэтому существует два основных подхода к управлению роем: централизованный и децентрализованный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8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Какие уравнения использовались в моделировании </a:t>
            </a:r>
          </a:p>
          <a:p>
            <a:endParaRPr lang="ru-RU" dirty="0"/>
          </a:p>
          <a:p>
            <a:r>
              <a:rPr lang="en-US" dirty="0"/>
              <a:t>Developed magnetic interaction influences not only relative translational motion but also angular motion </a:t>
            </a:r>
          </a:p>
          <a:p>
            <a:r>
              <a:rPr lang="en-US" dirty="0"/>
              <a:t>Torque produced by magnetic interaction leads to increase of satellites angular momentum</a:t>
            </a:r>
            <a:endParaRPr lang="ru-RU" dirty="0"/>
          </a:p>
          <a:p>
            <a:r>
              <a:rPr lang="en-US" dirty="0"/>
              <a:t>That is why when we don’t control relative position we can use magnetorquers for angular velocity damping according to well-known –</a:t>
            </a:r>
            <a:r>
              <a:rPr lang="en-US" dirty="0" err="1"/>
              <a:t>Bdot</a:t>
            </a:r>
            <a:r>
              <a:rPr lang="en-US" dirty="0"/>
              <a:t> algorithm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72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shows the work of decentralized control algorithm </a:t>
            </a:r>
          </a:p>
          <a:p>
            <a:r>
              <a:rPr lang="en-US" dirty="0"/>
              <a:t>We can see relative positions of 20 </a:t>
            </a:r>
            <a:r>
              <a:rPr lang="en-US" dirty="0" err="1"/>
              <a:t>chipsats</a:t>
            </a:r>
            <a:r>
              <a:rPr lang="en-US" dirty="0"/>
              <a:t> with respect to the one from the group and also the changes of the attitude during the simulation </a:t>
            </a:r>
          </a:p>
          <a:p>
            <a:r>
              <a:rPr lang="en-US" dirty="0"/>
              <a:t>At the end all the satellites are distributed over volume of about 4 cubic meters with relative distances about half a meter</a:t>
            </a:r>
            <a:endParaRPr lang="ru-RU" dirty="0"/>
          </a:p>
          <a:p>
            <a:r>
              <a:rPr lang="ru-RU" dirty="0"/>
              <a:t>На видео представлена работа децентрализованного алгоритма </a:t>
            </a:r>
          </a:p>
          <a:p>
            <a:r>
              <a:rPr lang="ru-RU" dirty="0"/>
              <a:t>Рассматривались относительные траектории 20 </a:t>
            </a:r>
            <a:r>
              <a:rPr lang="ru-RU" dirty="0" err="1"/>
              <a:t>чипсатов</a:t>
            </a:r>
            <a:r>
              <a:rPr lang="ru-RU" dirty="0"/>
              <a:t> </a:t>
            </a:r>
          </a:p>
          <a:p>
            <a:r>
              <a:rPr lang="ru-RU" dirty="0"/>
              <a:t>И в конце можем наблюдать, что все аппараты занимают примерно 4 кубических метра в объеме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44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graphics show the change of relative drifts and angular velocities of </a:t>
            </a:r>
            <a:r>
              <a:rPr lang="en-US" dirty="0" err="1"/>
              <a:t>chipsats</a:t>
            </a:r>
            <a:r>
              <a:rPr lang="en-US" dirty="0"/>
              <a:t> during the simulation </a:t>
            </a:r>
            <a:endParaRPr lang="ru-RU" dirty="0"/>
          </a:p>
          <a:p>
            <a:r>
              <a:rPr lang="ru-RU" dirty="0"/>
              <a:t>Теперь о работе централизованного алгоритма </a:t>
            </a:r>
          </a:p>
          <a:p>
            <a:r>
              <a:rPr lang="ru-RU" dirty="0"/>
              <a:t>В левом вернем углу представлен график относительных траекторий 12 </a:t>
            </a:r>
            <a:r>
              <a:rPr lang="ru-RU" dirty="0" err="1"/>
              <a:t>чипсатов</a:t>
            </a:r>
            <a:r>
              <a:rPr lang="ru-RU" dirty="0"/>
              <a:t> за 2 витка относительный дрейф каждого составляет не более 10 см 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76667-7AC8-452A-A35D-811B3FCF998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2FDC-0EB4-4351-9283-095C1F49D488}" type="datetime1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9E17-C303-4500-A161-744F76D80E30}" type="datetime1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79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388E-9A36-44E8-9950-EE2F4481ABB1}" type="datetime1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0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46B5-31E9-4F81-A5EB-0B2375B89470}" type="datetime1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26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1673-CD36-495B-8A87-71CC55EDD3F5}" type="datetime1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2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3879A-BF07-4671-BA81-D673052A694A}" type="datetime1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2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61A6-83D5-442F-B47A-7090E59CFB2B}" type="datetime1">
              <a:rPr lang="ru-RU" smtClean="0"/>
              <a:t>22.11.2020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3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2E934-FE21-4C8F-BB07-EF2CD4C6B4DC}" type="datetime1">
              <a:rPr lang="ru-RU" smtClean="0"/>
              <a:t>22.11.2020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EE39-564D-44C1-94FE-A5B797DB8D66}" type="datetime1">
              <a:rPr lang="ru-RU" smtClean="0"/>
              <a:t>22.11.2020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17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C4D9-F299-4FCB-9CD1-BB5875FD7AAC}" type="datetime1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5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F146E-0CDD-416F-8D27-54DCD8CEAD0A}" type="datetime1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63-я научная конференция МФТИ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45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760B6-529A-4F0D-9969-0F8A6A8B4BC1}" type="datetime1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63-я научная конференция МФТИ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0A3D-E2A1-463D-A20C-5B0C3AC5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7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5.wmf"/><Relationship Id="rId18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9.wmf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wmf"/><Relationship Id="rId5" Type="http://schemas.openxmlformats.org/officeDocument/2006/relationships/image" Target="../media/image20.png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8.wmf"/><Relationship Id="rId4" Type="http://schemas.openxmlformats.org/officeDocument/2006/relationships/image" Target="../media/image2.png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1920283" y="602729"/>
            <a:ext cx="8599577" cy="1124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endParaRPr lang="ru-RU" sz="2400" dirty="0"/>
          </a:p>
        </p:txBody>
      </p:sp>
      <p:sp>
        <p:nvSpPr>
          <p:cNvPr id="19" name="Заголовок 1"/>
          <p:cNvSpPr>
            <a:spLocks noGrp="1"/>
          </p:cNvSpPr>
          <p:nvPr>
            <p:ph type="ctrTitle"/>
          </p:nvPr>
        </p:nvSpPr>
        <p:spPr>
          <a:xfrm>
            <a:off x="348916" y="2430823"/>
            <a:ext cx="11490158" cy="166166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наноспутниками формата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сил магнитного взаимодействия</a:t>
            </a:r>
          </a:p>
        </p:txBody>
      </p:sp>
      <p:sp>
        <p:nvSpPr>
          <p:cNvPr id="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944" y="5112292"/>
            <a:ext cx="10095345" cy="18697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Ульяна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Монахова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 Иванов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1773963" y="6049157"/>
            <a:ext cx="8640763" cy="7651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23 ноября 2020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5C2656-221D-4C6B-9B5F-87C8CDB0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39" y="39971"/>
            <a:ext cx="3795089" cy="2072820"/>
          </a:xfrm>
          <a:prstGeom prst="rect">
            <a:avLst/>
          </a:prstGeom>
        </p:spPr>
      </p:pic>
      <p:pic>
        <p:nvPicPr>
          <p:cNvPr id="21" name="Picture 5" descr="keldysht">
            <a:extLst>
              <a:ext uri="{FF2B5EF4-FFF2-40B4-BE49-F238E27FC236}">
                <a16:creationId xmlns:a16="http://schemas.microsoft.com/office/drawing/2014/main" id="{A3AFF8DD-BC1D-46D2-A73F-B31495B5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8" y="71417"/>
            <a:ext cx="1399926" cy="98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6736D152-CBC4-49EE-B8D9-7E9D92C7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7578" t="11458" r="70703" b="80209"/>
          <a:stretch>
            <a:fillRect/>
          </a:stretch>
        </p:blipFill>
        <p:spPr bwMode="auto">
          <a:xfrm>
            <a:off x="10601505" y="271083"/>
            <a:ext cx="1457896" cy="58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800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36031" y="-184666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10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3CAA18-F43F-445C-876C-69D513AE47BD}"/>
              </a:ext>
            </a:extLst>
          </p:cNvPr>
          <p:cNvSpPr txBox="1"/>
          <p:nvPr/>
        </p:nvSpPr>
        <p:spPr>
          <a:xfrm>
            <a:off x="250334" y="5513406"/>
            <a:ext cx="58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Дипольные моменты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Нижний колонтитул 1">
            <a:extLst>
              <a:ext uri="{FF2B5EF4-FFF2-40B4-BE49-F238E27FC236}">
                <a16:creationId xmlns:a16="http://schemas.microsoft.com/office/drawing/2014/main" id="{A2F726A1-4004-4831-850D-48A1D8FA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60F58B-8148-40CC-A4D3-BE50E13D59C0}"/>
              </a:ext>
            </a:extLst>
          </p:cNvPr>
          <p:cNvSpPr txBox="1"/>
          <p:nvPr/>
        </p:nvSpPr>
        <p:spPr>
          <a:xfrm>
            <a:off x="6346334" y="5513406"/>
            <a:ext cx="58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Дипольный момент 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CubeSat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B95A69-4A55-43AE-B620-48F7EB476A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0" y="1123544"/>
            <a:ext cx="6028407" cy="45213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C523D-9FC4-46D9-827F-1D07158A1F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" y="1108282"/>
            <a:ext cx="6028407" cy="45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-8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подходов к управлению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11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D31632-3343-4A0C-BC8F-E5E7DAF47997}"/>
              </a:ext>
            </a:extLst>
          </p:cNvPr>
          <p:cNvSpPr txBox="1"/>
          <p:nvPr/>
        </p:nvSpPr>
        <p:spPr>
          <a:xfrm>
            <a:off x="267850" y="5560368"/>
            <a:ext cx="116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количества спутников в рое к общему количеству аппаратов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563C5-DD65-413B-AC06-7E490AF95B54}"/>
              </a:ext>
            </a:extLst>
          </p:cNvPr>
          <p:cNvSpPr txBox="1"/>
          <p:nvPr/>
        </p:nvSpPr>
        <p:spPr>
          <a:xfrm>
            <a:off x="891176" y="1445514"/>
            <a:ext cx="430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65C3F-C236-4149-8D6D-5C46822B17C4}"/>
              </a:ext>
            </a:extLst>
          </p:cNvPr>
          <p:cNvSpPr txBox="1"/>
          <p:nvPr/>
        </p:nvSpPr>
        <p:spPr>
          <a:xfrm>
            <a:off x="6844763" y="1415534"/>
            <a:ext cx="430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Децентрализованный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61696E-F916-47A2-9F8F-54A68A8C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24" y="1502365"/>
            <a:ext cx="5385531" cy="40586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96F5F5-A188-4835-ABC3-0C382A881F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3" y="1501707"/>
            <a:ext cx="5411548" cy="4058661"/>
          </a:xfrm>
          <a:prstGeom prst="rect">
            <a:avLst/>
          </a:prstGeom>
        </p:spPr>
      </p:pic>
      <p:sp>
        <p:nvSpPr>
          <p:cNvPr id="26" name="Нижний колонтитул 1">
            <a:extLst>
              <a:ext uri="{FF2B5EF4-FFF2-40B4-BE49-F238E27FC236}">
                <a16:creationId xmlns:a16="http://schemas.microsoft.com/office/drawing/2014/main" id="{B2E118E9-F2B3-4D01-9441-489538C6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86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9843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от начальных условий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12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959333-0A3C-42B7-93BA-E37F4A409C0D}"/>
              </a:ext>
            </a:extLst>
          </p:cNvPr>
          <p:cNvSpPr txBox="1"/>
          <p:nvPr/>
        </p:nvSpPr>
        <p:spPr>
          <a:xfrm>
            <a:off x="891176" y="1445514"/>
            <a:ext cx="430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ADA942-AF26-4BA5-8FB8-A84A02EA73C1}"/>
              </a:ext>
            </a:extLst>
          </p:cNvPr>
          <p:cNvSpPr txBox="1"/>
          <p:nvPr/>
        </p:nvSpPr>
        <p:spPr>
          <a:xfrm>
            <a:off x="6844763" y="1415534"/>
            <a:ext cx="430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Децентрализованный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BF0074-7BF4-4583-A02B-B9330A7F50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90" y="1445514"/>
            <a:ext cx="5487736" cy="4135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8AEF33E-F319-4F68-8F47-17727A335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26" y="1483333"/>
            <a:ext cx="5487735" cy="4115801"/>
          </a:xfrm>
          <a:prstGeom prst="rect">
            <a:avLst/>
          </a:prstGeom>
        </p:spPr>
      </p:pic>
      <p:sp>
        <p:nvSpPr>
          <p:cNvPr id="28" name="Нижний колонтитул 1">
            <a:extLst>
              <a:ext uri="{FF2B5EF4-FFF2-40B4-BE49-F238E27FC236}">
                <a16:creationId xmlns:a16="http://schemas.microsoft.com/office/drawing/2014/main" id="{B88AFC44-F6BA-4746-98B6-1D9FC4C03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98F220-8F0D-4FDF-9D8D-55ADD913E1DF}"/>
              </a:ext>
            </a:extLst>
          </p:cNvPr>
          <p:cNvSpPr txBox="1"/>
          <p:nvPr/>
        </p:nvSpPr>
        <p:spPr>
          <a:xfrm>
            <a:off x="1266050" y="5619018"/>
            <a:ext cx="965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количества спутников в рое к общему количеству аппаратов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68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3999" y="0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13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7FDBE-5AE5-4FE8-9688-74F76E87BEBF}"/>
              </a:ext>
            </a:extLst>
          </p:cNvPr>
          <p:cNvSpPr txBox="1"/>
          <p:nvPr/>
        </p:nvSpPr>
        <p:spPr>
          <a:xfrm>
            <a:off x="745718" y="1227221"/>
            <a:ext cx="1072462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Магнитного взаимодействия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несмотря на его маленькую величину достаточно для устранения дрейфа между аппаратами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катушки могут быть использованы для управления как поступательным, так и угловым движением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работы алгоритмов зависит от начальных параметров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дальнейшую работу: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ошибки в исполнении магнитных диполей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более обширный анализ работы алгоритмов в зависимости от начальных параметров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ижний колонтитул 1">
            <a:extLst>
              <a:ext uri="{FF2B5EF4-FFF2-40B4-BE49-F238E27FC236}">
                <a16:creationId xmlns:a16="http://schemas.microsoft.com/office/drawing/2014/main" id="{1C9BB461-6D2F-45E3-A178-78F503DB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1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993232" y="229294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1261" y="4521218"/>
            <a:ext cx="76434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Больше видео на нашем 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YouTube </a:t>
            </a:r>
            <a:r>
              <a:rPr lang="ru-RU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канале: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KIAM Space Systems Dynamics Department</a:t>
            </a:r>
          </a:p>
        </p:txBody>
      </p:sp>
      <p:pic>
        <p:nvPicPr>
          <p:cNvPr id="12" name="Picture 5" descr="keldysht">
            <a:extLst>
              <a:ext uri="{FF2B5EF4-FFF2-40B4-BE49-F238E27FC236}">
                <a16:creationId xmlns:a16="http://schemas.microsoft.com/office/drawing/2014/main" id="{F6942817-7A60-4662-AFA7-05F78AE87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2">
            <a:extLst>
              <a:ext uri="{FF2B5EF4-FFF2-40B4-BE49-F238E27FC236}">
                <a16:creationId xmlns:a16="http://schemas.microsoft.com/office/drawing/2014/main" id="{3ADF38DE-46E0-4F05-8E5E-30A81474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14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16" name="Нижний колонтитул 1">
            <a:extLst>
              <a:ext uri="{FF2B5EF4-FFF2-40B4-BE49-F238E27FC236}">
                <a16:creationId xmlns:a16="http://schemas.microsoft.com/office/drawing/2014/main" id="{1D16134F-49B4-4143-9A41-C5698AC0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5452EC-7A73-4E88-8D5E-132D62475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54" y="4231255"/>
            <a:ext cx="1758993" cy="17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7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12024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Миниатюризация спутников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 dirty="0"/>
              <a:t>63-я научная конференция МФТИ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2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9D282-F270-49B8-9163-18C13B50C5B8}"/>
              </a:ext>
            </a:extLst>
          </p:cNvPr>
          <p:cNvSpPr txBox="1"/>
          <p:nvPr/>
        </p:nvSpPr>
        <p:spPr>
          <a:xfrm>
            <a:off x="465443" y="1665013"/>
            <a:ext cx="6388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Малые спутники: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(0.1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фемтоспутники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(&lt; 100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CFD9C0-A56E-4539-A2EA-7680D67BA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11" y="2286542"/>
            <a:ext cx="2266950" cy="2019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F39194-1474-41A9-8F09-DD133AD327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79550" y="1117487"/>
            <a:ext cx="2930146" cy="2178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C0B7B2-AC04-42E0-AE5C-4635EC699455}"/>
              </a:ext>
            </a:extLst>
          </p:cNvPr>
          <p:cNvSpPr txBox="1"/>
          <p:nvPr/>
        </p:nvSpPr>
        <p:spPr>
          <a:xfrm>
            <a:off x="6108031" y="3296192"/>
            <a:ext cx="308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6U CubeSat, 13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710A78-163B-4448-B6F2-762AA09A8BD1}"/>
              </a:ext>
            </a:extLst>
          </p:cNvPr>
          <p:cNvSpPr txBox="1"/>
          <p:nvPr/>
        </p:nvSpPr>
        <p:spPr>
          <a:xfrm>
            <a:off x="8825454" y="4250317"/>
            <a:ext cx="3366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SiriusSat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1U CubeSat, 1.45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3CFA8-D43A-40E1-AB87-1AC177BDC3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5193" r="13118"/>
          <a:stretch/>
        </p:blipFill>
        <p:spPr>
          <a:xfrm>
            <a:off x="5389265" y="4118866"/>
            <a:ext cx="2633614" cy="18239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684FDF-C7CD-4263-A7D7-9C5FA6D7CFE6}"/>
              </a:ext>
            </a:extLst>
          </p:cNvPr>
          <p:cNvSpPr txBox="1"/>
          <p:nvPr/>
        </p:nvSpPr>
        <p:spPr>
          <a:xfrm>
            <a:off x="5312453" y="5915607"/>
            <a:ext cx="3083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9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12024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группового полета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 dirty="0"/>
              <a:t>63-я научная конференция МФТИ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3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9D282-F270-49B8-9163-18C13B50C5B8}"/>
              </a:ext>
            </a:extLst>
          </p:cNvPr>
          <p:cNvSpPr txBox="1"/>
          <p:nvPr/>
        </p:nvSpPr>
        <p:spPr>
          <a:xfrm>
            <a:off x="194790" y="1977837"/>
            <a:ext cx="63887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зондирование Земли</a:t>
            </a:r>
          </a:p>
          <a:p>
            <a:pPr marL="180000" indent="18000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Изучение гравитационных волн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180000" indent="18000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коронография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1800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магнитного поля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3791CA-AA14-40CD-B3AF-45AC544B9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01" y="3982376"/>
            <a:ext cx="3074878" cy="2202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1B5D0-E2AD-4755-B470-8FEEA080F488}"/>
              </a:ext>
            </a:extLst>
          </p:cNvPr>
          <p:cNvSpPr txBox="1"/>
          <p:nvPr/>
        </p:nvSpPr>
        <p:spPr>
          <a:xfrm>
            <a:off x="8599011" y="6118132"/>
            <a:ext cx="278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Proba-3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ESA Portal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95C02-64EC-494C-B4B2-D854C9F092B7}"/>
              </a:ext>
            </a:extLst>
          </p:cNvPr>
          <p:cNvSpPr txBox="1"/>
          <p:nvPr/>
        </p:nvSpPr>
        <p:spPr>
          <a:xfrm>
            <a:off x="8867235" y="3459088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Landsat 7 &amp; EO-1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9F5BB2-9690-495E-95F4-105700C63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45" y="2858165"/>
            <a:ext cx="3074878" cy="17481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D40A2-E31A-41B9-82CE-BEA8D3702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45" y="1308252"/>
            <a:ext cx="3134574" cy="22024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3E16A2-0419-44EC-8CD3-587BAE408C71}"/>
              </a:ext>
            </a:extLst>
          </p:cNvPr>
          <p:cNvSpPr txBox="1"/>
          <p:nvPr/>
        </p:nvSpPr>
        <p:spPr>
          <a:xfrm>
            <a:off x="6384872" y="4526217"/>
            <a:ext cx="278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Credit: ESA </a:t>
            </a:r>
          </a:p>
        </p:txBody>
      </p:sp>
    </p:spTree>
    <p:extLst>
      <p:ext uri="{BB962C8B-B14F-4D97-AF65-F5344CB8AC3E}">
        <p14:creationId xmlns:p14="http://schemas.microsoft.com/office/powerpoint/2010/main" val="6102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12028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4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7FE14-E0EE-4C8D-9E0E-6F0743212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00" y="4188723"/>
            <a:ext cx="4344314" cy="2027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CACB9-C02A-4377-A315-A4FEFC05B6A8}"/>
              </a:ext>
            </a:extLst>
          </p:cNvPr>
          <p:cNvSpPr txBox="1"/>
          <p:nvPr/>
        </p:nvSpPr>
        <p:spPr>
          <a:xfrm>
            <a:off x="655781" y="1410723"/>
            <a:ext cx="652087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роя спутников формата 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их отделения от 3U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CubeSat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обеспечение замкнутых относительных траекторий аппаратов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спутник, сделанный на основе печатной платы размером 3,5x3,5 см, и включающий в себя солнечную панель, бортовой компьютер, небольшие магнитные катушки и систему связи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3U CubeSat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наноспутник размером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10х10х30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массой около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кг. Предполагается, что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CubeSat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оснащен трехосной магнитной системой ориентации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BE1621-47D9-42BD-8DA7-74C9833D0DBF}"/>
              </a:ext>
            </a:extLst>
          </p:cNvPr>
          <p:cNvSpPr txBox="1"/>
          <p:nvPr/>
        </p:nvSpPr>
        <p:spPr>
          <a:xfrm>
            <a:off x="7828999" y="3674353"/>
            <a:ext cx="371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KickSat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EDE47E-D106-4D4D-A3C7-632085686C6B}"/>
              </a:ext>
            </a:extLst>
          </p:cNvPr>
          <p:cNvSpPr txBox="1"/>
          <p:nvPr/>
        </p:nvSpPr>
        <p:spPr>
          <a:xfrm>
            <a:off x="7889159" y="6187204"/>
            <a:ext cx="359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Нижний колонтитул 1">
            <a:extLst>
              <a:ext uri="{FF2B5EF4-FFF2-40B4-BE49-F238E27FC236}">
                <a16:creationId xmlns:a16="http://schemas.microsoft.com/office/drawing/2014/main" id="{EA2E7478-2CEE-47D1-B858-BE0EFAA2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  <p:pic>
        <p:nvPicPr>
          <p:cNvPr id="2" name="KickSat_Sprite_deployment">
            <a:hlinkClick r:id="" action="ppaction://media"/>
            <a:extLst>
              <a:ext uri="{FF2B5EF4-FFF2-40B4-BE49-F238E27FC236}">
                <a16:creationId xmlns:a16="http://schemas.microsoft.com/office/drawing/2014/main" id="{9C7D88F3-2EC1-4617-8EA8-22FA77C4F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3586" y="1263596"/>
            <a:ext cx="4344314" cy="24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151026" y="12027"/>
            <a:ext cx="9918032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управления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5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890E2C-0BC0-469C-B94A-7882C635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69" y="1317455"/>
            <a:ext cx="3471196" cy="2038486"/>
          </a:xfrm>
          <a:prstGeom prst="rect">
            <a:avLst/>
          </a:prstGeom>
        </p:spPr>
      </p:pic>
      <p:graphicFrame>
        <p:nvGraphicFramePr>
          <p:cNvPr id="64" name="Object 1">
            <a:extLst>
              <a:ext uri="{FF2B5EF4-FFF2-40B4-BE49-F238E27FC236}">
                <a16:creationId xmlns:a16="http://schemas.microsoft.com/office/drawing/2014/main" id="{63CF6A49-7208-4217-B656-62198FBCB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966014"/>
              </p:ext>
            </p:extLst>
          </p:nvPr>
        </p:nvGraphicFramePr>
        <p:xfrm>
          <a:off x="308330" y="1720939"/>
          <a:ext cx="8420116" cy="1473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7" name="Equation" r:id="rId6" imgW="4000320" imgH="698400" progId="Equation.DSMT4">
                  <p:embed/>
                </p:oleObj>
              </mc:Choice>
              <mc:Fallback>
                <p:oleObj name="Equation" r:id="rId6" imgW="4000320" imgH="698400" progId="Equation.DSMT4">
                  <p:embed/>
                  <p:pic>
                    <p:nvPicPr>
                      <p:cNvPr id="307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330" y="1720939"/>
                        <a:ext cx="8420116" cy="14730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6FBCE59-E29A-43F5-918B-62B2634E2485}"/>
              </a:ext>
            </a:extLst>
          </p:cNvPr>
          <p:cNvSpPr txBox="1"/>
          <p:nvPr/>
        </p:nvSpPr>
        <p:spPr>
          <a:xfrm>
            <a:off x="566847" y="1291123"/>
            <a:ext cx="478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Хилла-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Клохесси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Уилтшира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C163B1-0F1E-45C7-8FCC-567988817729}"/>
              </a:ext>
            </a:extLst>
          </p:cNvPr>
          <p:cNvSpPr txBox="1"/>
          <p:nvPr/>
        </p:nvSpPr>
        <p:spPr>
          <a:xfrm>
            <a:off x="8682089" y="3280525"/>
            <a:ext cx="364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система координат</a:t>
            </a:r>
            <a:endParaRPr lang="en-US" sz="1600" dirty="0"/>
          </a:p>
        </p:txBody>
      </p:sp>
      <p:graphicFrame>
        <p:nvGraphicFramePr>
          <p:cNvPr id="62" name="Объект 61">
            <a:extLst>
              <a:ext uri="{FF2B5EF4-FFF2-40B4-BE49-F238E27FC236}">
                <a16:creationId xmlns:a16="http://schemas.microsoft.com/office/drawing/2014/main" id="{D53A2650-032E-48EC-AA2A-E8D0F27DA2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924876"/>
              </p:ext>
            </p:extLst>
          </p:nvPr>
        </p:nvGraphicFramePr>
        <p:xfrm>
          <a:off x="10193081" y="2349555"/>
          <a:ext cx="18256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8" name="Equation" r:id="rId8" imgW="177646" imgH="190335" progId="Equation.DSMT4">
                  <p:embed/>
                </p:oleObj>
              </mc:Choice>
              <mc:Fallback>
                <p:oleObj name="Equation" r:id="rId8" imgW="177646" imgH="190335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3081" y="2349555"/>
                        <a:ext cx="182563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9642A24A-DC7A-43FB-897F-BA221764BAA6}"/>
              </a:ext>
            </a:extLst>
          </p:cNvPr>
          <p:cNvSpPr txBox="1"/>
          <p:nvPr/>
        </p:nvSpPr>
        <p:spPr>
          <a:xfrm>
            <a:off x="566847" y="3289410"/>
            <a:ext cx="908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управление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оси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погасить дрейф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Построим управление на основе функции Ляпунова: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768" name="Объект 32767">
            <a:extLst>
              <a:ext uri="{FF2B5EF4-FFF2-40B4-BE49-F238E27FC236}">
                <a16:creationId xmlns:a16="http://schemas.microsoft.com/office/drawing/2014/main" id="{B164EF74-E637-4337-854F-B85BE91754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143360"/>
              </p:ext>
            </p:extLst>
          </p:nvPr>
        </p:nvGraphicFramePr>
        <p:xfrm>
          <a:off x="3347507" y="3280663"/>
          <a:ext cx="312320" cy="44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49" name="Equation" r:id="rId10" imgW="152280" imgH="215640" progId="Equation.DSMT4">
                  <p:embed/>
                </p:oleObj>
              </mc:Choice>
              <mc:Fallback>
                <p:oleObj name="Equation" r:id="rId10" imgW="1522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47507" y="3280663"/>
                        <a:ext cx="312320" cy="442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7" name="Объект 32776">
            <a:extLst>
              <a:ext uri="{FF2B5EF4-FFF2-40B4-BE49-F238E27FC236}">
                <a16:creationId xmlns:a16="http://schemas.microsoft.com/office/drawing/2014/main" id="{04D1C35F-C803-43C1-BB45-9BF913683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239336"/>
              </p:ext>
            </p:extLst>
          </p:nvPr>
        </p:nvGraphicFramePr>
        <p:xfrm>
          <a:off x="7772705" y="3301957"/>
          <a:ext cx="861527" cy="39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0" name="Equation" r:id="rId12" imgW="444240" imgH="203040" progId="Equation.DSMT4">
                  <p:embed/>
                </p:oleObj>
              </mc:Choice>
              <mc:Fallback>
                <p:oleObj name="Equation" r:id="rId12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72705" y="3301957"/>
                        <a:ext cx="861527" cy="39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Объект 76">
            <a:extLst>
              <a:ext uri="{FF2B5EF4-FFF2-40B4-BE49-F238E27FC236}">
                <a16:creationId xmlns:a16="http://schemas.microsoft.com/office/drawing/2014/main" id="{672CD015-AF16-43C8-8D9D-054A179BE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26776"/>
              </p:ext>
            </p:extLst>
          </p:nvPr>
        </p:nvGraphicFramePr>
        <p:xfrm>
          <a:off x="468589" y="4094481"/>
          <a:ext cx="7304116" cy="63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1" name="Equation" r:id="rId14" imgW="6527520" imgH="571320" progId="Equation.DSMT4">
                  <p:embed/>
                </p:oleObj>
              </mc:Choice>
              <mc:Fallback>
                <p:oleObj name="Equation" r:id="rId14" imgW="6527520" imgH="571320" progId="Equation.DSMT4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73B180CB-BE2E-445B-8D7A-0F166B4BF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89" y="4094481"/>
                        <a:ext cx="7304116" cy="6377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Объект 78">
            <a:extLst>
              <a:ext uri="{FF2B5EF4-FFF2-40B4-BE49-F238E27FC236}">
                <a16:creationId xmlns:a16="http://schemas.microsoft.com/office/drawing/2014/main" id="{5C224359-71ED-4731-ACCC-FE3C0CA8F9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488451"/>
              </p:ext>
            </p:extLst>
          </p:nvPr>
        </p:nvGraphicFramePr>
        <p:xfrm>
          <a:off x="440308" y="5497945"/>
          <a:ext cx="6837363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2" name="Equation" r:id="rId16" imgW="3454200" imgH="419040" progId="Equation.DSMT4">
                  <p:embed/>
                </p:oleObj>
              </mc:Choice>
              <mc:Fallback>
                <p:oleObj name="Equation" r:id="rId16" imgW="3454200" imgH="419040" progId="Equation.DSMT4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1EA2A755-677C-4070-B6F7-B6871197F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0308" y="5497945"/>
                        <a:ext cx="6837363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69FBDE77-D930-4D1A-AA57-4CDF66A516E8}"/>
              </a:ext>
            </a:extLst>
          </p:cNvPr>
          <p:cNvSpPr txBox="1"/>
          <p:nvPr/>
        </p:nvSpPr>
        <p:spPr>
          <a:xfrm>
            <a:off x="576272" y="4779040"/>
            <a:ext cx="879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Зная необходимую величину управления                       находим требуемую силу магнитного взаимодействия, создаваемую диполями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779" name="Объект 32778">
            <a:extLst>
              <a:ext uri="{FF2B5EF4-FFF2-40B4-BE49-F238E27FC236}">
                <a16:creationId xmlns:a16="http://schemas.microsoft.com/office/drawing/2014/main" id="{0FE1B7CA-8FE9-4186-A892-B88123BB0D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997961"/>
              </p:ext>
            </p:extLst>
          </p:nvPr>
        </p:nvGraphicFramePr>
        <p:xfrm>
          <a:off x="5195470" y="4788989"/>
          <a:ext cx="1533751" cy="400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3" name="Equation" r:id="rId18" imgW="1460160" imgH="380880" progId="Equation.DSMT4">
                  <p:embed/>
                </p:oleObj>
              </mc:Choice>
              <mc:Fallback>
                <p:oleObj name="Equation" r:id="rId18" imgW="14601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195470" y="4788989"/>
                        <a:ext cx="1533751" cy="400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81" name="Объект 32780">
            <a:extLst>
              <a:ext uri="{FF2B5EF4-FFF2-40B4-BE49-F238E27FC236}">
                <a16:creationId xmlns:a16="http://schemas.microsoft.com/office/drawing/2014/main" id="{37FE8325-8BFD-4077-BFF2-90F75AEA1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310209"/>
              </p:ext>
            </p:extLst>
          </p:nvPr>
        </p:nvGraphicFramePr>
        <p:xfrm>
          <a:off x="6961651" y="5132983"/>
          <a:ext cx="632040" cy="388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54" name="Equation" r:id="rId20" imgW="330120" imgH="203040" progId="Equation.DSMT4">
                  <p:embed/>
                </p:oleObj>
              </mc:Choice>
              <mc:Fallback>
                <p:oleObj name="Equation" r:id="rId20" imgW="330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961651" y="5132983"/>
                        <a:ext cx="632040" cy="388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Рисунок 25">
            <a:extLst>
              <a:ext uri="{FF2B5EF4-FFF2-40B4-BE49-F238E27FC236}">
                <a16:creationId xmlns:a16="http://schemas.microsoft.com/office/drawing/2014/main" id="{2417CCDB-B542-4E1F-A34F-EE253A5C4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7" t="29556" r="2562" b="15427"/>
          <a:stretch/>
        </p:blipFill>
        <p:spPr bwMode="auto">
          <a:xfrm>
            <a:off x="8842934" y="3928216"/>
            <a:ext cx="3320197" cy="22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6D81C439-F74C-4CDE-B7B5-5143809073D1}"/>
              </a:ext>
            </a:extLst>
          </p:cNvPr>
          <p:cNvSpPr txBox="1"/>
          <p:nvPr/>
        </p:nvSpPr>
        <p:spPr>
          <a:xfrm>
            <a:off x="8682087" y="6024868"/>
            <a:ext cx="364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дрейф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Нижний колонтитул 1">
            <a:extLst>
              <a:ext uri="{FF2B5EF4-FFF2-40B4-BE49-F238E27FC236}">
                <a16:creationId xmlns:a16="http://schemas.microsoft.com/office/drawing/2014/main" id="{CE921180-F302-453B-B316-8C63147E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68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4000" y="12025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управлению роем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6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D6003-C43E-4DB7-A803-B0D941D5ED3F}"/>
              </a:ext>
            </a:extLst>
          </p:cNvPr>
          <p:cNvSpPr txBox="1"/>
          <p:nvPr/>
        </p:nvSpPr>
        <p:spPr>
          <a:xfrm>
            <a:off x="113122" y="1008678"/>
            <a:ext cx="59828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головного (или "материнского") аппарата в рое, его движение отслеживается остальными "дочерними" спутниками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555A6-B665-4126-92C9-4949F20A4484}"/>
              </a:ext>
            </a:extLst>
          </p:cNvPr>
          <p:cNvSpPr txBox="1"/>
          <p:nvPr/>
        </p:nvSpPr>
        <p:spPr>
          <a:xfrm>
            <a:off x="6096001" y="1008678"/>
            <a:ext cx="5982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Децентрализованный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аппарат принимает решение индивидуально на основе информации о движении ближайших соседей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9E4B128-3DB0-423C-B568-82BA6F4C17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339329"/>
              </p:ext>
            </p:extLst>
          </p:nvPr>
        </p:nvGraphicFramePr>
        <p:xfrm>
          <a:off x="1362075" y="2400300"/>
          <a:ext cx="34544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4" name="Equation" r:id="rId5" imgW="2070000" imgH="1434960" progId="Equation.DSMT4">
                  <p:embed/>
                </p:oleObj>
              </mc:Choice>
              <mc:Fallback>
                <p:oleObj name="Equation" r:id="rId5" imgW="2070000" imgH="1434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62075" y="2400300"/>
                        <a:ext cx="3454400" cy="250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3B6D209-D510-4063-9C96-0968682AB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4674"/>
              </p:ext>
            </p:extLst>
          </p:nvPr>
        </p:nvGraphicFramePr>
        <p:xfrm>
          <a:off x="7113588" y="2366963"/>
          <a:ext cx="4029075" cy="255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85" name="Equation" r:id="rId7" imgW="2311200" imgH="1422360" progId="Equation.DSMT4">
                  <p:embed/>
                </p:oleObj>
              </mc:Choice>
              <mc:Fallback>
                <p:oleObj name="Equation" r:id="rId7" imgW="2311200" imgH="1422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3588" y="2366963"/>
                        <a:ext cx="4029075" cy="2551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786" name="Группа 32785">
            <a:extLst>
              <a:ext uri="{FF2B5EF4-FFF2-40B4-BE49-F238E27FC236}">
                <a16:creationId xmlns:a16="http://schemas.microsoft.com/office/drawing/2014/main" id="{59CE3681-D002-486F-90DD-E14148895F25}"/>
              </a:ext>
            </a:extLst>
          </p:cNvPr>
          <p:cNvGrpSpPr/>
          <p:nvPr/>
        </p:nvGrpSpPr>
        <p:grpSpPr>
          <a:xfrm>
            <a:off x="449884" y="4582509"/>
            <a:ext cx="5267057" cy="2201392"/>
            <a:chOff x="396828" y="4528331"/>
            <a:chExt cx="5267057" cy="2201392"/>
          </a:xfrm>
        </p:grpSpPr>
        <p:sp>
          <p:nvSpPr>
            <p:cNvPr id="9" name="Куб 8">
              <a:extLst>
                <a:ext uri="{FF2B5EF4-FFF2-40B4-BE49-F238E27FC236}">
                  <a16:creationId xmlns:a16="http://schemas.microsoft.com/office/drawing/2014/main" id="{F28EA69D-B186-448C-97EF-074644C5EA8E}"/>
                </a:ext>
              </a:extLst>
            </p:cNvPr>
            <p:cNvSpPr/>
            <p:nvPr/>
          </p:nvSpPr>
          <p:spPr>
            <a:xfrm rot="540478">
              <a:off x="2682126" y="5153163"/>
              <a:ext cx="592016" cy="1258529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20B9EF5-7F4C-48FF-ABF6-5BF809B22B2A}"/>
                </a:ext>
              </a:extLst>
            </p:cNvPr>
            <p:cNvGrpSpPr/>
            <p:nvPr/>
          </p:nvGrpSpPr>
          <p:grpSpPr>
            <a:xfrm rot="20784626">
              <a:off x="611914" y="4528331"/>
              <a:ext cx="743508" cy="381624"/>
              <a:chOff x="462117" y="4869221"/>
              <a:chExt cx="959100" cy="479117"/>
            </a:xfrm>
          </p:grpSpPr>
          <p:sp>
            <p:nvSpPr>
              <p:cNvPr id="10" name="Ромб 9">
                <a:extLst>
                  <a:ext uri="{FF2B5EF4-FFF2-40B4-BE49-F238E27FC236}">
                    <a16:creationId xmlns:a16="http://schemas.microsoft.com/office/drawing/2014/main" id="{58A1E20B-0177-4B9F-8116-8B6E7AD934D5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A5DB90CC-3A10-49AF-9D53-BA8E8410ABDA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57451B97-350E-40CC-BFAF-C810AA49BD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8D90BBFD-62F7-4E74-95D7-5F48F94DB74C}"/>
                </a:ext>
              </a:extLst>
            </p:cNvPr>
            <p:cNvGrpSpPr/>
            <p:nvPr/>
          </p:nvGrpSpPr>
          <p:grpSpPr>
            <a:xfrm rot="2245261">
              <a:off x="4981216" y="4881138"/>
              <a:ext cx="682669" cy="395946"/>
              <a:chOff x="462117" y="4869221"/>
              <a:chExt cx="959100" cy="479117"/>
            </a:xfrm>
          </p:grpSpPr>
          <p:sp>
            <p:nvSpPr>
              <p:cNvPr id="37" name="Ромб 36">
                <a:extLst>
                  <a:ext uri="{FF2B5EF4-FFF2-40B4-BE49-F238E27FC236}">
                    <a16:creationId xmlns:a16="http://schemas.microsoft.com/office/drawing/2014/main" id="{2385DE7D-462A-4CCA-8865-45EF96868FC4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Прямая соединительная линия 37">
                <a:extLst>
                  <a:ext uri="{FF2B5EF4-FFF2-40B4-BE49-F238E27FC236}">
                    <a16:creationId xmlns:a16="http://schemas.microsoft.com/office/drawing/2014/main" id="{45645CFC-30B3-4C6E-805D-1512F0D9651E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B4A694BF-5B85-4B9B-911F-FBDA1A2360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DC43CA5E-EC8A-433A-8A5B-2426770CDE14}"/>
                </a:ext>
              </a:extLst>
            </p:cNvPr>
            <p:cNvGrpSpPr/>
            <p:nvPr/>
          </p:nvGrpSpPr>
          <p:grpSpPr>
            <a:xfrm rot="19563357">
              <a:off x="1525345" y="5500093"/>
              <a:ext cx="796986" cy="388224"/>
              <a:chOff x="462117" y="4869221"/>
              <a:chExt cx="959100" cy="479117"/>
            </a:xfrm>
          </p:grpSpPr>
          <p:sp>
            <p:nvSpPr>
              <p:cNvPr id="45" name="Ромб 44">
                <a:extLst>
                  <a:ext uri="{FF2B5EF4-FFF2-40B4-BE49-F238E27FC236}">
                    <a16:creationId xmlns:a16="http://schemas.microsoft.com/office/drawing/2014/main" id="{0CA5945C-159A-43E0-B104-77C38C8E1A65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1286D383-007E-4D4E-A848-C3182E3BBD92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A76751EE-96AF-4336-BA42-B49C62BD6E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9A5052BC-40F0-4F9F-9F8C-A0998D44E653}"/>
                </a:ext>
              </a:extLst>
            </p:cNvPr>
            <p:cNvCxnSpPr>
              <a:stCxn id="9" idx="2"/>
            </p:cNvCxnSpPr>
            <p:nvPr/>
          </p:nvCxnSpPr>
          <p:spPr>
            <a:xfrm flipH="1" flipV="1">
              <a:off x="2059709" y="5782427"/>
              <a:ext cx="614481" cy="26744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02503139-183C-4576-8ABE-AB3882746C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8868" y="4832448"/>
              <a:ext cx="1616872" cy="704754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>
              <a:extLst>
                <a:ext uri="{FF2B5EF4-FFF2-40B4-BE49-F238E27FC236}">
                  <a16:creationId xmlns:a16="http://schemas.microsoft.com/office/drawing/2014/main" id="{491738AD-70C0-4990-849F-E8077AFB7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741" y="6098364"/>
              <a:ext cx="1709371" cy="482223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>
              <a:extLst>
                <a:ext uri="{FF2B5EF4-FFF2-40B4-BE49-F238E27FC236}">
                  <a16:creationId xmlns:a16="http://schemas.microsoft.com/office/drawing/2014/main" id="{1DF53AD0-3046-42DA-88B7-20A6C612C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055" y="5163739"/>
              <a:ext cx="1858712" cy="401758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>
              <a:extLst>
                <a:ext uri="{FF2B5EF4-FFF2-40B4-BE49-F238E27FC236}">
                  <a16:creationId xmlns:a16="http://schemas.microsoft.com/office/drawing/2014/main" id="{761A7498-DFF2-467E-A6B7-B9173A316014}"/>
                </a:ext>
              </a:extLst>
            </p:cNvPr>
            <p:cNvCxnSpPr>
              <a:cxnSpLocks/>
              <a:stCxn id="9" idx="5"/>
            </p:cNvCxnSpPr>
            <p:nvPr/>
          </p:nvCxnSpPr>
          <p:spPr>
            <a:xfrm>
              <a:off x="3282078" y="5755685"/>
              <a:ext cx="717194" cy="120903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8046B20F-A6A0-4FDC-A4B2-E9886B1C95D1}"/>
                </a:ext>
              </a:extLst>
            </p:cNvPr>
            <p:cNvGrpSpPr/>
            <p:nvPr/>
          </p:nvGrpSpPr>
          <p:grpSpPr>
            <a:xfrm rot="19740462">
              <a:off x="396828" y="6348099"/>
              <a:ext cx="743508" cy="381624"/>
              <a:chOff x="462117" y="4869221"/>
              <a:chExt cx="959100" cy="479117"/>
            </a:xfrm>
          </p:grpSpPr>
          <p:sp>
            <p:nvSpPr>
              <p:cNvPr id="75" name="Ромб 74">
                <a:extLst>
                  <a:ext uri="{FF2B5EF4-FFF2-40B4-BE49-F238E27FC236}">
                    <a16:creationId xmlns:a16="http://schemas.microsoft.com/office/drawing/2014/main" id="{009F73D4-0B08-47CA-BAF2-BC8687A84216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6" name="Прямая соединительная линия 75">
                <a:extLst>
                  <a:ext uri="{FF2B5EF4-FFF2-40B4-BE49-F238E27FC236}">
                    <a16:creationId xmlns:a16="http://schemas.microsoft.com/office/drawing/2014/main" id="{6FDE4A6A-F4DA-4F49-9EAA-252D6D150415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я соединительная линия 76">
                <a:extLst>
                  <a:ext uri="{FF2B5EF4-FFF2-40B4-BE49-F238E27FC236}">
                    <a16:creationId xmlns:a16="http://schemas.microsoft.com/office/drawing/2014/main" id="{C4B96B38-C3C0-40E2-8D39-7A900BB031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F4BE9FE4-AE95-44BA-B1AF-C64995ECD41E}"/>
                </a:ext>
              </a:extLst>
            </p:cNvPr>
            <p:cNvGrpSpPr/>
            <p:nvPr/>
          </p:nvGrpSpPr>
          <p:grpSpPr>
            <a:xfrm rot="2245261">
              <a:off x="3819297" y="5692602"/>
              <a:ext cx="682669" cy="395946"/>
              <a:chOff x="462117" y="4869221"/>
              <a:chExt cx="959100" cy="479117"/>
            </a:xfrm>
          </p:grpSpPr>
          <p:sp>
            <p:nvSpPr>
              <p:cNvPr id="79" name="Ромб 78">
                <a:extLst>
                  <a:ext uri="{FF2B5EF4-FFF2-40B4-BE49-F238E27FC236}">
                    <a16:creationId xmlns:a16="http://schemas.microsoft.com/office/drawing/2014/main" id="{39013AF3-1959-4D36-A217-F50F1F1F7CE6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Прямая соединительная линия 79">
                <a:extLst>
                  <a:ext uri="{FF2B5EF4-FFF2-40B4-BE49-F238E27FC236}">
                    <a16:creationId xmlns:a16="http://schemas.microsoft.com/office/drawing/2014/main" id="{01573CB4-F9D3-4DF5-9EC2-39F5DBF00CC7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Прямая соединительная линия 80">
                <a:extLst>
                  <a:ext uri="{FF2B5EF4-FFF2-40B4-BE49-F238E27FC236}">
                    <a16:creationId xmlns:a16="http://schemas.microsoft.com/office/drawing/2014/main" id="{22211EA9-B2A5-4525-8820-2707F48316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788" name="Группа 32787">
            <a:extLst>
              <a:ext uri="{FF2B5EF4-FFF2-40B4-BE49-F238E27FC236}">
                <a16:creationId xmlns:a16="http://schemas.microsoft.com/office/drawing/2014/main" id="{D0CFF0A5-A4DF-48C8-8E75-058B4068994A}"/>
              </a:ext>
            </a:extLst>
          </p:cNvPr>
          <p:cNvGrpSpPr/>
          <p:nvPr/>
        </p:nvGrpSpPr>
        <p:grpSpPr>
          <a:xfrm>
            <a:off x="6701536" y="4132293"/>
            <a:ext cx="5040580" cy="2429103"/>
            <a:chOff x="6701536" y="4132293"/>
            <a:chExt cx="5040580" cy="2429103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AF629BDA-740B-4F22-8A1B-EBA3C61FC8BC}"/>
                </a:ext>
              </a:extLst>
            </p:cNvPr>
            <p:cNvGrpSpPr/>
            <p:nvPr/>
          </p:nvGrpSpPr>
          <p:grpSpPr>
            <a:xfrm rot="20784626">
              <a:off x="6701536" y="5090115"/>
              <a:ext cx="743508" cy="381624"/>
              <a:chOff x="462117" y="4869221"/>
              <a:chExt cx="959100" cy="479117"/>
            </a:xfrm>
          </p:grpSpPr>
          <p:sp>
            <p:nvSpPr>
              <p:cNvPr id="83" name="Ромб 82">
                <a:extLst>
                  <a:ext uri="{FF2B5EF4-FFF2-40B4-BE49-F238E27FC236}">
                    <a16:creationId xmlns:a16="http://schemas.microsoft.com/office/drawing/2014/main" id="{A2523CCC-5723-44F6-8E9D-6AD751C93F68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Прямая соединительная линия 83">
                <a:extLst>
                  <a:ext uri="{FF2B5EF4-FFF2-40B4-BE49-F238E27FC236}">
                    <a16:creationId xmlns:a16="http://schemas.microsoft.com/office/drawing/2014/main" id="{22560389-1CFD-4544-A4C0-C59674654041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>
                <a:extLst>
                  <a:ext uri="{FF2B5EF4-FFF2-40B4-BE49-F238E27FC236}">
                    <a16:creationId xmlns:a16="http://schemas.microsoft.com/office/drawing/2014/main" id="{24E23103-C82A-4D71-9CDF-B5CA148028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773064E0-50DB-49C8-BAE9-541881626AF1}"/>
                </a:ext>
              </a:extLst>
            </p:cNvPr>
            <p:cNvGrpSpPr/>
            <p:nvPr/>
          </p:nvGrpSpPr>
          <p:grpSpPr>
            <a:xfrm rot="18553749">
              <a:off x="7030610" y="5798946"/>
              <a:ext cx="743508" cy="381624"/>
              <a:chOff x="462117" y="4869221"/>
              <a:chExt cx="959100" cy="479117"/>
            </a:xfrm>
          </p:grpSpPr>
          <p:sp>
            <p:nvSpPr>
              <p:cNvPr id="87" name="Ромб 86">
                <a:extLst>
                  <a:ext uri="{FF2B5EF4-FFF2-40B4-BE49-F238E27FC236}">
                    <a16:creationId xmlns:a16="http://schemas.microsoft.com/office/drawing/2014/main" id="{3C708D35-6A3A-4354-99EE-C71D2731AFE3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:a16="http://schemas.microsoft.com/office/drawing/2014/main" id="{921CCC54-EC75-47E1-B04A-89A15C073F6C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>
                <a:extLst>
                  <a:ext uri="{FF2B5EF4-FFF2-40B4-BE49-F238E27FC236}">
                    <a16:creationId xmlns:a16="http://schemas.microsoft.com/office/drawing/2014/main" id="{01BAB246-92AD-47C1-A072-D8840AD16C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464BCEE3-E2CF-4D56-9DF8-94EC2D4E1F80}"/>
                </a:ext>
              </a:extLst>
            </p:cNvPr>
            <p:cNvGrpSpPr/>
            <p:nvPr/>
          </p:nvGrpSpPr>
          <p:grpSpPr>
            <a:xfrm rot="2083018">
              <a:off x="8588196" y="5066621"/>
              <a:ext cx="743508" cy="381624"/>
              <a:chOff x="462117" y="4869221"/>
              <a:chExt cx="959100" cy="479117"/>
            </a:xfrm>
          </p:grpSpPr>
          <p:sp>
            <p:nvSpPr>
              <p:cNvPr id="91" name="Ромб 90">
                <a:extLst>
                  <a:ext uri="{FF2B5EF4-FFF2-40B4-BE49-F238E27FC236}">
                    <a16:creationId xmlns:a16="http://schemas.microsoft.com/office/drawing/2014/main" id="{5D029AD0-8EF2-4183-813D-60879461AA24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2" name="Прямая соединительная линия 91">
                <a:extLst>
                  <a:ext uri="{FF2B5EF4-FFF2-40B4-BE49-F238E27FC236}">
                    <a16:creationId xmlns:a16="http://schemas.microsoft.com/office/drawing/2014/main" id="{ADDFAA8E-5450-4161-8F64-F63AA0A84063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Прямая соединительная линия 92">
                <a:extLst>
                  <a:ext uri="{FF2B5EF4-FFF2-40B4-BE49-F238E27FC236}">
                    <a16:creationId xmlns:a16="http://schemas.microsoft.com/office/drawing/2014/main" id="{6E48D0B4-7168-4533-B386-AFE6460F84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24D62C1C-8475-4E44-897C-E03B3F6E5E58}"/>
                </a:ext>
              </a:extLst>
            </p:cNvPr>
            <p:cNvGrpSpPr/>
            <p:nvPr/>
          </p:nvGrpSpPr>
          <p:grpSpPr>
            <a:xfrm rot="20784626">
              <a:off x="8485937" y="5585814"/>
              <a:ext cx="743508" cy="381624"/>
              <a:chOff x="462117" y="4869221"/>
              <a:chExt cx="959100" cy="479117"/>
            </a:xfrm>
          </p:grpSpPr>
          <p:sp>
            <p:nvSpPr>
              <p:cNvPr id="95" name="Ромб 94">
                <a:extLst>
                  <a:ext uri="{FF2B5EF4-FFF2-40B4-BE49-F238E27FC236}">
                    <a16:creationId xmlns:a16="http://schemas.microsoft.com/office/drawing/2014/main" id="{B41BBE42-C7F3-4A0D-B8E0-6092D887D821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Прямая соединительная линия 95">
                <a:extLst>
                  <a:ext uri="{FF2B5EF4-FFF2-40B4-BE49-F238E27FC236}">
                    <a16:creationId xmlns:a16="http://schemas.microsoft.com/office/drawing/2014/main" id="{B1094E56-8D63-47F0-8C2D-0C94E43A0E00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Прямая соединительная линия 96">
                <a:extLst>
                  <a:ext uri="{FF2B5EF4-FFF2-40B4-BE49-F238E27FC236}">
                    <a16:creationId xmlns:a16="http://schemas.microsoft.com/office/drawing/2014/main" id="{8BD4CE90-487D-4494-B539-35DE1B3BD0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7F4E7F24-A806-4306-994B-91DC1A4C9A9A}"/>
                </a:ext>
              </a:extLst>
            </p:cNvPr>
            <p:cNvGrpSpPr/>
            <p:nvPr/>
          </p:nvGrpSpPr>
          <p:grpSpPr>
            <a:xfrm rot="20784626">
              <a:off x="10720407" y="5027418"/>
              <a:ext cx="743508" cy="381624"/>
              <a:chOff x="462117" y="4869221"/>
              <a:chExt cx="959100" cy="479117"/>
            </a:xfrm>
          </p:grpSpPr>
          <p:sp>
            <p:nvSpPr>
              <p:cNvPr id="99" name="Ромб 98">
                <a:extLst>
                  <a:ext uri="{FF2B5EF4-FFF2-40B4-BE49-F238E27FC236}">
                    <a16:creationId xmlns:a16="http://schemas.microsoft.com/office/drawing/2014/main" id="{F7F23841-854A-4545-94D3-FFF94CCFA83E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Прямая соединительная линия 99">
                <a:extLst>
                  <a:ext uri="{FF2B5EF4-FFF2-40B4-BE49-F238E27FC236}">
                    <a16:creationId xmlns:a16="http://schemas.microsoft.com/office/drawing/2014/main" id="{E8F145DB-691D-4E48-A5E4-87672EA8ABC3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>
                <a:extLst>
                  <a:ext uri="{FF2B5EF4-FFF2-40B4-BE49-F238E27FC236}">
                    <a16:creationId xmlns:a16="http://schemas.microsoft.com/office/drawing/2014/main" id="{1A18D217-E923-4422-934D-F6653F446E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0BC238D5-963B-4660-971D-EE8EAE517D9F}"/>
                </a:ext>
              </a:extLst>
            </p:cNvPr>
            <p:cNvGrpSpPr/>
            <p:nvPr/>
          </p:nvGrpSpPr>
          <p:grpSpPr>
            <a:xfrm rot="20784626">
              <a:off x="10998608" y="4132293"/>
              <a:ext cx="743508" cy="381624"/>
              <a:chOff x="462117" y="4869221"/>
              <a:chExt cx="959100" cy="479117"/>
            </a:xfrm>
          </p:grpSpPr>
          <p:sp>
            <p:nvSpPr>
              <p:cNvPr id="103" name="Ромб 102">
                <a:extLst>
                  <a:ext uri="{FF2B5EF4-FFF2-40B4-BE49-F238E27FC236}">
                    <a16:creationId xmlns:a16="http://schemas.microsoft.com/office/drawing/2014/main" id="{1EC8ABE8-707E-432F-A9DD-CEB670D7247D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Прямая соединительная линия 103">
                <a:extLst>
                  <a:ext uri="{FF2B5EF4-FFF2-40B4-BE49-F238E27FC236}">
                    <a16:creationId xmlns:a16="http://schemas.microsoft.com/office/drawing/2014/main" id="{2C864528-0702-493D-A143-01BE59BB838C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Прямая соединительная линия 104">
                <a:extLst>
                  <a:ext uri="{FF2B5EF4-FFF2-40B4-BE49-F238E27FC236}">
                    <a16:creationId xmlns:a16="http://schemas.microsoft.com/office/drawing/2014/main" id="{4BB07465-5428-4D37-A92A-BE7B1A96BC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id="{5772A6D9-E2D2-4789-850D-8338A2A7187F}"/>
                </a:ext>
              </a:extLst>
            </p:cNvPr>
            <p:cNvGrpSpPr/>
            <p:nvPr/>
          </p:nvGrpSpPr>
          <p:grpSpPr>
            <a:xfrm rot="1557261">
              <a:off x="9412566" y="6179772"/>
              <a:ext cx="743508" cy="381624"/>
              <a:chOff x="462117" y="4869221"/>
              <a:chExt cx="959100" cy="479117"/>
            </a:xfrm>
          </p:grpSpPr>
          <p:sp>
            <p:nvSpPr>
              <p:cNvPr id="111" name="Ромб 110">
                <a:extLst>
                  <a:ext uri="{FF2B5EF4-FFF2-40B4-BE49-F238E27FC236}">
                    <a16:creationId xmlns:a16="http://schemas.microsoft.com/office/drawing/2014/main" id="{BEA6F063-9926-43F3-A5E9-0F4117157A93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Прямая соединительная линия 111">
                <a:extLst>
                  <a:ext uri="{FF2B5EF4-FFF2-40B4-BE49-F238E27FC236}">
                    <a16:creationId xmlns:a16="http://schemas.microsoft.com/office/drawing/2014/main" id="{47DC87E9-C1F2-4C2A-A13B-ADD0F9FB521A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>
                <a:extLst>
                  <a:ext uri="{FF2B5EF4-FFF2-40B4-BE49-F238E27FC236}">
                    <a16:creationId xmlns:a16="http://schemas.microsoft.com/office/drawing/2014/main" id="{B35E16C7-090C-4417-860E-7EDD5E9111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1FA68BA0-7432-4FB6-B5D7-8F1196926179}"/>
                </a:ext>
              </a:extLst>
            </p:cNvPr>
            <p:cNvGrpSpPr/>
            <p:nvPr/>
          </p:nvGrpSpPr>
          <p:grpSpPr>
            <a:xfrm rot="20784626">
              <a:off x="10191702" y="6072417"/>
              <a:ext cx="743508" cy="381624"/>
              <a:chOff x="462117" y="4869221"/>
              <a:chExt cx="959100" cy="479117"/>
            </a:xfrm>
          </p:grpSpPr>
          <p:sp>
            <p:nvSpPr>
              <p:cNvPr id="115" name="Ромб 114">
                <a:extLst>
                  <a:ext uri="{FF2B5EF4-FFF2-40B4-BE49-F238E27FC236}">
                    <a16:creationId xmlns:a16="http://schemas.microsoft.com/office/drawing/2014/main" id="{D7D735F6-A5A1-4B42-8142-9394357A7D2C}"/>
                  </a:ext>
                </a:extLst>
              </p:cNvPr>
              <p:cNvSpPr/>
              <p:nvPr/>
            </p:nvSpPr>
            <p:spPr>
              <a:xfrm>
                <a:off x="786226" y="5020485"/>
                <a:ext cx="329329" cy="327853"/>
              </a:xfrm>
              <a:prstGeom prst="diamond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Прямая соединительная линия 115">
                <a:extLst>
                  <a:ext uri="{FF2B5EF4-FFF2-40B4-BE49-F238E27FC236}">
                    <a16:creationId xmlns:a16="http://schemas.microsoft.com/office/drawing/2014/main" id="{D1069C27-CA1A-4408-AD99-A9DB4F66269C}"/>
                  </a:ext>
                </a:extLst>
              </p:cNvPr>
              <p:cNvCxnSpPr/>
              <p:nvPr/>
            </p:nvCxnSpPr>
            <p:spPr>
              <a:xfrm flipH="1" flipV="1">
                <a:off x="462117" y="4877282"/>
                <a:ext cx="445651" cy="192609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>
                <a:extLst>
                  <a:ext uri="{FF2B5EF4-FFF2-40B4-BE49-F238E27FC236}">
                    <a16:creationId xmlns:a16="http://schemas.microsoft.com/office/drawing/2014/main" id="{46B0CA1F-A397-4155-AD89-7C6CB5E03A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8940" y="4869221"/>
                <a:ext cx="422277" cy="20067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779" name="Прямая со стрелкой 32778">
              <a:extLst>
                <a:ext uri="{FF2B5EF4-FFF2-40B4-BE49-F238E27FC236}">
                  <a16:creationId xmlns:a16="http://schemas.microsoft.com/office/drawing/2014/main" id="{13F339B1-9CE6-47EF-922C-9423685878C8}"/>
                </a:ext>
              </a:extLst>
            </p:cNvPr>
            <p:cNvCxnSpPr>
              <a:stCxn id="83" idx="2"/>
              <a:endCxn id="87" idx="0"/>
            </p:cNvCxnSpPr>
            <p:nvPr/>
          </p:nvCxnSpPr>
          <p:spPr>
            <a:xfrm>
              <a:off x="7125075" y="5464716"/>
              <a:ext cx="227334" cy="475026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81" name="Прямая со стрелкой 32780">
              <a:extLst>
                <a:ext uri="{FF2B5EF4-FFF2-40B4-BE49-F238E27FC236}">
                  <a16:creationId xmlns:a16="http://schemas.microsoft.com/office/drawing/2014/main" id="{E5672363-2D60-4A64-BD55-4FCCD2499049}"/>
                </a:ext>
              </a:extLst>
            </p:cNvPr>
            <p:cNvCxnSpPr>
              <a:stCxn id="95" idx="0"/>
              <a:endCxn id="91" idx="2"/>
            </p:cNvCxnSpPr>
            <p:nvPr/>
          </p:nvCxnSpPr>
          <p:spPr>
            <a:xfrm flipV="1">
              <a:off x="8848118" y="5418349"/>
              <a:ext cx="9038" cy="288237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83" name="Прямая со стрелкой 32782">
              <a:extLst>
                <a:ext uri="{FF2B5EF4-FFF2-40B4-BE49-F238E27FC236}">
                  <a16:creationId xmlns:a16="http://schemas.microsoft.com/office/drawing/2014/main" id="{505A9601-A848-4604-947B-9CF040397CED}"/>
                </a:ext>
              </a:extLst>
            </p:cNvPr>
            <p:cNvCxnSpPr>
              <a:stCxn id="111" idx="3"/>
              <a:endCxn id="115" idx="1"/>
            </p:cNvCxnSpPr>
            <p:nvPr/>
          </p:nvCxnSpPr>
          <p:spPr>
            <a:xfrm flipV="1">
              <a:off x="9879161" y="6350097"/>
              <a:ext cx="581324" cy="13365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85" name="Прямая со стрелкой 32784">
              <a:extLst>
                <a:ext uri="{FF2B5EF4-FFF2-40B4-BE49-F238E27FC236}">
                  <a16:creationId xmlns:a16="http://schemas.microsoft.com/office/drawing/2014/main" id="{76E528CC-6B1B-44CF-BA60-99C4EF7F698D}"/>
                </a:ext>
              </a:extLst>
            </p:cNvPr>
            <p:cNvCxnSpPr>
              <a:stCxn id="99" idx="0"/>
              <a:endCxn id="103" idx="1"/>
            </p:cNvCxnSpPr>
            <p:nvPr/>
          </p:nvCxnSpPr>
          <p:spPr>
            <a:xfrm flipV="1">
              <a:off x="11082588" y="4409973"/>
              <a:ext cx="184803" cy="738217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Нижний колонтитул 1">
            <a:extLst>
              <a:ext uri="{FF2B5EF4-FFF2-40B4-BE49-F238E27FC236}">
                <a16:creationId xmlns:a16="http://schemas.microsoft.com/office/drawing/2014/main" id="{5EF92809-265F-448D-A84B-C2E15BF1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73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3999" y="16186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движения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7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37FC2A8-A88E-47C2-A896-DF43A2A79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46797"/>
              </p:ext>
            </p:extLst>
          </p:nvPr>
        </p:nvGraphicFramePr>
        <p:xfrm>
          <a:off x="1734003" y="1301495"/>
          <a:ext cx="7961313" cy="434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4" name="Equation" r:id="rId5" imgW="5499000" imgH="2997000" progId="Equation.DSMT4">
                  <p:embed/>
                </p:oleObj>
              </mc:Choice>
              <mc:Fallback>
                <p:oleObj name="Equation" r:id="rId5" imgW="5499000" imgH="299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34003" y="1301495"/>
                        <a:ext cx="7961313" cy="434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5A5687A-0EDB-4777-B4BB-0BF8824114DC}"/>
              </a:ext>
            </a:extLst>
          </p:cNvPr>
          <p:cNvSpPr txBox="1"/>
          <p:nvPr/>
        </p:nvSpPr>
        <p:spPr>
          <a:xfrm>
            <a:off x="213979" y="1032876"/>
            <a:ext cx="1087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взаимодействие влияет не только поступательное движение, но и на угловое движение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6BDBD88-DDAD-4F0A-A45B-9560448864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669079"/>
              </p:ext>
            </p:extLst>
          </p:nvPr>
        </p:nvGraphicFramePr>
        <p:xfrm>
          <a:off x="4596479" y="5939080"/>
          <a:ext cx="29749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5" name="Equation" r:id="rId7" imgW="1942920" imgH="266400" progId="Equation.DSMT4">
                  <p:embed/>
                </p:oleObj>
              </mc:Choice>
              <mc:Fallback>
                <p:oleObj name="Equation" r:id="rId7" imgW="1942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6479" y="5939080"/>
                        <a:ext cx="2974975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E44F24-660C-43B1-B221-5023E22691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921" t="28495" r="34276" b="46494"/>
          <a:stretch/>
        </p:blipFill>
        <p:spPr>
          <a:xfrm>
            <a:off x="9575904" y="3841665"/>
            <a:ext cx="1895569" cy="1801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0F51E-67BA-4727-A1D0-8A6352512ECB}"/>
              </a:ext>
            </a:extLst>
          </p:cNvPr>
          <p:cNvSpPr txBox="1"/>
          <p:nvPr/>
        </p:nvSpPr>
        <p:spPr>
          <a:xfrm>
            <a:off x="8852823" y="5597601"/>
            <a:ext cx="3341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катушки на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University of Glasgow</a:t>
            </a:r>
          </a:p>
        </p:txBody>
      </p:sp>
      <p:sp>
        <p:nvSpPr>
          <p:cNvPr id="19" name="Нижний колонтитул 1">
            <a:extLst>
              <a:ext uri="{FF2B5EF4-FFF2-40B4-BE49-F238E27FC236}">
                <a16:creationId xmlns:a16="http://schemas.microsoft.com/office/drawing/2014/main" id="{569CDDB2-835F-45CA-9E80-F4D8D8C5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12C8C-3E39-46CB-8522-A746A0C8FE22}"/>
              </a:ext>
            </a:extLst>
          </p:cNvPr>
          <p:cNvSpPr txBox="1"/>
          <p:nvPr/>
        </p:nvSpPr>
        <p:spPr>
          <a:xfrm>
            <a:off x="213979" y="5597601"/>
            <a:ext cx="6216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Демпфирование угловой скорости происходит по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Bdot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8130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23999" y="0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работы алгоритма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8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-20200913-WA0000">
            <a:hlinkClick r:id="" action="ppaction://media"/>
            <a:extLst>
              <a:ext uri="{FF2B5EF4-FFF2-40B4-BE49-F238E27FC236}">
                <a16:creationId xmlns:a16="http://schemas.microsoft.com/office/drawing/2014/main" id="{C3B20C72-4AB2-4A61-9C19-64FE275A0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720" t="8221" r="6234" b="3361"/>
          <a:stretch/>
        </p:blipFill>
        <p:spPr>
          <a:xfrm>
            <a:off x="1413374" y="1165497"/>
            <a:ext cx="9441654" cy="5214918"/>
          </a:xfrm>
          <a:prstGeom prst="rect">
            <a:avLst/>
          </a:prstGeom>
        </p:spPr>
      </p:pic>
      <p:sp>
        <p:nvSpPr>
          <p:cNvPr id="13" name="Нижний колонтитул 1">
            <a:extLst>
              <a:ext uri="{FF2B5EF4-FFF2-40B4-BE49-F238E27FC236}">
                <a16:creationId xmlns:a16="http://schemas.microsoft.com/office/drawing/2014/main" id="{E04B7F6B-D116-4C19-A353-57009090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0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1536031" y="-184666"/>
            <a:ext cx="91440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моделирования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44700" y="6421002"/>
            <a:ext cx="2743200" cy="365125"/>
          </a:xfrm>
        </p:spPr>
        <p:txBody>
          <a:bodyPr/>
          <a:lstStyle/>
          <a:p>
            <a:fld id="{E15D0A3D-E2A1-463D-A20C-5B0C3AC5C2C6}" type="slidenum">
              <a:rPr lang="ru-RU" smtClean="0"/>
              <a:pPr/>
              <a:t>9</a:t>
            </a:fld>
            <a:r>
              <a:rPr lang="en-US" dirty="0"/>
              <a:t> /13</a:t>
            </a:r>
            <a:endParaRPr lang="ru-RU" dirty="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2773" name="Rectangle 1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6" name="Picture 5" descr="keldys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" y="0"/>
            <a:ext cx="1064179" cy="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D31632-3343-4A0C-BC8F-E5E7DAF47997}"/>
              </a:ext>
            </a:extLst>
          </p:cNvPr>
          <p:cNvSpPr txBox="1"/>
          <p:nvPr/>
        </p:nvSpPr>
        <p:spPr>
          <a:xfrm>
            <a:off x="-925940" y="3778767"/>
            <a:ext cx="58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траектории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3CAA18-F43F-445C-876C-69D513AE47BD}"/>
              </a:ext>
            </a:extLst>
          </p:cNvPr>
          <p:cNvSpPr txBox="1"/>
          <p:nvPr/>
        </p:nvSpPr>
        <p:spPr>
          <a:xfrm>
            <a:off x="6913795" y="3838891"/>
            <a:ext cx="58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Угловая скорость 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CubeSat</a:t>
            </a:r>
          </a:p>
        </p:txBody>
      </p:sp>
      <p:sp>
        <p:nvSpPr>
          <p:cNvPr id="21" name="Нижний колонтитул 1">
            <a:extLst>
              <a:ext uri="{FF2B5EF4-FFF2-40B4-BE49-F238E27FC236}">
                <a16:creationId xmlns:a16="http://schemas.microsoft.com/office/drawing/2014/main" id="{A2F726A1-4004-4831-850D-48A1D8FA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9827" y="6400614"/>
            <a:ext cx="4896409" cy="337616"/>
          </a:xfrm>
        </p:spPr>
        <p:txBody>
          <a:bodyPr/>
          <a:lstStyle/>
          <a:p>
            <a:r>
              <a:rPr lang="ru-RU"/>
              <a:t>63-я научная конференция МФТИ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4847C3-E90D-4F82-8BE3-DCD1718BE62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6" y="752625"/>
            <a:ext cx="4123136" cy="3092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D97425-032D-499C-AB3C-DCB006B1C61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01" y="625081"/>
            <a:ext cx="4471655" cy="33537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60F58B-8148-40CC-A4D3-BE50E13D59C0}"/>
              </a:ext>
            </a:extLst>
          </p:cNvPr>
          <p:cNvSpPr txBox="1"/>
          <p:nvPr/>
        </p:nvSpPr>
        <p:spPr>
          <a:xfrm>
            <a:off x="2985816" y="5882623"/>
            <a:ext cx="5845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Угловая скорость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ChipSat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17AB19-B6AD-4A2D-A048-8799FA2989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7" y="2598737"/>
            <a:ext cx="4593589" cy="344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84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43434</TotalTime>
  <Words>1059</Words>
  <Application>Microsoft Office PowerPoint</Application>
  <PresentationFormat>Широкоэкранный</PresentationFormat>
  <Paragraphs>165</Paragraphs>
  <Slides>14</Slides>
  <Notes>14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Equation</vt:lpstr>
      <vt:lpstr>MathType 6.0 Equation</vt:lpstr>
      <vt:lpstr>Управление наноспутниками формата ChipSat с помощью сил магнитного взаимодействия</vt:lpstr>
      <vt:lpstr>Миниатюризация спутников</vt:lpstr>
      <vt:lpstr>Задачи группового полета</vt:lpstr>
      <vt:lpstr>Постановка задачи</vt:lpstr>
      <vt:lpstr>Построение управления</vt:lpstr>
      <vt:lpstr>Подходы к управлению роем</vt:lpstr>
      <vt:lpstr>Уравнения движения </vt:lpstr>
      <vt:lpstr>Моделирование работы алгоритма</vt:lpstr>
      <vt:lpstr>Результаты моделирования</vt:lpstr>
      <vt:lpstr>Результаты моделирования</vt:lpstr>
      <vt:lpstr>Сравнение подходов к управлению</vt:lpstr>
      <vt:lpstr>Зависимость от начальных условий</vt:lpstr>
      <vt:lpstr>Заключение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титульник</dc:title>
  <dc:creator>Сергей</dc:creator>
  <cp:lastModifiedBy>Ulya</cp:lastModifiedBy>
  <cp:revision>358</cp:revision>
  <dcterms:created xsi:type="dcterms:W3CDTF">2015-01-14T13:01:07Z</dcterms:created>
  <dcterms:modified xsi:type="dcterms:W3CDTF">2020-11-23T12:16:15Z</dcterms:modified>
</cp:coreProperties>
</file>