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Economica" panose="020B060402020202020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5e69329f9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5e69329f9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5e69329f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5e69329f9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5e69329f9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5e69329f9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5e69329f9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5e69329f9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5e7e50fa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5e7e50fa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5e7e50fa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5e7e50fa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5e69329f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5e69329f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5e69329f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5e69329f9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5e69329f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5e69329f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5e69329f9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5e69329f9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5e7e50fa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5e7e50fa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5e69329f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5e69329f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5e69329f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5e69329f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789225" y="954050"/>
            <a:ext cx="7586400" cy="22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780"/>
              <a:t>Управление движением космического аппарата-робота в задаче сборки космической станции на околоземной орбите</a:t>
            </a:r>
            <a:endParaRPr sz="278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214850"/>
            <a:ext cx="3054600" cy="12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Владислав Орлов, </a:t>
            </a:r>
            <a:br>
              <a:rPr lang="ru"/>
            </a:br>
            <a:r>
              <a:rPr lang="ru"/>
              <a:t>Данил Иванов</a:t>
            </a:r>
            <a:br>
              <a:rPr lang="ru"/>
            </a:br>
            <a:br>
              <a:rPr lang="ru"/>
            </a:br>
            <a:r>
              <a:rPr lang="ru"/>
              <a:t>3 декабря 2021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9983" y="304800"/>
            <a:ext cx="1384875" cy="8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Предварительное моделирование</a:t>
            </a:r>
            <a:endParaRPr sz="3000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N = 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N = 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N = 10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(rate = 1)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(перелёт 20 мин)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ru"/>
          </a:p>
        </p:txBody>
      </p:sp>
      <p:pic>
        <p:nvPicPr>
          <p:cNvPr id="7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(1) Пристрелка">
            <a:hlinkClick r:id="" action="ppaction://media"/>
            <a:extLst>
              <a:ext uri="{FF2B5EF4-FFF2-40B4-BE49-F238E27FC236}">
                <a16:creationId xmlns:a16="http://schemas.microsoft.com/office/drawing/2014/main" id="{708668D2-00F4-7AFB-8DB0-A1140598FA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0342" y="1239531"/>
            <a:ext cx="6003950" cy="338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Предварительное моделирование</a:t>
            </a:r>
            <a:endParaRPr sz="3000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Доставка балки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Скачок ко второму </a:t>
            </a:r>
            <a:br>
              <a:rPr lang="ru"/>
            </a:br>
            <a:r>
              <a:rPr lang="ru"/>
              <a:t>креплению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Скачок к грузовому</a:t>
            </a:r>
            <a:br>
              <a:rPr lang="ru"/>
            </a:br>
            <a:r>
              <a:rPr lang="ru"/>
              <a:t>отсеку</a:t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ru"/>
          </a:p>
        </p:txBody>
      </p:sp>
      <p:pic>
        <p:nvPicPr>
          <p:cNvPr id="7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(2) Алгоритм">
            <a:hlinkClick r:id="" action="ppaction://media"/>
            <a:extLst>
              <a:ext uri="{FF2B5EF4-FFF2-40B4-BE49-F238E27FC236}">
                <a16:creationId xmlns:a16="http://schemas.microsoft.com/office/drawing/2014/main" id="{D95D7A2B-FDAE-DEF7-6209-9D3CF5F3AD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81480" y="1390935"/>
            <a:ext cx="5467313" cy="308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Дальнейшие планы</a:t>
            </a:r>
            <a:endParaRPr sz="3000"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Добавление предотвращения столкновения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Рассмотрение “удобных” случаев 3D движения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Введение нескольких аппаратов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Расчет погрешностей прыжков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ru"/>
          </a:p>
        </p:txBody>
      </p:sp>
      <p:pic>
        <p:nvPicPr>
          <p:cNvPr id="6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Заключение</a:t>
            </a:r>
            <a:endParaRPr sz="3000"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Предложено управление движением аппарата для сборки космической станции на основе фермы с использованием импульсного отталкивания.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Проведено численное моделирование плоского движения для демонстрации предложенной схемы управления.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дальнейшем требуется рассмотреть более общие случаи движения и провести параметрический анализ характеристик управляемого движения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ru"/>
          </a:p>
        </p:txBody>
      </p:sp>
      <p:pic>
        <p:nvPicPr>
          <p:cNvPr id="6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26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Спасибо за внимание</a:t>
            </a:r>
            <a:endParaRPr sz="3000"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ru"/>
          </a:p>
        </p:txBody>
      </p:sp>
      <p:pic>
        <p:nvPicPr>
          <p:cNvPr id="6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Содержание</a:t>
            </a:r>
            <a:endParaRPr sz="300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Введение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Постановка задачи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Уравнения движения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Метод пристрелки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Пример моделирования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Заключение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"/>
          </a:p>
        </p:txBody>
      </p:sp>
      <p:pic>
        <p:nvPicPr>
          <p:cNvPr id="6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Построение крупных станций</a:t>
            </a:r>
            <a:endParaRPr sz="300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Необходимость увеличения количества модулей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Необходимость каркасной сборки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2088600"/>
            <a:ext cx="4021853" cy="24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088600"/>
            <a:ext cx="4260300" cy="24906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"/>
          </a:p>
        </p:txBody>
      </p:sp>
      <p:pic>
        <p:nvPicPr>
          <p:cNvPr id="8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Постановка задачи</a:t>
            </a:r>
            <a:endParaRPr sz="3000"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Ферма - скелет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Аппарат с манипуляторами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Грузовой отсек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Построение конструкции</a:t>
            </a:r>
            <a:br>
              <a:rPr lang="ru"/>
            </a:br>
            <a:r>
              <a:rPr lang="ru"/>
              <a:t>осуществляется аппаратом,</a:t>
            </a:r>
            <a:br>
              <a:rPr lang="ru"/>
            </a:br>
            <a:r>
              <a:rPr lang="ru"/>
              <a:t>отталкивающийся со</a:t>
            </a:r>
            <a:br>
              <a:rPr lang="ru"/>
            </a:br>
            <a:r>
              <a:rPr lang="ru"/>
              <a:t>скоростью </a:t>
            </a:r>
            <a:r>
              <a:rPr lang="ru" i="1"/>
              <a:t>d</a:t>
            </a:r>
            <a:r>
              <a:rPr lang="ru"/>
              <a:t>ῡ от конструкции</a:t>
            </a:r>
            <a:br>
              <a:rPr lang="ru"/>
            </a:br>
            <a:r>
              <a:rPr lang="ru"/>
              <a:t>для доставки и закрепления</a:t>
            </a:r>
            <a:br>
              <a:rPr lang="ru"/>
            </a:br>
            <a:r>
              <a:rPr lang="ru"/>
              <a:t>стержня.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4831" y="1223878"/>
            <a:ext cx="4727470" cy="3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"/>
          </a:p>
        </p:txBody>
      </p:sp>
      <p:pic>
        <p:nvPicPr>
          <p:cNvPr id="7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Постановка задачи</a:t>
            </a:r>
            <a:endParaRPr sz="300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Рассматривается движение в</a:t>
            </a:r>
            <a:br>
              <a:rPr lang="ru"/>
            </a:br>
            <a:r>
              <a:rPr lang="ru"/>
              <a:t>орбитальной системе координат:</a:t>
            </a:r>
            <a:br>
              <a:rPr lang="ru"/>
            </a:br>
            <a:r>
              <a:rPr lang="ru"/>
              <a:t>поступательное для аппарат и </a:t>
            </a:r>
            <a:br>
              <a:rPr lang="ru"/>
            </a:br>
            <a:r>
              <a:rPr lang="ru"/>
              <a:t>конструкции и вращательное для</a:t>
            </a:r>
            <a:br>
              <a:rPr lang="ru"/>
            </a:br>
            <a:r>
              <a:rPr lang="ru"/>
              <a:t>конструкции. Рассматривается плоское </a:t>
            </a:r>
            <a:br>
              <a:rPr lang="ru"/>
            </a:br>
            <a:r>
              <a:rPr lang="ru"/>
              <a:t>движение и одноосное вращение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Начальные условия (справа)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Конечное положение зависит </a:t>
            </a:r>
            <a:br>
              <a:rPr lang="ru"/>
            </a:br>
            <a:r>
              <a:rPr lang="ru"/>
              <a:t>от </a:t>
            </a:r>
            <a:r>
              <a:rPr lang="ru" i="1"/>
              <a:t>d</a:t>
            </a:r>
            <a:r>
              <a:rPr lang="ru"/>
              <a:t>ῡ  и от </a:t>
            </a:r>
            <a:r>
              <a:rPr lang="ru" i="1"/>
              <a:t>T</a:t>
            </a:r>
            <a:r>
              <a:rPr lang="ru"/>
              <a:t>.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724" y="1351299"/>
            <a:ext cx="3342125" cy="2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"/>
          </a:p>
        </p:txBody>
      </p:sp>
      <p:pic>
        <p:nvPicPr>
          <p:cNvPr id="7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Уравнения движения</a:t>
            </a:r>
            <a:endParaRPr sz="300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2707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Поступательное движение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Однозначное движение от начальных </a:t>
            </a:r>
            <a:br>
              <a:rPr lang="ru"/>
            </a:br>
            <a:r>
              <a:rPr lang="ru"/>
              <a:t>условий и </a:t>
            </a:r>
            <a:r>
              <a:rPr lang="ru" i="1"/>
              <a:t>d</a:t>
            </a:r>
            <a:r>
              <a:rPr lang="ru"/>
              <a:t>ῡ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Уравнения Хилла-Клохесси-Уилтшира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649" y="1103949"/>
            <a:ext cx="3578651" cy="3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838175"/>
            <a:ext cx="4753650" cy="17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"/>
          </a:p>
        </p:txBody>
      </p:sp>
      <p:pic>
        <p:nvPicPr>
          <p:cNvPr id="8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Угловое движение</a:t>
            </a:r>
            <a:endParaRPr sz="3000"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Вращение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826" y="1225226"/>
            <a:ext cx="4199475" cy="293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731376"/>
            <a:ext cx="3841450" cy="19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"/>
          </a:p>
        </p:txBody>
      </p:sp>
      <p:pic>
        <p:nvPicPr>
          <p:cNvPr id="8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Решение задачи прыжка</a:t>
            </a:r>
            <a:endParaRPr sz="3000"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Невязка конечного положения аппарата</a:t>
            </a:r>
            <a:br>
              <a:rPr lang="ru"/>
            </a:br>
            <a:br>
              <a:rPr lang="ru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Задание времени полета </a:t>
            </a:r>
            <a:r>
              <a:rPr lang="ru" i="1"/>
              <a:t>T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Методом пристрелки нахождение </a:t>
            </a:r>
            <a:br>
              <a:rPr lang="ru"/>
            </a:br>
            <a:r>
              <a:rPr lang="ru"/>
              <a:t>необходимой скорости отталкивания </a:t>
            </a:r>
            <a:br>
              <a:rPr lang="ru"/>
            </a:br>
            <a:r>
              <a:rPr lang="ru"/>
              <a:t>через через численное решение </a:t>
            </a:r>
            <a:br>
              <a:rPr lang="ru"/>
            </a:br>
            <a:r>
              <a:rPr lang="ru"/>
              <a:t>углового движения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Проверка на нестолкновение с </a:t>
            </a:r>
            <a:br>
              <a:rPr lang="ru"/>
            </a:br>
            <a:r>
              <a:rPr lang="ru"/>
              <a:t>конструкцией для данного </a:t>
            </a:r>
            <a:r>
              <a:rPr lang="ru" i="1"/>
              <a:t>T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Поиск оптимального </a:t>
            </a:r>
            <a:r>
              <a:rPr lang="ru" i="1"/>
              <a:t>T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2725" y="2661175"/>
            <a:ext cx="3339575" cy="19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8950" y="1654818"/>
            <a:ext cx="4009901" cy="4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ru"/>
          </a:p>
        </p:txBody>
      </p:sp>
      <p:pic>
        <p:nvPicPr>
          <p:cNvPr id="8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Параметры системы</a:t>
            </a:r>
            <a:endParaRPr sz="3000"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Масса компонент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Тензор (расчёт через разбиение стержней на </a:t>
            </a:r>
            <a:r>
              <a:rPr lang="ru" i="1"/>
              <a:t>dm</a:t>
            </a:r>
            <a:r>
              <a:rPr lang="ru"/>
              <a:t>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Структура, задаваемая информационной таблицей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225"/>
            <a:ext cx="1152777" cy="8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6201" y="2352750"/>
            <a:ext cx="4986100" cy="24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"/>
          </a:p>
        </p:txBody>
      </p:sp>
      <p:pic>
        <p:nvPicPr>
          <p:cNvPr id="7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5477" y="304800"/>
            <a:ext cx="1152775" cy="4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308</Words>
  <Application>Microsoft Office PowerPoint</Application>
  <PresentationFormat>Экран (16:9)</PresentationFormat>
  <Paragraphs>73</Paragraphs>
  <Slides>14</Slides>
  <Notes>14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Economica</vt:lpstr>
      <vt:lpstr>Open Sans</vt:lpstr>
      <vt:lpstr>Luxe</vt:lpstr>
      <vt:lpstr>Управление движением космического аппарата-робота в задаче сборки космической станции на околоземной орбите</vt:lpstr>
      <vt:lpstr>Содержание</vt:lpstr>
      <vt:lpstr>Построение крупных станций</vt:lpstr>
      <vt:lpstr>Постановка задачи</vt:lpstr>
      <vt:lpstr>Постановка задачи</vt:lpstr>
      <vt:lpstr>Уравнения движения</vt:lpstr>
      <vt:lpstr>Угловое движение</vt:lpstr>
      <vt:lpstr>Решение задачи прыжка</vt:lpstr>
      <vt:lpstr>Параметры системы</vt:lpstr>
      <vt:lpstr>Предварительное моделирование</vt:lpstr>
      <vt:lpstr>Предварительное моделирование</vt:lpstr>
      <vt:lpstr>Дальнейшие планы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движением космического аппарата-робота в задаче сборки космической станции на околоземной орбите</dc:title>
  <cp:lastModifiedBy>Sergey Trofimov</cp:lastModifiedBy>
  <cp:revision>3</cp:revision>
  <dcterms:modified xsi:type="dcterms:W3CDTF">2022-08-02T11:13:55Z</dcterms:modified>
</cp:coreProperties>
</file>