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325" r:id="rId4"/>
    <p:sldId id="321" r:id="rId5"/>
    <p:sldId id="320" r:id="rId6"/>
    <p:sldId id="314" r:id="rId7"/>
    <p:sldId id="332" r:id="rId8"/>
    <p:sldId id="328" r:id="rId9"/>
    <p:sldId id="307" r:id="rId10"/>
    <p:sldId id="312" r:id="rId11"/>
    <p:sldId id="329" r:id="rId12"/>
    <p:sldId id="326" r:id="rId13"/>
    <p:sldId id="31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DF3B72-DDAE-4D78-B2F4-352D41C75343}">
          <p14:sldIdLst>
            <p14:sldId id="256"/>
            <p14:sldId id="283"/>
            <p14:sldId id="325"/>
            <p14:sldId id="321"/>
            <p14:sldId id="320"/>
            <p14:sldId id="314"/>
            <p14:sldId id="332"/>
            <p14:sldId id="328"/>
            <p14:sldId id="307"/>
            <p14:sldId id="312"/>
            <p14:sldId id="329"/>
            <p14:sldId id="326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5238" autoAdjust="0"/>
  </p:normalViewPr>
  <p:slideViewPr>
    <p:cSldViewPr snapToGrid="0">
      <p:cViewPr varScale="1">
        <p:scale>
          <a:sx n="75" d="100"/>
          <a:sy n="75" d="100"/>
        </p:scale>
        <p:origin x="744" y="53"/>
      </p:cViewPr>
      <p:guideLst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4E1BF77-5560-41F9-A3F5-2A3785FEC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94C12-76C1-4517-B517-277675841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CD48-2FEC-4250-9900-A1DDC415F084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F1429-457E-4BE6-9F63-5D08200B69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7D625-C4BA-4261-8CFA-A95D8B105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A9511-19D8-4F9F-81D7-F6E58A910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47D39974-157A-42A9-B364-E3A2D267C405}" type="datetimeFigureOut">
              <a:rPr lang="ru-RU" smtClean="0"/>
              <a:pPr/>
              <a:t>23.04.2023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5B53D787-D385-4439-A9F8-F5BA0C8C66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2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3D787-D385-4439-A9F8-F5BA0C8C664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9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9B29-BAAA-43D1-AA9F-6260C02DDDFE}" type="datetime1">
              <a:rPr lang="ru-RU" smtClean="0"/>
              <a:t>23.04.2023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63-я научная конференция МФТИ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887D815-0900-4E43-BE66-EA90E4BD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45951"/>
            <a:ext cx="742755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86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C87A-BBE4-4C36-AD53-7594B61FCE54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1C96-509A-4472-A1C1-9FF53E7834CA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4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6DD-AC18-495C-B6DA-53D8B237EC6B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/>
              <a:t>63-я научная конференция МФТИ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4638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A725-EBC7-4EA7-B28D-AC41353B08BD}" type="datetime1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63-я научная конференция МФТИ</a:t>
            </a:r>
          </a:p>
        </p:txBody>
      </p:sp>
    </p:spTree>
    <p:extLst>
      <p:ext uri="{BB962C8B-B14F-4D97-AF65-F5344CB8AC3E}">
        <p14:creationId xmlns:p14="http://schemas.microsoft.com/office/powerpoint/2010/main" val="17748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C585-5C63-4336-B8C0-C2C679DA9067}" type="datetime1">
              <a:rPr lang="ru-RU" smtClean="0"/>
              <a:t>23.04.2023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50F4-50FC-42B1-8BFB-F3C9696E5829}" type="datetime1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42EF-4166-4AB0-81E5-AA0BD7812D55}" type="datetime1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6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A94-FE11-4BFD-8325-578D79696410}" type="datetime1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2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165B-C84A-4147-A14F-1C7B8ECDBE52}" type="datetime1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2D88-A16E-4895-9608-5B00FD7A72B1}" type="datetime1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63-я научная конференция МФТИ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AE8BC4D-D823-465B-A172-139746CDEA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8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96B66-CB26-47C2-8936-9E2A59E3ECB7}"/>
              </a:ext>
            </a:extLst>
          </p:cNvPr>
          <p:cNvSpPr/>
          <p:nvPr userDrawn="1"/>
        </p:nvSpPr>
        <p:spPr>
          <a:xfrm>
            <a:off x="0" y="466"/>
            <a:ext cx="12192000" cy="1416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559" y="45951"/>
            <a:ext cx="7164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9AEC0711-7F81-4B0F-8D93-F4FAF5FB2EC3}" type="datetime1">
              <a:rPr lang="ru-RU" smtClean="0"/>
              <a:pPr/>
              <a:t>23.04.2023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64-я научная конференция МФТИ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62D5A2-BB93-4AD6-BF36-FA043664C756}"/>
              </a:ext>
            </a:extLst>
          </p:cNvPr>
          <p:cNvSpPr txBox="1">
            <a:spLocks/>
          </p:cNvSpPr>
          <p:nvPr userDrawn="1"/>
        </p:nvSpPr>
        <p:spPr>
          <a:xfrm>
            <a:off x="9220200" y="640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4A708-4131-4BC7-B11E-102AAA94A103}" type="slidenum">
              <a:rPr lang="ru-RU" smtClean="0">
                <a:latin typeface="Trebuchet MS" panose="020B0603020202020204" pitchFamily="34" charset="0"/>
              </a:rPr>
              <a:pPr/>
              <a:t>‹#›</a:t>
            </a:fld>
            <a:r>
              <a:rPr lang="en-US" dirty="0">
                <a:latin typeface="Trebuchet MS" panose="020B0603020202020204" pitchFamily="34" charset="0"/>
              </a:rPr>
              <a:t>/</a:t>
            </a:r>
            <a:r>
              <a:rPr lang="ru-RU" dirty="0">
                <a:latin typeface="Trebuchet MS" panose="020B0603020202020204" pitchFamily="34" charset="0"/>
              </a:rPr>
              <a:t>1</a:t>
            </a:r>
            <a:r>
              <a:rPr lang="en-US" dirty="0">
                <a:latin typeface="Trebuchet MS" panose="020B0603020202020204" pitchFamily="34" charset="0"/>
              </a:rPr>
              <a:t>3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2BCCEA-0ADF-4366-84BA-16596620F0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"/>
            <a:ext cx="1940560" cy="1416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32744"/>
          <a:stretch/>
        </p:blipFill>
        <p:spPr>
          <a:xfrm>
            <a:off x="9150267" y="227663"/>
            <a:ext cx="3002992" cy="9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067" y="1628988"/>
            <a:ext cx="11703863" cy="2504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Исследование чувствительности низкоэнергетических траекторий перелёта к Луне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89D56C5-DFE1-485B-8F99-CF2ED525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67" y="4008675"/>
            <a:ext cx="9805944" cy="1511281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Глазунова Ирина Алексеевна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Трофимов Сергей П</a:t>
            </a:r>
            <a:r>
              <a:rPr lang="ru-RU" dirty="0"/>
              <a:t>авлович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/>
              <a:t>Целоусова Анастасия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50320-4F29-469E-A559-D03EFC74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327" y="6317062"/>
            <a:ext cx="819150" cy="504825"/>
          </a:xfrm>
          <a:prstGeom prst="rect">
            <a:avLst/>
          </a:prstGeom>
        </p:spPr>
      </p:pic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DCDE05AE-D5B1-4293-9440-B5D6F7E2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8750" y="0"/>
            <a:ext cx="8239125" cy="1295399"/>
          </a:xfrm>
        </p:spPr>
        <p:txBody>
          <a:bodyPr/>
          <a:lstStyle/>
          <a:p>
            <a:r>
              <a:rPr lang="ru-RU" sz="2400" dirty="0"/>
              <a:t>65-я Всероссийская научная конференция МФТИ</a:t>
            </a:r>
          </a:p>
          <a:p>
            <a:r>
              <a:rPr lang="ru-RU" sz="2400" dirty="0"/>
              <a:t>3 – 7 апреля 2023</a:t>
            </a:r>
            <a:endParaRPr lang="ru-RU" sz="20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648327F-CAB6-4CF8-A71B-CC8E955EC1CB}"/>
              </a:ext>
            </a:extLst>
          </p:cNvPr>
          <p:cNvSpPr txBox="1">
            <a:spLocks/>
          </p:cNvSpPr>
          <p:nvPr/>
        </p:nvSpPr>
        <p:spPr>
          <a:xfrm>
            <a:off x="244067" y="5640794"/>
            <a:ext cx="9933036" cy="1115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B7BAA8F-E8C2-4803-84D4-2F2D36E4BAFF}"/>
              </a:ext>
            </a:extLst>
          </p:cNvPr>
          <p:cNvSpPr txBox="1">
            <a:spLocks/>
          </p:cNvSpPr>
          <p:nvPr/>
        </p:nvSpPr>
        <p:spPr>
          <a:xfrm>
            <a:off x="244067" y="6079739"/>
            <a:ext cx="11703862" cy="676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Исследование выполнено при поддержке гранта Российского научного фонда </a:t>
            </a:r>
            <a:br>
              <a:rPr lang="en-US" sz="1600" dirty="0"/>
            </a:br>
            <a:r>
              <a:rPr lang="ru-RU" sz="1600" dirty="0"/>
              <a:t>(проект № 19-11-00256 «Динамика и навигация космических аппаратов в сложных гравитационных полях»)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89D56C5-DFE1-485B-8F99-CF2ED525C175}"/>
              </a:ext>
            </a:extLst>
          </p:cNvPr>
          <p:cNvSpPr txBox="1">
            <a:spLocks/>
          </p:cNvSpPr>
          <p:nvPr/>
        </p:nvSpPr>
        <p:spPr>
          <a:xfrm>
            <a:off x="6306187" y="4003678"/>
            <a:ext cx="4221061" cy="1511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МФТИ</a:t>
            </a:r>
            <a:endParaRPr lang="en-US" dirty="0"/>
          </a:p>
          <a:p>
            <a:pPr algn="l"/>
            <a:r>
              <a:rPr lang="ru-RU" dirty="0"/>
              <a:t>ИПМ им</a:t>
            </a:r>
            <a:r>
              <a:rPr lang="en-US" dirty="0"/>
              <a:t>. </a:t>
            </a:r>
            <a:r>
              <a:rPr lang="ru-RU" dirty="0"/>
              <a:t>М.В. Келдыша РАН</a:t>
            </a:r>
          </a:p>
          <a:p>
            <a:pPr algn="l"/>
            <a:r>
              <a:rPr lang="ru-RU" dirty="0"/>
              <a:t>ИПМ им</a:t>
            </a:r>
            <a:r>
              <a:rPr lang="en-US" dirty="0"/>
              <a:t>. </a:t>
            </a:r>
            <a:r>
              <a:rPr lang="ru-RU" dirty="0"/>
              <a:t>М.В. Келдыша РАН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9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2" name="Picture 2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4" y="2675123"/>
            <a:ext cx="4992969" cy="37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62B52D-3496-4D82-891C-60E49B27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Диапазоны времени приложения и величины импульса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D8E9AF68-D8D7-4DB0-8ABA-581D9FC53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05810"/>
              </p:ext>
            </p:extLst>
          </p:nvPr>
        </p:nvGraphicFramePr>
        <p:xfrm>
          <a:off x="1571625" y="2779269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91960" progId="Equation.DSMT4">
                  <p:embed/>
                </p:oleObj>
              </mc:Choice>
              <mc:Fallback>
                <p:oleObj name="Equation" r:id="rId3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25" y="2779269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B876A5-DC79-4D98-BA51-F09DD0488B16}"/>
              </a:ext>
            </a:extLst>
          </p:cNvPr>
          <p:cNvSpPr txBox="1"/>
          <p:nvPr/>
        </p:nvSpPr>
        <p:spPr>
          <a:xfrm>
            <a:off x="0" y="143349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rebuchet MS" panose="020B0603020202020204" pitchFamily="34" charset="0"/>
              </a:rPr>
              <a:t>Наибольшая чувствительность вб</a:t>
            </a:r>
            <a:r>
              <a:rPr lang="ru-RU" sz="2000" dirty="0">
                <a:ea typeface="Cambria Math"/>
              </a:rPr>
              <a:t>л</a:t>
            </a:r>
            <a:r>
              <a:rPr lang="ru-RU" sz="2000" dirty="0">
                <a:latin typeface="Trebuchet MS" panose="020B0603020202020204" pitchFamily="34" charset="0"/>
              </a:rPr>
              <a:t>изи апогея,</a:t>
            </a:r>
            <a:br>
              <a:rPr lang="ru-RU" sz="2000" dirty="0">
                <a:latin typeface="Trebuchet MS" panose="020B0603020202020204" pitchFamily="34" charset="0"/>
              </a:rPr>
            </a:br>
            <a:r>
              <a:rPr lang="ru-RU" sz="2000" dirty="0">
                <a:latin typeface="Trebuchet MS" panose="020B0603020202020204" pitchFamily="34" charset="0"/>
              </a:rPr>
              <a:t>импульс стоит подавать на 44–50 день полёта.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339" y="2222134"/>
                <a:ext cx="549132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rebuchet MS" pitchFamily="34" charset="0"/>
                    <a:ea typeface="Cambria Math"/>
                  </a:rPr>
                  <a:t>Импульс фиксированной величины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=80</m:t>
                    </m:r>
                  </m:oMath>
                </a14:m>
                <a:r>
                  <a:rPr lang="en-US" dirty="0">
                    <a:latin typeface="Trebuchet MS" pitchFamily="34" charset="0"/>
                  </a:rPr>
                  <a:t> </a:t>
                </a:r>
                <a:r>
                  <a:rPr lang="ru-RU" dirty="0">
                    <a:latin typeface="Trebuchet MS" pitchFamily="34" charset="0"/>
                  </a:rPr>
                  <a:t>мм/с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9" y="2222134"/>
                <a:ext cx="549132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556" t="-10000" r="-444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B876A5-DC79-4D98-BA51-F09DD0488B16}"/>
                  </a:ext>
                </a:extLst>
              </p:cNvPr>
              <p:cNvSpPr txBox="1"/>
              <p:nvPr/>
            </p:nvSpPr>
            <p:spPr>
              <a:xfrm>
                <a:off x="5892800" y="1440343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Trebuchet MS" panose="020B0603020202020204" pitchFamily="34" charset="0"/>
                  </a:rPr>
                  <a:t>При слишком больших (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8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0 мм/с</m:t>
                    </m:r>
                  </m:oMath>
                </a14:m>
                <a:r>
                  <a:rPr lang="ru-RU" sz="2000" dirty="0">
                    <a:latin typeface="Trebuchet MS" panose="020B0603020202020204" pitchFamily="34" charset="0"/>
                  </a:rPr>
                  <a:t>) импульсах КА часто не выходит на окололунную орбиту.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B876A5-DC79-4D98-BA51-F09DD048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1440343"/>
                <a:ext cx="6096000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200" t="-5172" r="-1300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892800" y="2229867"/>
            <a:ext cx="624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rebuchet MS" pitchFamily="34" charset="0"/>
              </a:rPr>
              <a:t>Фиксированное время подачи импульса, 44 день полёта</a:t>
            </a:r>
          </a:p>
        </p:txBody>
      </p:sp>
      <p:pic>
        <p:nvPicPr>
          <p:cNvPr id="35434" name="Picture 26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35" y="2675123"/>
            <a:ext cx="4992969" cy="37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8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9BEB-8A15-4749-8605-872DA81C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Изменения параметров орбиты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1D12A-79BA-4FF8-8C1E-DD5344240163}"/>
              </a:ext>
            </a:extLst>
          </p:cNvPr>
          <p:cNvSpPr txBox="1"/>
          <p:nvPr/>
        </p:nvSpPr>
        <p:spPr>
          <a:xfrm>
            <a:off x="720389" y="1505441"/>
            <a:ext cx="1123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44 день полёта: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352551" y="1515457"/>
            <a:ext cx="9556750" cy="4866292"/>
            <a:chOff x="1352551" y="1515457"/>
            <a:chExt cx="9556750" cy="486629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352551" y="1515457"/>
              <a:ext cx="9556750" cy="4866292"/>
              <a:chOff x="1352551" y="1515457"/>
              <a:chExt cx="9556750" cy="486629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698570" y="1515457"/>
                <a:ext cx="286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Импульс </a:t>
                </a:r>
                <a:r>
                  <a:rPr lang="en-US" sz="2400" dirty="0">
                    <a:latin typeface="Trebuchet MS" panose="020B0603020202020204" pitchFamily="34" charset="0"/>
                  </a:rPr>
                  <a:t>8</a:t>
                </a:r>
                <a:r>
                  <a:rPr lang="ru-RU" sz="2400" dirty="0">
                    <a:latin typeface="Trebuchet MS" panose="020B0603020202020204" pitchFamily="34" charset="0"/>
                  </a:rPr>
                  <a:t>0 мм/с</a:t>
                </a: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352551" y="2046638"/>
                <a:ext cx="9556750" cy="4335111"/>
                <a:chOff x="1781175" y="1050672"/>
                <a:chExt cx="9921854" cy="4143864"/>
              </a:xfrm>
            </p:grpSpPr>
            <p:pic>
              <p:nvPicPr>
                <p:cNvPr id="36866" name="Picture 2" descr="C:\Users\Surfer\Desktop\НИР\Новая папка (5)\80mm_44d_rp cut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1525" y="1050672"/>
                  <a:ext cx="3311504" cy="4143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67" name="Picture 3" descr="C:\Users\Surfer\Desktop\НИР\Новая папка (5)\80mm_44d_i cut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6350" y="1050672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68" name="Picture 4" descr="C:\Users\Surfer\Desktop\НИР\Новая папка (5)\80mm_44d_Omega cut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1175" y="1050672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" name="TextBox 4"/>
            <p:cNvSpPr txBox="1"/>
            <p:nvPr/>
          </p:nvSpPr>
          <p:spPr>
            <a:xfrm>
              <a:off x="3742944" y="5839968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35.6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77696" y="5835580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-118.7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16496" y="582777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14.8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47076" y="5827776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-1.6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352551" y="1515457"/>
            <a:ext cx="9556750" cy="4854153"/>
            <a:chOff x="1352551" y="1515457"/>
            <a:chExt cx="9556750" cy="485415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52551" y="1515457"/>
              <a:ext cx="9556750" cy="4854153"/>
              <a:chOff x="1352551" y="1515457"/>
              <a:chExt cx="9556750" cy="485415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698570" y="1515457"/>
                <a:ext cx="286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Импульс 50 мм/с</a:t>
                </a:r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1352551" y="2046639"/>
                <a:ext cx="9556750" cy="4322971"/>
                <a:chOff x="1781175" y="1050673"/>
                <a:chExt cx="9921854" cy="4132260"/>
              </a:xfrm>
            </p:grpSpPr>
            <p:pic>
              <p:nvPicPr>
                <p:cNvPr id="62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391525" y="1050674"/>
                  <a:ext cx="3311504" cy="4132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86350" y="1050674"/>
                  <a:ext cx="3305175" cy="4132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781175" y="1050673"/>
                  <a:ext cx="3305175" cy="4132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7" name="TextBox 56"/>
            <p:cNvSpPr txBox="1"/>
            <p:nvPr/>
          </p:nvSpPr>
          <p:spPr>
            <a:xfrm>
              <a:off x="3742944" y="5824728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35.</a:t>
              </a:r>
              <a:r>
                <a:rPr lang="en-US" sz="1100" dirty="0"/>
                <a:t>4</a:t>
              </a:r>
              <a:endParaRPr lang="ru-RU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2517" y="5824728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-6.6</a:t>
              </a:r>
              <a:endParaRPr lang="ru-RU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24827" y="5824728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-1.6</a:t>
              </a:r>
              <a:endParaRPr lang="ru-RU" sz="11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352551" y="1515457"/>
            <a:ext cx="9556750" cy="4854152"/>
            <a:chOff x="1352551" y="1515457"/>
            <a:chExt cx="9556750" cy="485415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352551" y="1515457"/>
              <a:ext cx="9556750" cy="4854152"/>
              <a:chOff x="1352551" y="1515457"/>
              <a:chExt cx="9556750" cy="485415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698570" y="1515457"/>
                <a:ext cx="2864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Импульс </a:t>
                </a:r>
                <a:r>
                  <a:rPr lang="en-US" sz="2400" dirty="0">
                    <a:latin typeface="Trebuchet MS" panose="020B0603020202020204" pitchFamily="34" charset="0"/>
                  </a:rPr>
                  <a:t>3</a:t>
                </a:r>
                <a:r>
                  <a:rPr lang="ru-RU" sz="2400" dirty="0">
                    <a:latin typeface="Trebuchet MS" panose="020B0603020202020204" pitchFamily="34" charset="0"/>
                  </a:rPr>
                  <a:t>0 мм/с</a:t>
                </a:r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1352551" y="2046639"/>
                <a:ext cx="9556750" cy="4322970"/>
                <a:chOff x="1781175" y="1050673"/>
                <a:chExt cx="9921854" cy="413225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391525" y="1050674"/>
                  <a:ext cx="3311504" cy="41322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86350" y="1050673"/>
                  <a:ext cx="3305175" cy="41322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4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781175" y="1050673"/>
                  <a:ext cx="3305175" cy="4132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7" name="TextBox 66"/>
            <p:cNvSpPr txBox="1"/>
            <p:nvPr/>
          </p:nvSpPr>
          <p:spPr>
            <a:xfrm>
              <a:off x="1475131" y="5827776"/>
              <a:ext cx="4796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-63.3</a:t>
              </a:r>
              <a:endParaRPr lang="ru-RU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97699" y="583082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8.9</a:t>
              </a:r>
              <a:endParaRPr lang="ru-RU" sz="11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96554" y="5830824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-1.6</a:t>
              </a:r>
              <a:endParaRPr lang="ru-RU" sz="11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240770" y="583082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8.4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DAC19BEB-8A15-4749-8605-872DA81C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Изменения параметров орбиты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E1D12A-79BA-4FF8-8C1E-DD5344240163}"/>
              </a:ext>
            </a:extLst>
          </p:cNvPr>
          <p:cNvSpPr txBox="1"/>
          <p:nvPr/>
        </p:nvSpPr>
        <p:spPr>
          <a:xfrm>
            <a:off x="720389" y="1505441"/>
            <a:ext cx="1123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Импульс 80 мм/с: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52551" y="1486882"/>
            <a:ext cx="9556750" cy="4894867"/>
            <a:chOff x="1352551" y="1486882"/>
            <a:chExt cx="9556750" cy="4894867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1352551" y="1486882"/>
              <a:ext cx="9556750" cy="4894867"/>
              <a:chOff x="1352551" y="1486882"/>
              <a:chExt cx="9556750" cy="489486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546171" y="1486882"/>
                <a:ext cx="3159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44 день полёта</a:t>
                </a:r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1352551" y="2046638"/>
                <a:ext cx="9556750" cy="4335111"/>
                <a:chOff x="1781175" y="1050672"/>
                <a:chExt cx="9921854" cy="4143864"/>
              </a:xfrm>
            </p:grpSpPr>
            <p:pic>
              <p:nvPicPr>
                <p:cNvPr id="44" name="Picture 2" descr="C:\Users\Surfer\Desktop\НИР\Новая папка (5)\80mm_44d_rp cut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1525" y="1050672"/>
                  <a:ext cx="3311504" cy="4143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3" descr="C:\Users\Surfer\Desktop\НИР\Новая папка (5)\80mm_44d_i cut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6350" y="1050672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C:\Users\Surfer\Desktop\НИР\Новая папка (5)\80mm_44d_Omega cut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1175" y="1050672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" name="TextBox 46"/>
            <p:cNvSpPr txBox="1"/>
            <p:nvPr/>
          </p:nvSpPr>
          <p:spPr>
            <a:xfrm>
              <a:off x="1367944" y="5827776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</a:t>
              </a:r>
              <a:r>
                <a:rPr lang="ru-RU" sz="1100" dirty="0"/>
                <a:t>118.7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47212" y="582777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35.6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08573" y="582777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14.8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61199" y="5827776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-1.6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352551" y="1486882"/>
            <a:ext cx="9556750" cy="4882727"/>
            <a:chOff x="1352551" y="1486882"/>
            <a:chExt cx="9556750" cy="488272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352551" y="1486882"/>
              <a:ext cx="9556750" cy="4882727"/>
              <a:chOff x="1352551" y="1486882"/>
              <a:chExt cx="9556750" cy="488272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546171" y="1486882"/>
                <a:ext cx="3159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64 день полёта</a:t>
                </a:r>
              </a:p>
            </p:txBody>
          </p:sp>
          <p:grpSp>
            <p:nvGrpSpPr>
              <p:cNvPr id="65" name="Группа 64"/>
              <p:cNvGrpSpPr/>
              <p:nvPr/>
            </p:nvGrpSpPr>
            <p:grpSpPr>
              <a:xfrm>
                <a:off x="1352551" y="2046637"/>
                <a:ext cx="9556750" cy="4322972"/>
                <a:chOff x="1781175" y="1050671"/>
                <a:chExt cx="9921854" cy="4132261"/>
              </a:xfrm>
            </p:grpSpPr>
            <p:pic>
              <p:nvPicPr>
                <p:cNvPr id="6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391525" y="1050671"/>
                  <a:ext cx="3311504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86350" y="1050671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781175" y="1050672"/>
                  <a:ext cx="3305175" cy="4132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3781503" y="583793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35.4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54450" y="5837936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-6.7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36184" y="583793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/>
                <a:t>10.9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4535" y="1486882"/>
            <a:ext cx="9556750" cy="4882727"/>
            <a:chOff x="1352551" y="1486882"/>
            <a:chExt cx="9556750" cy="4882727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1352551" y="1486882"/>
              <a:ext cx="9556750" cy="4882727"/>
              <a:chOff x="1352551" y="1486882"/>
              <a:chExt cx="9556750" cy="4882727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FE1D12A-79BA-4FF8-8C1E-DD5344240163}"/>
                  </a:ext>
                </a:extLst>
              </p:cNvPr>
              <p:cNvSpPr txBox="1"/>
              <p:nvPr/>
            </p:nvSpPr>
            <p:spPr>
              <a:xfrm>
                <a:off x="4546171" y="1486882"/>
                <a:ext cx="3159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rebuchet MS" panose="020B0603020202020204" pitchFamily="34" charset="0"/>
                  </a:rPr>
                  <a:t>84 день полёта</a:t>
                </a:r>
              </a:p>
            </p:txBody>
          </p:sp>
          <p:grpSp>
            <p:nvGrpSpPr>
              <p:cNvPr id="85" name="Группа 84"/>
              <p:cNvGrpSpPr/>
              <p:nvPr/>
            </p:nvGrpSpPr>
            <p:grpSpPr>
              <a:xfrm>
                <a:off x="1352551" y="2046639"/>
                <a:ext cx="9556750" cy="4322970"/>
                <a:chOff x="1781175" y="1050673"/>
                <a:chExt cx="9921854" cy="4132259"/>
              </a:xfrm>
            </p:grpSpPr>
            <p:pic>
              <p:nvPicPr>
                <p:cNvPr id="86" name="Picture 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391525" y="1050674"/>
                  <a:ext cx="3311504" cy="41322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86350" y="1050673"/>
                  <a:ext cx="3305175" cy="41322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4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781175" y="1050673"/>
                  <a:ext cx="3305175" cy="4132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1" name="TextBox 80"/>
            <p:cNvSpPr txBox="1"/>
            <p:nvPr/>
          </p:nvSpPr>
          <p:spPr>
            <a:xfrm>
              <a:off x="3781503" y="582777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22.1</a:t>
              </a:r>
              <a:endParaRPr lang="ru-RU" sz="11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28143" y="5827776"/>
              <a:ext cx="4796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-38.0</a:t>
              </a:r>
              <a:endParaRPr lang="ru-RU" sz="11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64610" y="5819648"/>
              <a:ext cx="4074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-3.1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0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7AE8F-75C2-47BE-944B-A0BA0573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07EEE-76F0-4D0E-AA5D-F512DF12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1638300"/>
            <a:ext cx="11001374" cy="4895850"/>
          </a:xfrm>
        </p:spPr>
        <p:txBody>
          <a:bodyPr>
            <a:normAutofit/>
          </a:bodyPr>
          <a:lstStyle/>
          <a:p>
            <a:r>
              <a:rPr lang="ru-RU" dirty="0"/>
              <a:t>Для рассмотренной </a:t>
            </a:r>
            <a:r>
              <a:rPr lang="en-US" dirty="0"/>
              <a:t>SALT</a:t>
            </a:r>
            <a:r>
              <a:rPr lang="ru-RU" dirty="0"/>
              <a:t>-траектории линейное приближение слишком грубое и не подходит для расчёта корректирующих импульсов</a:t>
            </a:r>
          </a:p>
          <a:p>
            <a:r>
              <a:rPr lang="ru-RU" dirty="0"/>
              <a:t>Для изменения ДВУ на несколько десятков градусов необходимо подавать импульс в несколько десятков мм/с вблизи апогея </a:t>
            </a:r>
            <a:r>
              <a:rPr lang="en-US" dirty="0"/>
              <a:t>SALT-</a:t>
            </a:r>
            <a:r>
              <a:rPr lang="ru-RU" dirty="0"/>
              <a:t>траектории</a:t>
            </a:r>
          </a:p>
          <a:p>
            <a:r>
              <a:rPr lang="ru-RU" dirty="0"/>
              <a:t>Вне зависимости от времени подачи импульса изменение ДВУ связано с изменением наклонения одинаковым однозначным образом</a:t>
            </a:r>
          </a:p>
          <a:p>
            <a:r>
              <a:rPr lang="ru-RU" dirty="0"/>
              <a:t>В результате приложения импульса высота перицентра может измениться на несколько тыс. км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6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SALT-</a:t>
            </a:r>
            <a:r>
              <a:rPr lang="ru-RU" dirty="0"/>
              <a:t>траектории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 txBox="1">
            <a:spLocks/>
          </p:cNvSpPr>
          <p:nvPr/>
        </p:nvSpPr>
        <p:spPr>
          <a:xfrm>
            <a:off x="7837365" y="5642097"/>
            <a:ext cx="4164937" cy="53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Grail(2011)</a:t>
            </a:r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 txBox="1">
            <a:spLocks/>
          </p:cNvSpPr>
          <p:nvPr/>
        </p:nvSpPr>
        <p:spPr>
          <a:xfrm>
            <a:off x="821421" y="2680977"/>
            <a:ext cx="9686926" cy="25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dirty="0"/>
              <a:t>По сравнению с высокоэнергетическими перелётами: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/>
              <a:t>снижение расхода топлива на 10–15%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увеличение времени перелёта до 3-5 месяцев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высокая чувствительность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 txBox="1">
            <a:spLocks/>
          </p:cNvSpPr>
          <p:nvPr/>
        </p:nvSpPr>
        <p:spPr>
          <a:xfrm>
            <a:off x="838200" y="1762778"/>
            <a:ext cx="10436604" cy="9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Sun-Assisted Lunar Transfer (SALT)</a:t>
            </a:r>
            <a:r>
              <a:rPr lang="ru-RU" sz="2400" dirty="0"/>
              <a:t> - тип низкоэнергетического перелёта к Луне, использующий гравитацию Солнца.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65" y="3178167"/>
            <a:ext cx="4164937" cy="24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4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609713" y="1438275"/>
            <a:ext cx="4669819" cy="5419725"/>
            <a:chOff x="1609713" y="1438275"/>
            <a:chExt cx="4669819" cy="5419725"/>
          </a:xfrm>
        </p:grpSpPr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1609713" y="5895975"/>
              <a:ext cx="4669819" cy="9620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dirty="0"/>
                <a:t>Траектория перелёта во вращающейся геоцентрической системе координат Солнце-Земля.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609713" y="1438275"/>
              <a:ext cx="4669819" cy="4467225"/>
              <a:chOff x="1609713" y="1438275"/>
              <a:chExt cx="4669819" cy="4467225"/>
            </a:xfrm>
          </p:grpSpPr>
          <p:pic>
            <p:nvPicPr>
              <p:cNvPr id="4096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09" t="2460" r="27390" b="7100"/>
              <a:stretch/>
            </p:blipFill>
            <p:spPr bwMode="auto">
              <a:xfrm>
                <a:off x="1609713" y="1438275"/>
                <a:ext cx="4669819" cy="4467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2254758" y="3452115"/>
                <a:ext cx="86029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бъект 2"/>
              <p:cNvSpPr txBox="1">
                <a:spLocks/>
              </p:cNvSpPr>
              <p:nvPr/>
            </p:nvSpPr>
            <p:spPr>
              <a:xfrm>
                <a:off x="2165659" y="3494134"/>
                <a:ext cx="1097932" cy="3462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800" dirty="0"/>
                  <a:t>Солнце</a:t>
                </a: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</a:t>
            </a:r>
            <a:r>
              <a:rPr lang="en-US" dirty="0"/>
              <a:t>SALT-</a:t>
            </a:r>
            <a:r>
              <a:rPr lang="ru-RU" dirty="0"/>
              <a:t>траектории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298C7E-8C73-486F-9A7A-EFC698F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292" y="2770823"/>
            <a:ext cx="154999" cy="2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6765" y="2687841"/>
            <a:ext cx="5096679" cy="227169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Внешний участок</a:t>
            </a:r>
          </a:p>
          <a:p>
            <a:pPr marL="0" indent="0">
              <a:buNone/>
            </a:pPr>
            <a:r>
              <a:rPr lang="ru-RU" sz="2400" dirty="0"/>
              <a:t>	поднятие перигея за счёт 	гравитации Солнца</a:t>
            </a:r>
          </a:p>
          <a:p>
            <a:r>
              <a:rPr lang="ru-RU" sz="2400" dirty="0"/>
              <a:t>Отлётный участок</a:t>
            </a:r>
          </a:p>
          <a:p>
            <a:r>
              <a:rPr lang="ru-RU" sz="2400" dirty="0"/>
              <a:t>Подлётный участок</a:t>
            </a:r>
          </a:p>
          <a:p>
            <a:pPr marL="0" indent="0">
              <a:buNone/>
            </a:pPr>
            <a:r>
              <a:rPr lang="ru-RU" sz="2400" dirty="0"/>
              <a:t>	баллистический захват Луной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714625" y="2114550"/>
            <a:ext cx="4113107" cy="7284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867275" y="3429000"/>
            <a:ext cx="1960459" cy="4765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772150" y="4010025"/>
            <a:ext cx="1036320" cy="2863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836A3-EF8B-4D87-A759-C3729D1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Лунные констелляции</a:t>
            </a:r>
            <a:endParaRPr lang="ru-RU" sz="32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00BECE9-7626-49B7-A43F-91376B0A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66" y="2300105"/>
            <a:ext cx="10431951" cy="3995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Исследование Луны и окололунного пространства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Система спутниковой связи и навигации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Развёртывание лунной констелляции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Проблема: миссии к Луне редкие и дорогостоящие</a:t>
            </a:r>
            <a:endParaRPr lang="en-US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942796" y="3784337"/>
            <a:ext cx="371192" cy="60905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32636" y="2720018"/>
            <a:ext cx="371192" cy="60905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44828" y="4790177"/>
            <a:ext cx="371192" cy="60905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4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46E29-1AB4-426C-99A3-21B182C1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доставки группировки 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603F-F878-403B-A126-7CE33EA5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2" y="1765426"/>
            <a:ext cx="7915455" cy="42082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Задача: вывести КА в разные орбитальные плоскости</a:t>
            </a:r>
            <a:br>
              <a:rPr lang="ru-RU" sz="2400" dirty="0"/>
            </a:br>
            <a:r>
              <a:rPr lang="ru-RU" sz="2400" dirty="0"/>
              <a:t>с наименьшими затратами.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Высокоэнергетические перелёты: отдельный запуск для каждой орбитальной плоскости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SALT-</a:t>
            </a:r>
            <a:r>
              <a:rPr lang="ru-RU" sz="2400" dirty="0"/>
              <a:t>перелёты: запуск материнской платформы</a:t>
            </a:r>
            <a:br>
              <a:rPr lang="ru-RU" sz="2400" dirty="0"/>
            </a:br>
            <a:r>
              <a:rPr lang="ru-RU" sz="2400" dirty="0"/>
              <a:t>со всеми КА и последующее их разделение и вывод на разные окололунные орбиты с помощью малых импульсов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endParaRPr lang="ru-RU" sz="2400" dirty="0"/>
          </a:p>
          <a:p>
            <a:pPr>
              <a:lnSpc>
                <a:spcPct val="120000"/>
              </a:lnSpc>
            </a:pP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600591" y="1502874"/>
            <a:ext cx="2890369" cy="4400708"/>
            <a:chOff x="8756227" y="1765426"/>
            <a:chExt cx="2925762" cy="4101943"/>
          </a:xfrm>
        </p:grpSpPr>
        <p:pic>
          <p:nvPicPr>
            <p:cNvPr id="41986" name="Picture 2" descr="C:\Users\Surfer\Desktop\НИР\Новая папка (4)\30mm_44d_dv_dOmega_50to25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9" r="50000"/>
            <a:stretch/>
          </p:blipFill>
          <p:spPr bwMode="auto">
            <a:xfrm>
              <a:off x="8756227" y="1765426"/>
              <a:ext cx="2925762" cy="410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925560" y="5166360"/>
              <a:ext cx="238760" cy="17272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16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A276-0BA5-4D8C-BDAE-78E901E3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работы и решаемые задачи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0FDD26-61D9-4A31-9ADD-136AF2A1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" y="1712897"/>
            <a:ext cx="11172826" cy="49069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dirty="0"/>
              <a:t>Цель:</a:t>
            </a:r>
          </a:p>
          <a:p>
            <a:pPr>
              <a:lnSpc>
                <a:spcPct val="130000"/>
              </a:lnSpc>
            </a:pPr>
            <a:r>
              <a:rPr lang="ru-RU" dirty="0"/>
              <a:t>Показать возможность значительного изменения элементов окололунной орбиты вследствие приложения малых импульсов в течение низкоэнергетического перелёта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dirty="0"/>
              <a:t>Задачи:</a:t>
            </a:r>
          </a:p>
          <a:p>
            <a:pPr>
              <a:lnSpc>
                <a:spcPct val="130000"/>
              </a:lnSpc>
            </a:pPr>
            <a:r>
              <a:rPr lang="ru-RU" dirty="0"/>
              <a:t>Исследовать влияние малых импульсов на долготу восходящего узла, наклонение и высоту перицентра целевой окололунной орбиты</a:t>
            </a:r>
          </a:p>
          <a:p>
            <a:pPr>
              <a:lnSpc>
                <a:spcPct val="130000"/>
              </a:lnSpc>
            </a:pPr>
            <a:r>
              <a:rPr lang="ru-RU" dirty="0"/>
              <a:t>Проверить применимость линейного приближения для расчёта корректирующих импульсов</a:t>
            </a:r>
          </a:p>
          <a:p>
            <a:pPr>
              <a:lnSpc>
                <a:spcPct val="130000"/>
              </a:lnSpc>
            </a:pPr>
            <a:r>
              <a:rPr lang="ru-RU" dirty="0"/>
              <a:t>Определить оптимальные величины и моменты приложения импульсов</a:t>
            </a:r>
          </a:p>
        </p:txBody>
      </p:sp>
    </p:spTree>
    <p:extLst>
      <p:ext uri="{BB962C8B-B14F-4D97-AF65-F5344CB8AC3E}">
        <p14:creationId xmlns:p14="http://schemas.microsoft.com/office/powerpoint/2010/main" val="268032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Номинальная траектория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77447" y="1766308"/>
            <a:ext cx="11548793" cy="4835152"/>
            <a:chOff x="277447" y="1766308"/>
            <a:chExt cx="11548793" cy="483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Объект 4">
                  <a:extLst>
                    <a:ext uri="{FF2B5EF4-FFF2-40B4-BE49-F238E27FC236}">
                      <a16:creationId xmlns:a16="http://schemas.microsoft.com/office/drawing/2014/main" id="{640FDD26-61D9-4A31-9ADD-136AF2A105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62575" y="3102579"/>
                  <a:ext cx="6324600" cy="349888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ru-RU" sz="2400" dirty="0"/>
                    <a:t>Околоземная орбита</a:t>
                  </a:r>
                  <a:r>
                    <a:rPr lang="en-US" sz="2400" dirty="0"/>
                    <a:t>,</a:t>
                  </a:r>
                  <a:r>
                    <a:rPr lang="ru-RU" sz="2400" dirty="0"/>
                    <a:t> </a:t>
                  </a:r>
                  <a:r>
                    <a:rPr lang="en-US" sz="2400" dirty="0"/>
                    <a:t>h = 200</a:t>
                  </a:r>
                  <a:r>
                    <a:rPr lang="ru-RU" sz="2400" dirty="0"/>
                    <a:t> км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ru-RU" sz="2400" dirty="0"/>
                    <a:t>Отлётный импульс </a:t>
                  </a:r>
                  <a14:m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 </m:t>
                      </m:r>
                    </m:oMath>
                  </a14:m>
                  <a:r>
                    <a:rPr lang="en-US" sz="2400" dirty="0"/>
                    <a:t>3.2 </a:t>
                  </a:r>
                  <a:r>
                    <a:rPr lang="ru-RU" sz="2400" dirty="0"/>
                    <a:t>км/с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ru-RU" sz="2400" dirty="0"/>
                    <a:t>Коррекция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400" dirty="0"/>
                    <a:t> 23.3 м/с, </a:t>
                  </a:r>
                  <a:r>
                    <a:rPr lang="en-US" sz="2400" dirty="0"/>
                    <a:t>t = 43.9 </a:t>
                  </a:r>
                  <a:r>
                    <a:rPr lang="ru-RU" sz="2400" dirty="0"/>
                    <a:t>дня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ru-RU" sz="2400" dirty="0"/>
                    <a:t>Тормозной импульс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ru-RU" sz="2400" dirty="0"/>
                    <a:t> 485.6 м/с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ru-RU" sz="2400" dirty="0"/>
                    <a:t>Время полёта</a:t>
                  </a:r>
                  <a:r>
                    <a:rPr lang="en-US" sz="2400" dirty="0"/>
                    <a:t> t = </a:t>
                  </a:r>
                  <a:r>
                    <a:rPr lang="ru-RU" sz="2400" dirty="0"/>
                    <a:t>167.9</a:t>
                  </a:r>
                  <a:r>
                    <a:rPr lang="en-US" sz="2400" dirty="0"/>
                    <a:t> </a:t>
                  </a:r>
                  <a:r>
                    <a:rPr lang="ru-RU" sz="2400" dirty="0"/>
                    <a:t>дней</a:t>
                  </a:r>
                </a:p>
              </p:txBody>
            </p:sp>
          </mc:Choice>
          <mc:Fallback xmlns="">
            <p:sp>
              <p:nvSpPr>
                <p:cNvPr id="10" name="Объект 4">
                  <a:extLst>
                    <a:ext uri="{FF2B5EF4-FFF2-40B4-BE49-F238E27FC236}">
                      <a16:creationId xmlns="" xmlns:a16="http://schemas.microsoft.com/office/drawing/2014/main" id="{640FDD26-61D9-4A31-9ADD-136AF2A10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575" y="3102579"/>
                  <a:ext cx="6324600" cy="349888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Объект 2"/>
            <p:cNvSpPr txBox="1">
              <a:spLocks/>
            </p:cNvSpPr>
            <p:nvPr/>
          </p:nvSpPr>
          <p:spPr>
            <a:xfrm>
              <a:off x="5362575" y="2014855"/>
              <a:ext cx="6463665" cy="9620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400" dirty="0"/>
                <a:t>Траектория перелёта во вращающейся геоцентрической системе координат Солнце-Земля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77447" y="1766308"/>
              <a:ext cx="5127674" cy="4660594"/>
              <a:chOff x="1609713" y="1438275"/>
              <a:chExt cx="4669819" cy="4467225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09" t="2460" r="27390" b="7100"/>
              <a:stretch/>
            </p:blipFill>
            <p:spPr bwMode="auto">
              <a:xfrm>
                <a:off x="1609713" y="1438275"/>
                <a:ext cx="4669819" cy="4467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2254758" y="3452115"/>
                <a:ext cx="86029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Объект 2"/>
              <p:cNvSpPr txBox="1">
                <a:spLocks/>
              </p:cNvSpPr>
              <p:nvPr/>
            </p:nvSpPr>
            <p:spPr>
              <a:xfrm>
                <a:off x="2165659" y="3494134"/>
                <a:ext cx="1097932" cy="3462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800" dirty="0"/>
                  <a:t>Солнце</a:t>
                </a: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518161" y="1677989"/>
            <a:ext cx="11169014" cy="4837232"/>
            <a:chOff x="518161" y="1677989"/>
            <a:chExt cx="11169014" cy="4837232"/>
          </a:xfrm>
        </p:grpSpPr>
        <p:pic>
          <p:nvPicPr>
            <p:cNvPr id="21" name="Picture 3" descr="C:\Users\Surfer\Desktop\НИР\Новая папка (5)\lunar orbi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0" r="28014" b="5689"/>
            <a:stretch/>
          </p:blipFill>
          <p:spPr bwMode="auto">
            <a:xfrm>
              <a:off x="518161" y="1677989"/>
              <a:ext cx="4846320" cy="483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бъект 2"/>
            <p:cNvSpPr txBox="1">
              <a:spLocks/>
            </p:cNvSpPr>
            <p:nvPr/>
          </p:nvSpPr>
          <p:spPr>
            <a:xfrm>
              <a:off x="5362575" y="1914844"/>
              <a:ext cx="5823585" cy="20448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ru-RU" sz="2400" dirty="0"/>
                <a:t>Окололунная орбита, наблюдаемая</a:t>
              </a:r>
              <a:br>
                <a:rPr lang="en-US" sz="2400" dirty="0"/>
              </a:br>
              <a:r>
                <a:rPr lang="ru-RU" sz="2400" dirty="0"/>
                <a:t>с Земли</a:t>
              </a:r>
              <a:r>
                <a:rPr lang="en-US" sz="2400" dirty="0"/>
                <a:t> </a:t>
              </a:r>
              <a:r>
                <a:rPr lang="ru-RU" sz="2400" dirty="0"/>
                <a:t>(в проекции</a:t>
              </a:r>
              <a:r>
                <a:rPr lang="en-US" sz="2400" dirty="0"/>
                <a:t> </a:t>
              </a:r>
              <a:r>
                <a:rPr lang="ru-RU" sz="2400" dirty="0"/>
                <a:t>на плоскость YOZ вращающейся системы координат Земля-Луна)</a:t>
              </a:r>
            </a:p>
          </p:txBody>
        </p:sp>
        <p:sp>
          <p:nvSpPr>
            <p:cNvPr id="23" name="Объект 4">
              <a:extLst>
                <a:ext uri="{FF2B5EF4-FFF2-40B4-BE49-F238E27FC236}">
                  <a16:creationId xmlns:a16="http://schemas.microsoft.com/office/drawing/2014/main" id="{640FDD26-61D9-4A31-9ADD-136AF2A105DD}"/>
                </a:ext>
              </a:extLst>
            </p:cNvPr>
            <p:cNvSpPr txBox="1">
              <a:spLocks/>
            </p:cNvSpPr>
            <p:nvPr/>
          </p:nvSpPr>
          <p:spPr>
            <a:xfrm>
              <a:off x="5362575" y="3702019"/>
              <a:ext cx="6324600" cy="12509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ru-RU" sz="2400" dirty="0"/>
                <a:t>Почти круговая орбита, </a:t>
              </a:r>
              <a:r>
                <a:rPr lang="en-US" sz="2400" dirty="0"/>
                <a:t>h = 1637.8 </a:t>
              </a:r>
              <a:r>
                <a:rPr lang="ru-RU" sz="2400" dirty="0"/>
                <a:t>км</a:t>
              </a:r>
              <a:endParaRPr lang="en-US" sz="2400" dirty="0"/>
            </a:p>
            <a:p>
              <a:pPr>
                <a:lnSpc>
                  <a:spcPct val="130000"/>
                </a:lnSpc>
              </a:pPr>
              <a:r>
                <a:rPr lang="ru-RU" sz="2400" dirty="0"/>
                <a:t>Наклонение </a:t>
              </a:r>
              <a:r>
                <a:rPr lang="en-US" sz="2400" dirty="0"/>
                <a:t>i = </a:t>
              </a:r>
              <a:r>
                <a:rPr lang="ru-RU" sz="2400" dirty="0"/>
                <a:t>94</a:t>
              </a:r>
              <a:r>
                <a:rPr lang="en-US" sz="2400" dirty="0"/>
                <a:t> </a:t>
              </a:r>
              <a:r>
                <a:rPr lang="ru-RU" sz="2400" dirty="0"/>
                <a:t>град.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1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8642E-BC7C-450D-A7E5-C574CB1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Линейный анализ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2B288D-A82E-4B04-8990-B47B81DD0FEB}"/>
                  </a:ext>
                </a:extLst>
              </p:cNvPr>
              <p:cNvSpPr txBox="1"/>
              <p:nvPr/>
            </p:nvSpPr>
            <p:spPr>
              <a:xfrm>
                <a:off x="688709" y="2468165"/>
                <a:ext cx="1083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rebuchet MS" pitchFamily="34" charset="0"/>
                  </a:rPr>
                  <a:t>В линейном приближении зависимость между изменением вектора состояния КА</a:t>
                </a:r>
                <a:br>
                  <a:rPr lang="ru-RU" sz="2000" dirty="0">
                    <a:latin typeface="Trebuchet MS" pitchFamily="34" charset="0"/>
                  </a:rPr>
                </a:br>
                <a:r>
                  <a:rPr lang="ru-RU" sz="2000" dirty="0">
                    <a:latin typeface="Trebuchet MS" pitchFamily="34" charset="0"/>
                  </a:rPr>
                  <a:t>при выходе на окололунную орбиту и импульсом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∆</m:t>
                    </m:r>
                    <m:r>
                      <a:rPr lang="ru-RU" sz="2000" b="1" i="1">
                        <a:latin typeface="Cambria Math"/>
                      </a:rPr>
                      <m:t>𝒗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ru-RU" sz="2000" i="1">
                        <a:latin typeface="Cambria Math"/>
                      </a:rPr>
                      <m:t>𝑡</m:t>
                    </m:r>
                    <m:r>
                      <a:rPr lang="ru-RU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>
                    <a:latin typeface="Trebuchet MS" pitchFamily="34" charset="0"/>
                  </a:rPr>
                  <a:t> задаётся формулой: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E2B288D-A82E-4B04-8990-B47B81DD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9" y="2468165"/>
                <a:ext cx="10830600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619" t="-5172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32232" y="3201599"/>
                <a:ext cx="2981638" cy="660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∆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/>
                        </a:rPr>
                        <m:t>Φ</m:t>
                      </m:r>
                      <m:r>
                        <a:rPr lang="ru-RU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,</m:t>
                      </m:r>
                      <m:r>
                        <a:rPr lang="ru-RU" sz="2000" i="1">
                          <a:latin typeface="Cambria Math"/>
                        </a:rPr>
                        <m:t>𝑡</m:t>
                      </m:r>
                      <m:r>
                        <a:rPr lang="ru-RU" sz="2000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0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000" b="1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ru-RU" sz="20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32" y="3201599"/>
                <a:ext cx="2981638" cy="6601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2B288D-A82E-4B04-8990-B47B81DD0FEB}"/>
                  </a:ext>
                </a:extLst>
              </p:cNvPr>
              <p:cNvSpPr txBox="1"/>
              <p:nvPr/>
            </p:nvSpPr>
            <p:spPr>
              <a:xfrm>
                <a:off x="679184" y="3923204"/>
                <a:ext cx="10830600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Φ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,</m:t>
                    </m:r>
                    <m:r>
                      <a:rPr lang="ru-RU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) </m:t>
                    </m:r>
                  </m:oMath>
                </a14:m>
                <a:r>
                  <a:rPr lang="ru-RU" sz="2000" dirty="0">
                    <a:latin typeface="Trebuchet MS" pitchFamily="34" charset="0"/>
                  </a:rPr>
                  <a:t> - переходная матрица, определяющая эволюцию траекторий, близких</a:t>
                </a:r>
                <a:br>
                  <a:rPr lang="ru-RU" sz="2000" dirty="0">
                    <a:latin typeface="Trebuchet MS" pitchFamily="34" charset="0"/>
                  </a:rPr>
                </a:br>
                <a:r>
                  <a:rPr lang="ru-RU" sz="2000" dirty="0">
                    <a:latin typeface="Trebuchet MS" pitchFamily="34" charset="0"/>
                  </a:rPr>
                  <a:t>к номинальной. Определяется из матричного ДУ с начальным условием: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2B288D-A82E-4B04-8990-B47B81DD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4" y="3923204"/>
                <a:ext cx="10830600" cy="732508"/>
              </a:xfrm>
              <a:prstGeom prst="rect">
                <a:avLst/>
              </a:prstGeom>
              <a:blipFill rotWithShape="1">
                <a:blip r:embed="rId4"/>
                <a:stretch>
                  <a:fillRect l="-563" t="-5000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E2B288D-A82E-4B04-8990-B47B81DD0FEB}"/>
              </a:ext>
            </a:extLst>
          </p:cNvPr>
          <p:cNvSpPr txBox="1"/>
          <p:nvPr/>
        </p:nvSpPr>
        <p:spPr>
          <a:xfrm>
            <a:off x="641084" y="1454847"/>
            <a:ext cx="108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rebuchet MS" pitchFamily="34" charset="0"/>
              </a:rPr>
              <a:t>Изменение элементов орбиты определяется из изменений вектора состояний КА</a:t>
            </a:r>
            <a:br>
              <a:rPr lang="ru-RU" sz="2000" dirty="0">
                <a:latin typeface="Trebuchet MS" pitchFamily="34" charset="0"/>
              </a:rPr>
            </a:br>
            <a:r>
              <a:rPr lang="ru-RU" sz="2000" dirty="0">
                <a:latin typeface="Trebuchet MS" pitchFamily="34" charset="0"/>
              </a:rPr>
              <a:t>при выходе на окололунную орбиту: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86586" y="2072400"/>
                <a:ext cx="2295052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>
                          <a:latin typeface="Cambria Math"/>
                        </a:rPr>
                        <m:t>∆œ</m:t>
                      </m:r>
                      <m:r>
                        <a:rPr lang="ru-RU" sz="2000" b="1" i="1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r>
                        <a:rPr lang="ru-RU" sz="2000" i="1">
                          <a:latin typeface="Cambria Math"/>
                        </a:rPr>
                        <m:t>œ(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  <m:r>
                        <a:rPr lang="ru-RU" sz="2000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ru-RU" sz="2000" b="1" i="1">
                          <a:latin typeface="Cambria Math"/>
                        </a:rPr>
                        <m:t>)</m:t>
                      </m:r>
                      <m:r>
                        <a:rPr lang="ru-RU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86" y="2072400"/>
                <a:ext cx="2295052" cy="429220"/>
              </a:xfrm>
              <a:prstGeom prst="rect">
                <a:avLst/>
              </a:prstGeom>
              <a:blipFill rotWithShape="1">
                <a:blip r:embed="rId5"/>
                <a:stretch>
                  <a:fillRect r="-266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9099" y="4707391"/>
                <a:ext cx="2790956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Ф</m:t>
                                  </m:r>
                                </m:num>
                                <m:den>
                                  <m:r>
                                    <a:rPr lang="en-US" sz="200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99" y="4707391"/>
                <a:ext cx="2790956" cy="1074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E2B288D-A82E-4B04-8990-B47B81DD0FEB}"/>
              </a:ext>
            </a:extLst>
          </p:cNvPr>
          <p:cNvSpPr txBox="1"/>
          <p:nvPr/>
        </p:nvSpPr>
        <p:spPr>
          <a:xfrm>
            <a:off x="679184" y="5798585"/>
            <a:ext cx="108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A – </a:t>
            </a:r>
            <a:r>
              <a:rPr lang="ru-RU" sz="2000" dirty="0">
                <a:latin typeface="Trebuchet MS" panose="020B0603020202020204" pitchFamily="34" charset="0"/>
              </a:rPr>
              <a:t>якобиан правых частей уравнений движения, оцениваемый на номинальной траектории.</a:t>
            </a:r>
          </a:p>
        </p:txBody>
      </p:sp>
    </p:spTree>
    <p:extLst>
      <p:ext uri="{BB962C8B-B14F-4D97-AF65-F5344CB8AC3E}">
        <p14:creationId xmlns:p14="http://schemas.microsoft.com/office/powerpoint/2010/main" val="259296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3917A-9552-4918-800F-560CF9FE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Грубость линейного приближения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5D7FA38-D551-4155-9EBB-4E514F71FDCE}"/>
              </a:ext>
            </a:extLst>
          </p:cNvPr>
          <p:cNvSpPr txBox="1">
            <a:spLocks/>
          </p:cNvSpPr>
          <p:nvPr/>
        </p:nvSpPr>
        <p:spPr>
          <a:xfrm>
            <a:off x="536951" y="1407039"/>
            <a:ext cx="11090077" cy="591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dirty="0"/>
              <a:t>Величина изменения элементов орбиты меньше величины ошибки линейного приближения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888" y="1876425"/>
            <a:ext cx="12189161" cy="4579146"/>
            <a:chOff x="-333375" y="2362200"/>
            <a:chExt cx="13836650" cy="4838700"/>
          </a:xfrm>
        </p:grpSpPr>
        <p:pic>
          <p:nvPicPr>
            <p:cNvPr id="35847" name="Picture 7" descr="C:\Users\Surfer\Desktop\НИР\Новая папка (5)\Ошибки омега 2 обр ош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75" y="2362200"/>
              <a:ext cx="3460750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8" name="Picture 8" descr="C:\Users\Surfer\Desktop\НИР\Новая папка (5)\Ошибки омега 2 обр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3375" y="2362200"/>
              <a:ext cx="3460750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9" name="Picture 9" descr="C:\Users\Surfer\Desktop\НИР\Новая папка (5)\ошибки i 2 обр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2362200"/>
              <a:ext cx="3454400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0" name="Picture 10" descr="C:\Users\Surfer\Desktop\НИР\Новая папка (5)\ошибки i 2 обр ош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2525" y="2362200"/>
              <a:ext cx="3460750" cy="483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D7FA38-D551-4155-9EBB-4E514F71F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7146" y="6289932"/>
                <a:ext cx="3604936" cy="49618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ru-RU" sz="2000" dirty="0"/>
                  <a:t>44-й день полёта,</a:t>
                </a:r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мм/с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ru-RU" sz="20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D7FA38-D551-4155-9EBB-4E514F71F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7146" y="6289932"/>
                <a:ext cx="3604936" cy="496187"/>
              </a:xfrm>
              <a:blipFill rotWithShape="1">
                <a:blip r:embed="rId6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114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47539</TotalTime>
  <Words>684</Words>
  <Application>Microsoft Office PowerPoint</Application>
  <PresentationFormat>Широкоэкранный</PresentationFormat>
  <Paragraphs>110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Trebuchet MS</vt:lpstr>
      <vt:lpstr>Тема Office</vt:lpstr>
      <vt:lpstr>Equation</vt:lpstr>
      <vt:lpstr>Исследование чувствительности низкоэнергетических траекторий перелёта к Луне</vt:lpstr>
      <vt:lpstr>SALT-траектории</vt:lpstr>
      <vt:lpstr>Структура SALT-траектории</vt:lpstr>
      <vt:lpstr>Лунные констелляции</vt:lpstr>
      <vt:lpstr>Проблема доставки группировки КА</vt:lpstr>
      <vt:lpstr>Цели работы и решаемые задачи</vt:lpstr>
      <vt:lpstr>Номинальная траектория</vt:lpstr>
      <vt:lpstr>Линейный анализ</vt:lpstr>
      <vt:lpstr>Грубость линейного приближения</vt:lpstr>
      <vt:lpstr>Диапазоны времени приложения и величины импульса</vt:lpstr>
      <vt:lpstr>Изменения параметров орбиты</vt:lpstr>
      <vt:lpstr>Изменения параметров орбиты</vt:lpstr>
      <vt:lpstr>Выводы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Уточнение орбитальных параметров космического аппарата по результатам определения направления местной вертикали бортовыми средствами</dc:title>
  <dc:creator>Кирилл Корнеев</dc:creator>
  <cp:lastModifiedBy>Sergey Trofimov</cp:lastModifiedBy>
  <cp:revision>703</cp:revision>
  <dcterms:created xsi:type="dcterms:W3CDTF">2019-06-17T04:28:44Z</dcterms:created>
  <dcterms:modified xsi:type="dcterms:W3CDTF">2023-04-22T21:38:14Z</dcterms:modified>
</cp:coreProperties>
</file>