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85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2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2a3c0621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2a3c0621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2a3c062108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2a3c062108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2a3c06210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2a3c06210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2a3c062108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2a3c062108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29a1a8fdd6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29a1a8fdd6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29a1a8fdd6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29a1a8fdd6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29a1a8fdd6_3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29a1a8fdd6_3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29a1a8fdd6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29a1a8fdd6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29a1a8fdd6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29a1a8fdd6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29a1a8fdd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29a1a8fdd6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29a1a8fdd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29a1a8fdd6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29a1a8fdd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29a1a8fdd6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09d14c32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09d14c328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29a1a8fdd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29a1a8fdd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Начать с описания неподходящих двигателей макета на основе кулеров: большая задержка в исполнении команд, малая величина тяги - все это не подходит.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Расположение выбрано в соответствии с упомянутой работой, но требуется выбрать тип крепления - нужна защита, и т.д.</a:t>
            </a:r>
            <a:br>
              <a:rPr lang="ru"/>
            </a:b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Для этой модели Малины нет описания, нужно разобраться в подключении… Для обеспечения питания нужно было купить  PDB-контроллер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Для определения параметров модели двигателей необходимо провести калибровочный эксперимент - по модели есть прогноз траектории, есть  измерения траектории, при применении МНК получаем оценку параметров модели.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29a1a8fdd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29a1a8fdd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29a1a8fdd6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29a1a8fdd6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Подключение к Малине по Wi-Fi, рассказ про подключение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 код для получения изображения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Как калибруется камера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2a2bc713d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2a2bc713d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r>
              <a:rPr lang="en-US" dirty="0"/>
              <a:t> /18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r>
              <a:rPr lang="ru" dirty="0"/>
              <a:t>/18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r>
              <a:rPr lang="ru" dirty="0"/>
              <a:t>/18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/>
              <a:t>‹#›</a:t>
            </a:fld>
            <a:r>
              <a:rPr lang="en-US" dirty="0"/>
              <a:t>/18</a:t>
            </a:r>
            <a:endParaRPr lang="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r>
              <a:rPr lang="en-US" dirty="0"/>
              <a:t> /18</a:t>
            </a:r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r>
              <a:rPr lang="en-US" dirty="0"/>
              <a:t> /18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r>
              <a:rPr lang="en-US" dirty="0"/>
              <a:t> /18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r>
              <a:rPr lang="en-US" dirty="0"/>
              <a:t> /18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/>
              <a:t>‹#›</a:t>
            </a:fld>
            <a:r>
              <a:rPr lang="en-US" dirty="0"/>
              <a:t>/18</a:t>
            </a:r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51425" y="1327250"/>
            <a:ext cx="8520600" cy="138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46698"/>
              <a:buFont typeface="Arial"/>
              <a:buNone/>
            </a:pPr>
            <a:r>
              <a:rPr lang="ru" sz="2355" b="1"/>
              <a:t>Знакомство с задачами проектирования миссии на примере разработки системы управления движения макета малого спутника на аэродинамическом столе</a:t>
            </a:r>
            <a:endParaRPr b="1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888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</a:rPr>
              <a:t>И.Д. Забара, Г.Р. Макаров, А. П. Федурина, Б.О. Мухачев,</a:t>
            </a:r>
            <a:endParaRPr sz="14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</a:rPr>
              <a:t>Н. В. Моргунов, Г. А. Хамидуллина, Д.С. Иванов</a:t>
            </a:r>
            <a:endParaRPr sz="3100"/>
          </a:p>
        </p:txBody>
      </p:sp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484175" y="123450"/>
            <a:ext cx="8520600" cy="88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355"/>
              <a:t>Научная конференция МФТИ</a:t>
            </a: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ctrTitle"/>
          </p:nvPr>
        </p:nvSpPr>
        <p:spPr>
          <a:xfrm>
            <a:off x="405525" y="3681400"/>
            <a:ext cx="8520600" cy="88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ru" sz="1720"/>
              <a:t>Московский физико-технический институт (ГУ)</a:t>
            </a:r>
            <a:endParaRPr sz="1720"/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ru" sz="1720"/>
              <a:t>Институт прикладной математики им. М.В. Келдыша РАН</a:t>
            </a:r>
            <a:endParaRPr sz="172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ArUco маркеры</a:t>
            </a:r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/>
              <a:t>Технология для позиционирования с помощью библиотеки OpenCV</a:t>
            </a:r>
            <a:endParaRPr/>
          </a:p>
        </p:txBody>
      </p:sp>
      <p:pic>
        <p:nvPicPr>
          <p:cNvPr id="121" name="Google Shape;1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5625" y="1720300"/>
            <a:ext cx="3943350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A04219-AD8E-472D-A704-14A5D96724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" smtClean="0"/>
              <a:pPr/>
              <a:t>10</a:t>
            </a:fld>
            <a:r>
              <a:rPr lang="ru"/>
              <a:t>/18</a:t>
            </a:r>
            <a:endParaRPr lang="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Калибровка камеры</a:t>
            </a:r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8" name="Google Shape;12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1525" y="1017725"/>
            <a:ext cx="5332400" cy="39993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4BDF71A-5EA0-46D7-8841-EEF4757FFA3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" smtClean="0"/>
              <a:pPr/>
              <a:t>11</a:t>
            </a:fld>
            <a:r>
              <a:rPr lang="ru"/>
              <a:t>/18</a:t>
            </a:r>
            <a:endParaRPr lang="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Калибровка камеры</a:t>
            </a:r>
            <a:endParaRPr/>
          </a:p>
        </p:txBody>
      </p:sp>
      <p:sp>
        <p:nvSpPr>
          <p:cNvPr id="134" name="Google Shape;134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5" name="Google Shape;13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1525" y="1017725"/>
            <a:ext cx="5332400" cy="399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1525" y="1017725"/>
            <a:ext cx="5332401" cy="39972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FF919F1-22F4-4C8C-8938-F0343237DC9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" smtClean="0"/>
              <a:pPr/>
              <a:t>12</a:t>
            </a:fld>
            <a:r>
              <a:rPr lang="ru"/>
              <a:t>/18</a:t>
            </a:r>
            <a:endParaRPr lang="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Определение положение ArUco маркера</a:t>
            </a:r>
            <a:endParaRPr/>
          </a:p>
        </p:txBody>
      </p:sp>
      <p:sp>
        <p:nvSpPr>
          <p:cNvPr id="142" name="Google Shape;142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43" name="Google Shape;143;p25"/>
          <p:cNvPicPr preferRelativeResize="0"/>
          <p:nvPr/>
        </p:nvPicPr>
        <p:blipFill rotWithShape="1">
          <a:blip r:embed="rId3">
            <a:alphaModFix/>
          </a:blip>
          <a:srcRect t="10313"/>
          <a:stretch/>
        </p:blipFill>
        <p:spPr>
          <a:xfrm>
            <a:off x="2073650" y="1017725"/>
            <a:ext cx="4996700" cy="39212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67D68A9-6FBE-42AC-B1E0-031DC9971C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" smtClean="0"/>
              <a:pPr/>
              <a:t>13</a:t>
            </a:fld>
            <a:r>
              <a:rPr lang="ru"/>
              <a:t>/18</a:t>
            </a:r>
            <a:endParaRPr lang="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 Математическое моделирование движения</a:t>
            </a:r>
            <a:endParaRPr dirty="0"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Задача управления - достичь требуемого положения на столе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Уравнения управляемого движения имеют следующий вид: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Для апериодического движения параметры выбираются следующим образом: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50" name="Google Shape;150;p26"/>
          <p:cNvSpPr txBox="1"/>
          <p:nvPr/>
        </p:nvSpPr>
        <p:spPr>
          <a:xfrm>
            <a:off x="1254550" y="2516425"/>
            <a:ext cx="797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1" name="Google Shape;151;p26"/>
          <p:cNvPicPr preferRelativeResize="0"/>
          <p:nvPr/>
        </p:nvPicPr>
        <p:blipFill rotWithShape="1">
          <a:blip r:embed="rId3">
            <a:alphaModFix/>
          </a:blip>
          <a:srcRect l="38777" t="42794" r="48438" b="50559"/>
          <a:stretch/>
        </p:blipFill>
        <p:spPr>
          <a:xfrm>
            <a:off x="3108975" y="1570950"/>
            <a:ext cx="19584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8925" y="3610675"/>
            <a:ext cx="2257425" cy="68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76788" y="3698465"/>
            <a:ext cx="873463" cy="603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83050" y="2516425"/>
            <a:ext cx="207915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58575" y="2454238"/>
            <a:ext cx="952500" cy="5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90600" y="1696088"/>
            <a:ext cx="238600" cy="32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81200" y="2641575"/>
            <a:ext cx="281000" cy="3224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3972096-D426-4055-B6D1-893AD546444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" smtClean="0"/>
              <a:pPr/>
              <a:t>14</a:t>
            </a:fld>
            <a:r>
              <a:rPr lang="ru"/>
              <a:t>/18</a:t>
            </a:r>
            <a:endParaRPr lang="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 txBox="1">
            <a:spLocks noGrp="1"/>
          </p:cNvSpPr>
          <p:nvPr>
            <p:ph type="title"/>
          </p:nvPr>
        </p:nvSpPr>
        <p:spPr>
          <a:xfrm>
            <a:off x="311700" y="3105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Оценка вектора состояния с помощью фильтра Калмана</a:t>
            </a:r>
            <a:endParaRPr/>
          </a:p>
        </p:txBody>
      </p:sp>
      <p:sp>
        <p:nvSpPr>
          <p:cNvPr id="163" name="Google Shape;163;p27"/>
          <p:cNvSpPr txBox="1">
            <a:spLocks noGrp="1"/>
          </p:cNvSpPr>
          <p:nvPr>
            <p:ph type="body" idx="1"/>
          </p:nvPr>
        </p:nvSpPr>
        <p:spPr>
          <a:xfrm>
            <a:off x="311700" y="1065125"/>
            <a:ext cx="5209500" cy="35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Фильтр Калмана работает по принципу прогноз-коррекция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dirty="0"/>
              <a:t>На этапе прогноза: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dirty="0"/>
              <a:t>На этапе коррекции</a:t>
            </a:r>
            <a:endParaRPr dirty="0"/>
          </a:p>
        </p:txBody>
      </p:sp>
      <p:pic>
        <p:nvPicPr>
          <p:cNvPr id="164" name="Google Shape;16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6625" y="1586750"/>
            <a:ext cx="2262075" cy="35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0300" y="2958453"/>
            <a:ext cx="1914525" cy="88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91244" y="4138097"/>
            <a:ext cx="1781175" cy="44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91244" y="4634127"/>
            <a:ext cx="1781175" cy="365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1700" y="2373319"/>
            <a:ext cx="1496659" cy="396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56239" y="2554720"/>
            <a:ext cx="2186745" cy="44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85430" y="2821713"/>
            <a:ext cx="2027463" cy="40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11700" y="4052928"/>
            <a:ext cx="394946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11700" y="4637929"/>
            <a:ext cx="2662426" cy="361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85430" y="3678809"/>
            <a:ext cx="2969968" cy="35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7"/>
          <p:cNvSpPr txBox="1">
            <a:spLocks noGrp="1"/>
          </p:cNvSpPr>
          <p:nvPr>
            <p:ph type="body" idx="1"/>
          </p:nvPr>
        </p:nvSpPr>
        <p:spPr>
          <a:xfrm>
            <a:off x="5630425" y="1042650"/>
            <a:ext cx="2749200" cy="18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Вектор состояния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Матрица перехода с учетом управления</a:t>
            </a:r>
            <a:endParaRPr/>
          </a:p>
        </p:txBody>
      </p:sp>
      <p:sp>
        <p:nvSpPr>
          <p:cNvPr id="175" name="Google Shape;175;p27"/>
          <p:cNvSpPr txBox="1">
            <a:spLocks noGrp="1"/>
          </p:cNvSpPr>
          <p:nvPr>
            <p:ph type="body" idx="1"/>
          </p:nvPr>
        </p:nvSpPr>
        <p:spPr>
          <a:xfrm>
            <a:off x="5713000" y="3782075"/>
            <a:ext cx="2749200" cy="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600" dirty="0"/>
              <a:t>Модель измерений</a:t>
            </a:r>
            <a:endParaRPr sz="1600" dirty="0"/>
          </a:p>
        </p:txBody>
      </p:sp>
      <p:pic>
        <p:nvPicPr>
          <p:cNvPr id="176" name="Google Shape;176;p27"/>
          <p:cNvPicPr preferRelativeResize="0"/>
          <p:nvPr/>
        </p:nvPicPr>
        <p:blipFill rotWithShape="1">
          <a:blip r:embed="rId13">
            <a:alphaModFix/>
          </a:blip>
          <a:srcRect r="11237"/>
          <a:stretch/>
        </p:blipFill>
        <p:spPr>
          <a:xfrm>
            <a:off x="6355863" y="3457297"/>
            <a:ext cx="484134" cy="39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977741" y="3413933"/>
            <a:ext cx="544238" cy="3977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8AA80B-AC7E-47CD-957E-2D0B8A34D5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" smtClean="0"/>
              <a:pPr/>
              <a:t>15</a:t>
            </a:fld>
            <a:r>
              <a:rPr lang="ru"/>
              <a:t>/18</a:t>
            </a:r>
            <a:endParaRPr lang="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Результаты моделирования управляемого движения</a:t>
            </a:r>
            <a:endParaRPr/>
          </a:p>
        </p:txBody>
      </p:sp>
      <p:sp>
        <p:nvSpPr>
          <p:cNvPr id="183" name="Google Shape;183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84" name="Google Shape;18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17725"/>
            <a:ext cx="8520602" cy="39949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4F678E2-F240-471B-AFDD-B89CBCFCA17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" smtClean="0"/>
              <a:pPr/>
              <a:t>16</a:t>
            </a:fld>
            <a:r>
              <a:rPr lang="ru"/>
              <a:t>/18</a:t>
            </a:r>
            <a:endParaRPr lang="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Оценки вектора состояния</a:t>
            </a:r>
            <a:endParaRPr/>
          </a:p>
        </p:txBody>
      </p:sp>
      <p:pic>
        <p:nvPicPr>
          <p:cNvPr id="190" name="Google Shape;19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72713"/>
            <a:ext cx="4564875" cy="321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80231" y="889175"/>
            <a:ext cx="4963768" cy="41833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1546ED8-0FF2-4E4C-B48E-A70A8FBEA5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" smtClean="0"/>
              <a:pPr/>
              <a:t>17</a:t>
            </a:fld>
            <a:r>
              <a:rPr lang="ru"/>
              <a:t>/18</a:t>
            </a:r>
            <a:endParaRPr lang="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Заключение</a:t>
            </a:r>
            <a:endParaRPr/>
          </a:p>
        </p:txBody>
      </p:sp>
      <p:sp>
        <p:nvSpPr>
          <p:cNvPr id="197" name="Google Shape;197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285750" indent="-285750">
              <a:spcAft>
                <a:spcPts val="1200"/>
              </a:spcAft>
            </a:pPr>
            <a:r>
              <a:rPr lang="ru-RU" dirty="0">
                <a:latin typeface="+mn-lt"/>
                <a:ea typeface="Times New Roman" panose="02020603050405020304" pitchFamily="18" charset="0"/>
              </a:rPr>
              <a:t>Команда третьекурсников познакомилась с рядом задач проектирования на примере системы управления движением макета малого спутника</a:t>
            </a:r>
            <a:endParaRPr lang="ru-RU" sz="18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1200"/>
              </a:spcAft>
            </a:pPr>
            <a:r>
              <a:rPr lang="ru-RU" sz="1800" dirty="0">
                <a:effectLst/>
                <a:latin typeface="+mn-lt"/>
                <a:ea typeface="Times New Roman" panose="02020603050405020304" pitchFamily="18" charset="0"/>
              </a:rPr>
              <a:t>В работе представлены результаты работы по каждому из трёх направлений: </a:t>
            </a:r>
            <a:endParaRPr lang="en-US" sz="18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1200"/>
              </a:spcAft>
            </a:pPr>
            <a:r>
              <a:rPr lang="ru-RU" dirty="0">
                <a:effectLst/>
                <a:latin typeface="+mn-lt"/>
                <a:ea typeface="Times New Roman" panose="02020603050405020304" pitchFamily="18" charset="0"/>
              </a:rPr>
              <a:t>выбраны вентиляторные двигатели</a:t>
            </a:r>
            <a:endParaRPr lang="en-US" dirty="0">
              <a:effectLst/>
              <a:latin typeface="+mn-lt"/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1200"/>
              </a:spcAft>
            </a:pPr>
            <a:r>
              <a:rPr lang="ru-RU" dirty="0">
                <a:effectLst/>
                <a:latin typeface="+mn-lt"/>
                <a:ea typeface="Times New Roman" panose="02020603050405020304" pitchFamily="18" charset="0"/>
              </a:rPr>
              <a:t>протестирована работа системы определения движения на основе обработки изображения</a:t>
            </a:r>
            <a:endParaRPr lang="en-US" dirty="0">
              <a:effectLst/>
              <a:latin typeface="+mn-lt"/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1200"/>
              </a:spcAft>
            </a:pPr>
            <a:r>
              <a:rPr lang="ru-RU" dirty="0">
                <a:effectLst/>
                <a:latin typeface="+mn-lt"/>
                <a:ea typeface="Times New Roman" panose="02020603050405020304" pitchFamily="18" charset="0"/>
              </a:rPr>
              <a:t>продемонстрированы результаты математического моделирования работы системы управления</a:t>
            </a:r>
          </a:p>
          <a:p>
            <a:pPr marL="285750" indent="-285750">
              <a:spcAft>
                <a:spcPts val="1200"/>
              </a:spcAft>
            </a:pPr>
            <a:r>
              <a:rPr lang="ru-RU" dirty="0">
                <a:latin typeface="+mn-lt"/>
              </a:rPr>
              <a:t>Предстоит интеграция этих результатов для обеспечения работы системы управления движением макета</a:t>
            </a:r>
            <a:endParaRPr dirty="0">
              <a:latin typeface="+mn-lt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8C81D68-1ED6-46E5-8F97-2032F1C1CF8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" smtClean="0"/>
              <a:pPr/>
              <a:t>18</a:t>
            </a:fld>
            <a:r>
              <a:rPr lang="ru"/>
              <a:t>/18</a:t>
            </a:r>
            <a:endParaRPr lang="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Введение</a:t>
            </a: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6819202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457200" lvl="0" indent="-325755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ru" dirty="0"/>
              <a:t>При проектировании любой миссии на базе космического аппарата требуется итерационно решать множество вопросов</a:t>
            </a:r>
            <a:endParaRPr dirty="0"/>
          </a:p>
          <a:p>
            <a:pPr marL="457200" lvl="0" indent="-325755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" dirty="0"/>
              <a:t>Разработка миссии может быть разбита на ряд аспектов, которые на начальном этапе могут рассматриваться отдельно, и на ряд стадий по времени, когда требуется проверять совместную работу разных систем</a:t>
            </a:r>
            <a:endParaRPr dirty="0"/>
          </a:p>
          <a:p>
            <a:pPr marL="457200" lvl="0" indent="-325755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" dirty="0"/>
              <a:t>Такая работа посильна коллективу, где каждый человек специализируется на определённом направлении работы, но должен иметь представление о других аспектах проектируемой миссии</a:t>
            </a:r>
            <a:endParaRPr dirty="0"/>
          </a:p>
          <a:p>
            <a:pPr marL="457200" lvl="0" indent="-325755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" dirty="0"/>
              <a:t>На примере разработки системы управления движением макета малого спутника, движущегося по поверхности аэродинамического стола, команда третьекурсников МФТИ познакомилась с особенностями задач проектирования миссий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61FE8F2-51F8-4B60-8938-31E8857F469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" smtClean="0"/>
              <a:pPr/>
              <a:t>2</a:t>
            </a:fld>
            <a:r>
              <a:rPr lang="ru"/>
              <a:t>/18</a:t>
            </a:r>
            <a:endParaRPr lang="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Постановка задачи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194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457200" lvl="0" indent="-325755" algn="just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ru" dirty="0"/>
              <a:t>В работе рассматривается макет малого космического аппарата, оснащенный веб-камерой и бортовым компьютером</a:t>
            </a:r>
            <a:endParaRPr dirty="0"/>
          </a:p>
          <a:p>
            <a:pPr marL="457200" lvl="0" indent="-325755" algn="just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" dirty="0"/>
              <a:t>Для управления движением предполагается использование имитаторов бортовых двигателей на основе вентиляторов</a:t>
            </a:r>
            <a:endParaRPr dirty="0"/>
          </a:p>
          <a:p>
            <a:pPr marL="457200" lvl="0" indent="-325755" algn="just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" b="1" dirty="0"/>
              <a:t>Необходимо: </a:t>
            </a:r>
            <a:r>
              <a:rPr lang="ru" dirty="0"/>
              <a:t>разработать такую систему управления движением макета, которая способна обеспечить заданное поступательное и угловое движение относительно неподвижного объекта на поверхности стола, при котором объект будет попадать в поле бортовой камеры</a:t>
            </a:r>
            <a:endParaRPr dirty="0"/>
          </a:p>
          <a:p>
            <a:pPr marL="457200" lvl="0" indent="-325755" algn="just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" dirty="0"/>
              <a:t>Таким образом, имитируется миссия по наблюдению за объектом космического мусора.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2425" y="1315650"/>
            <a:ext cx="2332799" cy="23327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90C53AE-8FBA-497E-9895-A5F9109A4D7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" smtClean="0"/>
              <a:pPr/>
              <a:t>3</a:t>
            </a:fld>
            <a:r>
              <a:rPr lang="ru"/>
              <a:t>/18</a:t>
            </a:r>
            <a:endParaRPr lang="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Группы специалистов</a:t>
            </a: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551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300" dirty="0">
                <a:solidFill>
                  <a:schemeClr val="dk1"/>
                </a:solidFill>
              </a:rPr>
              <a:t>Работа над проектом была разбита на три основных направления, по каждому из которых было задействовано два человека</a:t>
            </a:r>
            <a:endParaRPr sz="2000" dirty="0"/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8956EAD9-AA0B-434D-810C-8BCE1A462C06}"/>
              </a:ext>
            </a:extLst>
          </p:cNvPr>
          <p:cNvSpPr/>
          <p:nvPr/>
        </p:nvSpPr>
        <p:spPr>
          <a:xfrm>
            <a:off x="2360427" y="1815014"/>
            <a:ext cx="2686493" cy="2254103"/>
          </a:xfrm>
          <a:prstGeom prst="ellipse">
            <a:avLst/>
          </a:prstGeom>
          <a:solidFill>
            <a:srgbClr val="4285F4">
              <a:alpha val="4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7CAF5338-3F28-4E98-9E48-33A9A2BEFC0F}"/>
              </a:ext>
            </a:extLst>
          </p:cNvPr>
          <p:cNvSpPr/>
          <p:nvPr/>
        </p:nvSpPr>
        <p:spPr>
          <a:xfrm>
            <a:off x="4043915" y="1815014"/>
            <a:ext cx="2686493" cy="2254103"/>
          </a:xfrm>
          <a:prstGeom prst="ellipse">
            <a:avLst/>
          </a:prstGeom>
          <a:solidFill>
            <a:srgbClr val="92D050">
              <a:alpha val="4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DBF30D8E-B298-4909-97F2-4D77A65152B3}"/>
              </a:ext>
            </a:extLst>
          </p:cNvPr>
          <p:cNvSpPr/>
          <p:nvPr/>
        </p:nvSpPr>
        <p:spPr>
          <a:xfrm>
            <a:off x="3278371" y="2997644"/>
            <a:ext cx="2610293" cy="2059173"/>
          </a:xfrm>
          <a:prstGeom prst="ellipse">
            <a:avLst/>
          </a:prstGeom>
          <a:solidFill>
            <a:srgbClr val="FFC000">
              <a:alpha val="4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0F58A2-3DDE-4579-83C3-49D439DC93B8}"/>
              </a:ext>
            </a:extLst>
          </p:cNvPr>
          <p:cNvSpPr txBox="1"/>
          <p:nvPr/>
        </p:nvSpPr>
        <p:spPr>
          <a:xfrm>
            <a:off x="2575295" y="2241746"/>
            <a:ext cx="15736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+mn-lt"/>
              </a:rPr>
              <a:t>Специалисты по проектированию управляющих элементов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4A9285-1F00-4E35-B8A8-7A5D4AB16167}"/>
              </a:ext>
            </a:extLst>
          </p:cNvPr>
          <p:cNvSpPr txBox="1"/>
          <p:nvPr/>
        </p:nvSpPr>
        <p:spPr>
          <a:xfrm>
            <a:off x="4958315" y="2319099"/>
            <a:ext cx="18606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+mn-lt"/>
              </a:rPr>
              <a:t>Специалисты </a:t>
            </a:r>
          </a:p>
          <a:p>
            <a:pPr algn="ctr"/>
            <a:r>
              <a:rPr lang="ru-RU" dirty="0">
                <a:latin typeface="+mn-lt"/>
              </a:rPr>
              <a:t>по программированию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088002-D0F6-42AF-8536-E52B442152B6}"/>
              </a:ext>
            </a:extLst>
          </p:cNvPr>
          <p:cNvSpPr txBox="1"/>
          <p:nvPr/>
        </p:nvSpPr>
        <p:spPr>
          <a:xfrm>
            <a:off x="3653168" y="4069117"/>
            <a:ext cx="18606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+mn-lt"/>
              </a:rPr>
              <a:t>Специалисты по математическому моделированию</a:t>
            </a:r>
          </a:p>
        </p:txBody>
      </p:sp>
      <p:pic>
        <p:nvPicPr>
          <p:cNvPr id="11" name="Google Shape;70;p15">
            <a:extLst>
              <a:ext uri="{FF2B5EF4-FFF2-40B4-BE49-F238E27FC236}">
                <a16:creationId xmlns:a16="http://schemas.microsoft.com/office/drawing/2014/main" id="{FD1A0BA0-57C7-4A44-A168-EA4BB9FF64D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3951" t="32328" r="32017" b="30601"/>
          <a:stretch/>
        </p:blipFill>
        <p:spPr>
          <a:xfrm>
            <a:off x="4253909" y="3047107"/>
            <a:ext cx="598079" cy="58833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C4A7897F-F783-43F0-A038-A2F9631381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" smtClean="0"/>
              <a:pPr/>
              <a:t>4</a:t>
            </a:fld>
            <a:r>
              <a:rPr lang="ru"/>
              <a:t>/18</a:t>
            </a:r>
            <a:endParaRPr lang="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Демонстрация работы исходной системы управления</a:t>
            </a:r>
            <a:endParaRPr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D690852-3B3A-4701-BD7C-FF76F7B1FD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" smtClean="0"/>
              <a:pPr/>
              <a:t>5</a:t>
            </a:fld>
            <a:r>
              <a:rPr lang="ru"/>
              <a:t>/18</a:t>
            </a:r>
            <a:endParaRPr lang="ru" dirty="0"/>
          </a:p>
        </p:txBody>
      </p:sp>
      <p:pic>
        <p:nvPicPr>
          <p:cNvPr id="5" name="video5294112951182044481">
            <a:hlinkClick r:id="" action="ppaction://media"/>
            <a:extLst>
              <a:ext uri="{FF2B5EF4-FFF2-40B4-BE49-F238E27FC236}">
                <a16:creationId xmlns:a16="http://schemas.microsoft.com/office/drawing/2014/main" id="{DCBBF16B-62FB-4BDD-BD1F-68D37CC555A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92610" y="1118745"/>
            <a:ext cx="3907427" cy="3507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1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245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Основные задачи проектирования: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Выбор исполнительных устройств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Проблема расположения* и крепления двигателей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Задача подключения питания </a:t>
            </a:r>
            <a:br>
              <a:rPr lang="ru"/>
            </a:br>
            <a:r>
              <a:rPr lang="ru"/>
              <a:t>и двигателей к контроллеру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Задача калибровки - нахождения параметров двигателей</a:t>
            </a:r>
            <a:endParaRPr/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4473" y="1152475"/>
            <a:ext cx="3220852" cy="3329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200" y="4482353"/>
            <a:ext cx="6536949" cy="6275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Проектирование управляющих элементов</a:t>
            </a:r>
            <a:endParaRPr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232874-973B-435F-82A4-868B69FD8A8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" smtClean="0"/>
              <a:pPr/>
              <a:t>6</a:t>
            </a:fld>
            <a:r>
              <a:rPr lang="ru"/>
              <a:t>/18</a:t>
            </a:r>
            <a:endParaRPr lang="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Задача калибровки</a:t>
            </a:r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492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Модель движения макета под действием одного из вентиляторов: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Минимизируемый функционал: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4473" y="1152475"/>
            <a:ext cx="3220852" cy="3329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9850" y="1911800"/>
            <a:ext cx="3902150" cy="153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9850" y="3775567"/>
            <a:ext cx="4842649" cy="8571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58B87C1-F316-44C8-845B-95D178CB6B8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" smtClean="0"/>
              <a:pPr/>
              <a:t>7</a:t>
            </a:fld>
            <a:r>
              <a:rPr lang="ru"/>
              <a:t>/18</a:t>
            </a:r>
            <a:endParaRPr lang="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Задачи программирования на бортовом компьютере</a:t>
            </a:r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223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dirty="0"/>
              <a:t>Требуется удаленное подключение к Raspberry-PI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dirty="0"/>
              <a:t>Адаптация кода для получения изображения с камеры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dirty="0"/>
              <a:t>Задача калибровки параметров камеры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dirty="0"/>
              <a:t>Написание кода для определения положения меток в системе координат камеры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dirty="0"/>
              <a:t>Адаптация кода с алгоритмами обработки измерений и расчетом управления </a:t>
            </a:r>
            <a:endParaRPr dirty="0"/>
          </a:p>
        </p:txBody>
      </p:sp>
      <p:pic>
        <p:nvPicPr>
          <p:cNvPr id="106" name="Google Shape;106;p20"/>
          <p:cNvPicPr preferRelativeResize="0"/>
          <p:nvPr/>
        </p:nvPicPr>
        <p:blipFill rotWithShape="1">
          <a:blip r:embed="rId3">
            <a:alphaModFix/>
          </a:blip>
          <a:srcRect t="31632" r="68338" b="35412"/>
          <a:stretch/>
        </p:blipFill>
        <p:spPr>
          <a:xfrm>
            <a:off x="6128457" y="3804725"/>
            <a:ext cx="2413031" cy="962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0"/>
          <p:cNvPicPr preferRelativeResize="0"/>
          <p:nvPr/>
        </p:nvPicPr>
        <p:blipFill rotWithShape="1">
          <a:blip r:embed="rId3">
            <a:alphaModFix/>
          </a:blip>
          <a:srcRect l="47924"/>
          <a:stretch/>
        </p:blipFill>
        <p:spPr>
          <a:xfrm>
            <a:off x="5140625" y="1242275"/>
            <a:ext cx="3691676" cy="25624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6978D9E-9F09-4E32-B3E3-FA7156B4AAA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" smtClean="0"/>
              <a:pPr/>
              <a:t>8</a:t>
            </a:fld>
            <a:r>
              <a:rPr lang="ru"/>
              <a:t>/18</a:t>
            </a:r>
            <a:endParaRPr lang="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Бортовой компьютер Raspberry-PI</a:t>
            </a:r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dirty="0"/>
              <a:t>Raspberry-PI – полноценный ПК с ОС Raspbian</a:t>
            </a:r>
            <a:endParaRPr dirty="0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dirty="0"/>
              <a:t>Подключение с помощью программы удаленного доступа по локальной сети</a:t>
            </a:r>
            <a:endParaRPr dirty="0"/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3500" y="2222375"/>
            <a:ext cx="4798150" cy="269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C4F34B-F98C-44A3-92D0-BFFF5AFE32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3712" y="2244149"/>
            <a:ext cx="2070838" cy="2761117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D12463-98ED-441C-A498-C6022679E19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" smtClean="0"/>
              <a:pPr/>
              <a:t>9</a:t>
            </a:fld>
            <a:r>
              <a:rPr lang="ru"/>
              <a:t>/18</a:t>
            </a:r>
            <a:endParaRPr lang="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648</Words>
  <Application>Microsoft Office PowerPoint</Application>
  <PresentationFormat>Экран (16:9)</PresentationFormat>
  <Paragraphs>102</Paragraphs>
  <Slides>18</Slides>
  <Notes>18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Arial</vt:lpstr>
      <vt:lpstr>Simple Light</vt:lpstr>
      <vt:lpstr>Знакомство с задачами проектирования миссии на примере разработки системы управления движения макета малого спутника на аэродинамическом столе</vt:lpstr>
      <vt:lpstr>Введение</vt:lpstr>
      <vt:lpstr>Постановка задачи</vt:lpstr>
      <vt:lpstr>Группы специалистов</vt:lpstr>
      <vt:lpstr>Демонстрация работы исходной системы управления</vt:lpstr>
      <vt:lpstr>Проектирование управляющих элементов</vt:lpstr>
      <vt:lpstr>Задача калибровки</vt:lpstr>
      <vt:lpstr>Задачи программирования на бортовом компьютере</vt:lpstr>
      <vt:lpstr>Бортовой компьютер Raspberry-PI</vt:lpstr>
      <vt:lpstr>ArUco маркеры</vt:lpstr>
      <vt:lpstr>Калибровка камеры</vt:lpstr>
      <vt:lpstr>Калибровка камеры</vt:lpstr>
      <vt:lpstr>Определение положение ArUco маркера</vt:lpstr>
      <vt:lpstr> Математическое моделирование движения</vt:lpstr>
      <vt:lpstr>Оценка вектора состояния с помощью фильтра Калмана</vt:lpstr>
      <vt:lpstr>Результаты моделирования управляемого движения</vt:lpstr>
      <vt:lpstr>Оценки вектора состояния</vt:lpstr>
      <vt:lpstr>Заключение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Знакомство с задачами проектирования миссии на примере разработки системы управления движения макета малого спутника на аэродинамическом столе</dc:title>
  <cp:lastModifiedBy>Sergey Trofimov</cp:lastModifiedBy>
  <cp:revision>7</cp:revision>
  <dcterms:modified xsi:type="dcterms:W3CDTF">2023-04-22T22:38:16Z</dcterms:modified>
</cp:coreProperties>
</file>