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8"/>
  </p:notesMasterIdLst>
  <p:sldIdLst>
    <p:sldId id="256" r:id="rId2"/>
    <p:sldId id="360" r:id="rId3"/>
    <p:sldId id="351" r:id="rId4"/>
    <p:sldId id="350" r:id="rId5"/>
    <p:sldId id="352" r:id="rId6"/>
    <p:sldId id="353" r:id="rId7"/>
    <p:sldId id="362" r:id="rId8"/>
    <p:sldId id="354" r:id="rId9"/>
    <p:sldId id="356" r:id="rId10"/>
    <p:sldId id="359" r:id="rId11"/>
    <p:sldId id="361" r:id="rId12"/>
    <p:sldId id="363" r:id="rId13"/>
    <p:sldId id="364" r:id="rId14"/>
    <p:sldId id="355" r:id="rId15"/>
    <p:sldId id="357" r:id="rId16"/>
    <p:sldId id="34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l" initials="D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AFF"/>
    <a:srgbClr val="FCC0CA"/>
    <a:srgbClr val="F54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77164" autoAdjust="0"/>
  </p:normalViewPr>
  <p:slideViewPr>
    <p:cSldViewPr snapToGrid="0">
      <p:cViewPr varScale="1">
        <p:scale>
          <a:sx n="56" d="100"/>
          <a:sy n="56" d="100"/>
        </p:scale>
        <p:origin x="142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BC29E-108B-44E5-A308-B43870B6A59C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76667-7AC8-452A-A35D-811B3FCF99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662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78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93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199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559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585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232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89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05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84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019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1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599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83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493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72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4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2FDC-0EB4-4351-9283-095C1F49D488}" type="datetime1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9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9E17-C303-4500-A161-744F76D80E30}" type="datetime1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79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388E-9A36-44E8-9950-EE2F4481ABB1}" type="datetime1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10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46B5-31E9-4F81-A5EB-0B2375B89470}" type="datetime1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26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1673-CD36-495B-8A87-71CC55EDD3F5}" type="datetime1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92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79A-BF07-4671-BA81-D673052A694A}" type="datetime1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72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61A6-83D5-442F-B47A-7090E59CFB2B}" type="datetime1">
              <a:rPr lang="ru-RU" smtClean="0"/>
              <a:t>01.04.2021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53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E934-FE21-4C8F-BB07-EF2CD4C6B4DC}" type="datetime1">
              <a:rPr lang="ru-RU" smtClean="0"/>
              <a:t>01.04.2021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52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EE39-564D-44C1-94FE-A5B797DB8D66}" type="datetime1">
              <a:rPr lang="ru-RU" smtClean="0"/>
              <a:t>01.04.2021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174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C4D9-F299-4FCB-9CD1-BB5875FD7AAC}" type="datetime1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75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F146E-0CDD-416F-8D27-54DCD8CEAD0A}" type="datetime1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45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760B6-529A-4F0D-9969-0F8A6A8B4BC1}" type="datetime1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63-я научная конференция МФТИ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77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"/><Relationship Id="rId5" Type="http://schemas.openxmlformats.org/officeDocument/2006/relationships/image" Target="../media/image34.tif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"/><Relationship Id="rId5" Type="http://schemas.openxmlformats.org/officeDocument/2006/relationships/image" Target="../media/image37.tif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"/><Relationship Id="rId5" Type="http://schemas.openxmlformats.org/officeDocument/2006/relationships/image" Target="../media/image40.tif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"/><Relationship Id="rId5" Type="http://schemas.openxmlformats.org/officeDocument/2006/relationships/image" Target="../media/image43.tif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"/><Relationship Id="rId5" Type="http://schemas.openxmlformats.org/officeDocument/2006/relationships/image" Target="../media/image46.tif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5.wmf"/><Relationship Id="rId18" Type="http://schemas.openxmlformats.org/officeDocument/2006/relationships/oleObject" Target="../embeddings/oleObject7.bin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19.wmf"/><Relationship Id="rId7" Type="http://schemas.openxmlformats.org/officeDocument/2006/relationships/image" Target="../media/image12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4.wmf"/><Relationship Id="rId5" Type="http://schemas.openxmlformats.org/officeDocument/2006/relationships/image" Target="../media/image20.png"/><Relationship Id="rId15" Type="http://schemas.openxmlformats.org/officeDocument/2006/relationships/image" Target="../media/image16.wmf"/><Relationship Id="rId23" Type="http://schemas.openxmlformats.org/officeDocument/2006/relationships/image" Target="../media/image6.jpe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8.wmf"/><Relationship Id="rId4" Type="http://schemas.openxmlformats.org/officeDocument/2006/relationships/image" Target="../media/image1.png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6.png"/><Relationship Id="rId4" Type="http://schemas.openxmlformats.org/officeDocument/2006/relationships/image" Target="../media/image6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6.jpeg"/><Relationship Id="rId4" Type="http://schemas.openxmlformats.org/officeDocument/2006/relationships/image" Target="../media/image1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920283" y="602729"/>
            <a:ext cx="8599577" cy="1124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endParaRPr lang="ru-RU" sz="2400" dirty="0"/>
          </a:p>
        </p:txBody>
      </p:sp>
      <p:sp>
        <p:nvSpPr>
          <p:cNvPr id="19" name="Заголовок 1"/>
          <p:cNvSpPr>
            <a:spLocks noGrp="1"/>
          </p:cNvSpPr>
          <p:nvPr>
            <p:ph type="ctrTitle"/>
          </p:nvPr>
        </p:nvSpPr>
        <p:spPr>
          <a:xfrm>
            <a:off x="252719" y="2081934"/>
            <a:ext cx="11683250" cy="2007206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РОЯ ФЕМТОСПУТНИКОВ С ПОМОЩЬЮ МАГНИТНЫХ КАТУШЕК</a:t>
            </a:r>
          </a:p>
        </p:txBody>
      </p:sp>
      <p:sp>
        <p:nvSpPr>
          <p:cNvPr id="2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8327" y="5183709"/>
            <a:ext cx="10095345" cy="16742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Ульяна </a:t>
            </a:r>
            <a:r>
              <a:rPr lang="ru-RU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Монахова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 Иванов,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Rui Gondar, Anna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Guerman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прикладной математики им. М.В. Келдыша РАН</a:t>
            </a: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Beira Interior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 descr="keldysht">
            <a:extLst>
              <a:ext uri="{FF2B5EF4-FFF2-40B4-BE49-F238E27FC236}">
                <a16:creationId xmlns:a16="http://schemas.microsoft.com/office/drawing/2014/main" id="{A3AFF8DD-BC1D-46D2-A73F-B31495B5E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8" y="71417"/>
            <a:ext cx="1399926" cy="98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0B753A-EE90-4A20-8328-9260B39D769A}"/>
              </a:ext>
            </a:extLst>
          </p:cNvPr>
          <p:cNvSpPr txBox="1"/>
          <p:nvPr/>
        </p:nvSpPr>
        <p:spPr>
          <a:xfrm>
            <a:off x="3113049" y="69573"/>
            <a:ext cx="596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МГТУ им. Н.Э. Баумана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6FADF75-9178-4AEA-B99B-9ED94E0A5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62" y="143959"/>
            <a:ext cx="3119553" cy="8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5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36031" y="-130236"/>
            <a:ext cx="9144000" cy="13716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моделирования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централизованного управления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10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Нижний колонтитул 1">
            <a:extLst>
              <a:ext uri="{FF2B5EF4-FFF2-40B4-BE49-F238E27FC236}">
                <a16:creationId xmlns:a16="http://schemas.microsoft.com/office/drawing/2014/main" id="{951BE54B-7766-41FE-9A44-8A3E376B6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905FF5D-6212-4AE5-BAAA-2011BFCB2E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BDE6E0-A381-4450-90FA-917AE3892B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04" y="849545"/>
            <a:ext cx="4578454" cy="34177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3E3CFA-ED26-4B32-B9A0-1F299E31D6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975" y="2691734"/>
            <a:ext cx="4578454" cy="34177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113B59-B739-416D-BB38-BFE3DFDAEE8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79" y="849545"/>
            <a:ext cx="4548295" cy="34177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20AEF5-5820-43E9-B9D0-EF1C6723BD34}"/>
              </a:ext>
            </a:extLst>
          </p:cNvPr>
          <p:cNvSpPr txBox="1"/>
          <p:nvPr/>
        </p:nvSpPr>
        <p:spPr>
          <a:xfrm>
            <a:off x="179347" y="4132668"/>
            <a:ext cx="40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относительного дрейфа спутников за время моделирования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EEF52E-FEA9-4A5A-A414-06578668B568}"/>
              </a:ext>
            </a:extLst>
          </p:cNvPr>
          <p:cNvSpPr txBox="1"/>
          <p:nvPr/>
        </p:nvSpPr>
        <p:spPr>
          <a:xfrm>
            <a:off x="4278088" y="5909506"/>
            <a:ext cx="378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Угловая скорость главного спутника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CubeSat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380092-1873-4AD6-966E-998E27889D8E}"/>
              </a:ext>
            </a:extLst>
          </p:cNvPr>
          <p:cNvSpPr txBox="1"/>
          <p:nvPr/>
        </p:nvSpPr>
        <p:spPr>
          <a:xfrm>
            <a:off x="8240350" y="4132668"/>
            <a:ext cx="40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Реализуемый дипольный момент на подчиненных спутниках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8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11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ижний колонтитул 1">
            <a:extLst>
              <a:ext uri="{FF2B5EF4-FFF2-40B4-BE49-F238E27FC236}">
                <a16:creationId xmlns:a16="http://schemas.microsoft.com/office/drawing/2014/main" id="{C2CE49C2-9D5B-42E1-8AE6-32C16F3E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B602B3-D25A-4663-A811-6E22D153E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EFC5AFB6-8389-44B3-BA5D-5FDC26C34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4" y="-130236"/>
            <a:ext cx="10301397" cy="1371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моделирования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децентрализованного управления, вариант 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A07C44-FE69-4194-8BC5-554D8DD4B5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0" y="846644"/>
            <a:ext cx="4556959" cy="34177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2D5517-4241-46F0-A20F-2C78EA06A0E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327" y="846644"/>
            <a:ext cx="4556959" cy="34177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A6DE68-8AFC-40DA-841E-0537E8CA1A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48" y="2730215"/>
            <a:ext cx="4556958" cy="34177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967188-0D8A-4DDE-A526-B1C9867D3BF5}"/>
              </a:ext>
            </a:extLst>
          </p:cNvPr>
          <p:cNvSpPr txBox="1"/>
          <p:nvPr/>
        </p:nvSpPr>
        <p:spPr>
          <a:xfrm>
            <a:off x="179347" y="4132668"/>
            <a:ext cx="40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относительного дрейфа спутников за время моделирования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7E0C57-E4B2-4D48-A1AE-E88B0E9FC0E6}"/>
              </a:ext>
            </a:extLst>
          </p:cNvPr>
          <p:cNvSpPr txBox="1"/>
          <p:nvPr/>
        </p:nvSpPr>
        <p:spPr>
          <a:xfrm>
            <a:off x="4229786" y="5986017"/>
            <a:ext cx="405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Расстояния до первого аппарата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B97135-F06A-47F4-A17B-1C99FDB2E8CC}"/>
              </a:ext>
            </a:extLst>
          </p:cNvPr>
          <p:cNvSpPr txBox="1"/>
          <p:nvPr/>
        </p:nvSpPr>
        <p:spPr>
          <a:xfrm>
            <a:off x="8339387" y="4134346"/>
            <a:ext cx="405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Угловые скорости спутников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10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12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ижний колонтитул 1">
            <a:extLst>
              <a:ext uri="{FF2B5EF4-FFF2-40B4-BE49-F238E27FC236}">
                <a16:creationId xmlns:a16="http://schemas.microsoft.com/office/drawing/2014/main" id="{C2CE49C2-9D5B-42E1-8AE6-32C16F3E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B602B3-D25A-4663-A811-6E22D153E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EFC5AFB6-8389-44B3-BA5D-5FDC26C34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7" y="-130236"/>
            <a:ext cx="10005117" cy="1371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моделирования децентрализованного управления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BB476F-D46C-491F-A54D-CE601B2F7B3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73" y="849475"/>
            <a:ext cx="4556959" cy="34177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B386A4-9AE8-4ADB-8B5B-3567E9AE394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04" y="849477"/>
            <a:ext cx="4556957" cy="34177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930418-D7AF-478D-AEF9-251BFC3CFB6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24" y="2655531"/>
            <a:ext cx="4556958" cy="34177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162079-4D50-4F75-9574-CEDB0C755BCA}"/>
              </a:ext>
            </a:extLst>
          </p:cNvPr>
          <p:cNvSpPr txBox="1"/>
          <p:nvPr/>
        </p:nvSpPr>
        <p:spPr>
          <a:xfrm>
            <a:off x="179347" y="4132668"/>
            <a:ext cx="40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относительного дрейфа спутников за время моделирования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A58F4C-FAA5-43DC-84D7-205ABACCC809}"/>
              </a:ext>
            </a:extLst>
          </p:cNvPr>
          <p:cNvSpPr txBox="1"/>
          <p:nvPr/>
        </p:nvSpPr>
        <p:spPr>
          <a:xfrm>
            <a:off x="4229786" y="5986017"/>
            <a:ext cx="405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Расстояния до первого аппарата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EDD891-908E-4F94-AB04-9413881A9C5C}"/>
              </a:ext>
            </a:extLst>
          </p:cNvPr>
          <p:cNvSpPr txBox="1"/>
          <p:nvPr/>
        </p:nvSpPr>
        <p:spPr>
          <a:xfrm>
            <a:off x="8240350" y="4132668"/>
            <a:ext cx="40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Реализуемый дипольный момент на спутниках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284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-206842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Разделение роя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13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Нижний колонтитул 1">
            <a:extLst>
              <a:ext uri="{FF2B5EF4-FFF2-40B4-BE49-F238E27FC236}">
                <a16:creationId xmlns:a16="http://schemas.microsoft.com/office/drawing/2014/main" id="{54E94607-E063-4E03-9EC6-A8096566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ADA8C0-F544-44F4-858E-A50B3D55D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45A41E-CF55-4E35-99AC-75D97BF981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375" y="-8206"/>
            <a:ext cx="5367833" cy="4460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F5404E-81E9-4BE5-878B-472F23867CF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89" y="3187218"/>
            <a:ext cx="4122575" cy="30919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89E87F-E052-4702-A07A-181585BB14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889" y="708546"/>
            <a:ext cx="4122575" cy="30919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326217-6F01-48E0-8EFB-21BFDAD4AAFA}"/>
              </a:ext>
            </a:extLst>
          </p:cNvPr>
          <p:cNvSpPr txBox="1"/>
          <p:nvPr/>
        </p:nvSpPr>
        <p:spPr>
          <a:xfrm>
            <a:off x="7966917" y="3643090"/>
            <a:ext cx="40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относительного дрейфа спутников за время моделирования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AA930B-C7B8-4487-ACC6-C90ED1EDDBA8}"/>
              </a:ext>
            </a:extLst>
          </p:cNvPr>
          <p:cNvSpPr txBox="1"/>
          <p:nvPr/>
        </p:nvSpPr>
        <p:spPr>
          <a:xfrm>
            <a:off x="197937" y="3766200"/>
            <a:ext cx="405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Относительные траектории аппаратов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697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-206842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подходов к управлению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14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D31632-3343-4A0C-BC8F-E5E7DAF47997}"/>
              </a:ext>
            </a:extLst>
          </p:cNvPr>
          <p:cNvSpPr txBox="1"/>
          <p:nvPr/>
        </p:nvSpPr>
        <p:spPr>
          <a:xfrm>
            <a:off x="363528" y="5368172"/>
            <a:ext cx="5665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количества спутников, устранивших дрейф, к общему количеству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начального дрейфа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Нижний колонтитул 1">
            <a:extLst>
              <a:ext uri="{FF2B5EF4-FFF2-40B4-BE49-F238E27FC236}">
                <a16:creationId xmlns:a16="http://schemas.microsoft.com/office/drawing/2014/main" id="{54E94607-E063-4E03-9EC6-A8096566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ADA8C0-F544-44F4-858E-A50B3D55D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62B83F3-36BA-427B-A089-9D436054EBCA}"/>
              </a:ext>
            </a:extLst>
          </p:cNvPr>
          <p:cNvSpPr txBox="1"/>
          <p:nvPr/>
        </p:nvSpPr>
        <p:spPr>
          <a:xfrm>
            <a:off x="6339803" y="5368172"/>
            <a:ext cx="5665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количества спутников, устранивших дрейф, к общему количеству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количества запущенных спутников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3506A67-6A5B-4F84-940C-65F0C6F6E8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" y="822035"/>
            <a:ext cx="6241155" cy="468086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08124C-70BD-4220-8CE4-1187C44648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22" y="784868"/>
            <a:ext cx="6241155" cy="46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65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3999" y="0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15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27FDBE-5AE5-4FE8-9688-74F76E87BEBF}"/>
              </a:ext>
            </a:extLst>
          </p:cNvPr>
          <p:cNvSpPr txBox="1"/>
          <p:nvPr/>
        </p:nvSpPr>
        <p:spPr>
          <a:xfrm>
            <a:off x="745718" y="1227221"/>
            <a:ext cx="1072462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Магнитного взаимодействия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несмотря на его маленькую величину достаточно для устранения дрейфа между аппаратами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Магнитные катушки могут быть использованы для управления как поступательным, так и угловым движением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работы алгоритмов зависит от параметров системы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столкновений и демпфирование угловой скорости приводят к временному увеличению дрейфа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13" indent="-265113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ижний колонтитул 1">
            <a:extLst>
              <a:ext uri="{FF2B5EF4-FFF2-40B4-BE49-F238E27FC236}">
                <a16:creationId xmlns:a16="http://schemas.microsoft.com/office/drawing/2014/main" id="{2E45EF99-152E-4843-818E-F8B7934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7553A4-26FC-4629-8C9F-2F4A75BFB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993232" y="229294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keldysht">
            <a:extLst>
              <a:ext uri="{FF2B5EF4-FFF2-40B4-BE49-F238E27FC236}">
                <a16:creationId xmlns:a16="http://schemas.microsoft.com/office/drawing/2014/main" id="{F6942817-7A60-4662-AFA7-05F78AE87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3ADF38DE-46E0-4F05-8E5E-30A81474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16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8" name="Нижний колонтитул 1">
            <a:extLst>
              <a:ext uri="{FF2B5EF4-FFF2-40B4-BE49-F238E27FC236}">
                <a16:creationId xmlns:a16="http://schemas.microsoft.com/office/drawing/2014/main" id="{25074779-2F79-43E5-8A5C-3DA6B2F44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338540-1006-4E13-94B0-85720E3EE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75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-199845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Миниатюризация спутников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2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89D282-F270-49B8-9163-18C13B50C5B8}"/>
              </a:ext>
            </a:extLst>
          </p:cNvPr>
          <p:cNvSpPr txBox="1"/>
          <p:nvPr/>
        </p:nvSpPr>
        <p:spPr>
          <a:xfrm>
            <a:off x="465443" y="1665013"/>
            <a:ext cx="6388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Малые спутники: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микроспутники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- 100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наноспутники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пикоспутники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(0.1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фемтоспутники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(&lt; 100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CFD9C0-A56E-4539-A2EA-7680D67BA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11" y="2286542"/>
            <a:ext cx="2266950" cy="20193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F39194-1474-41A9-8F09-DD133AD327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79550" y="1117487"/>
            <a:ext cx="2930146" cy="21787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C0B7B2-AC04-42E0-AE5C-4635EC699455}"/>
              </a:ext>
            </a:extLst>
          </p:cNvPr>
          <p:cNvSpPr txBox="1"/>
          <p:nvPr/>
        </p:nvSpPr>
        <p:spPr>
          <a:xfrm>
            <a:off x="6108031" y="3296192"/>
            <a:ext cx="3083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MarCO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6U CubeSat, 13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710A78-163B-4448-B6F2-762AA09A8BD1}"/>
              </a:ext>
            </a:extLst>
          </p:cNvPr>
          <p:cNvSpPr txBox="1"/>
          <p:nvPr/>
        </p:nvSpPr>
        <p:spPr>
          <a:xfrm>
            <a:off x="8825454" y="4250317"/>
            <a:ext cx="3366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SiriusSat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1U CubeSat, 1.45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3CFA8-D43A-40E1-AB87-1AC177BDC3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t="5193" r="13118"/>
          <a:stretch/>
        </p:blipFill>
        <p:spPr>
          <a:xfrm>
            <a:off x="5389265" y="4118866"/>
            <a:ext cx="2633614" cy="18239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684FDF-C7CD-4263-A7D7-9C5FA6D7CFE6}"/>
              </a:ext>
            </a:extLst>
          </p:cNvPr>
          <p:cNvSpPr txBox="1"/>
          <p:nvPr/>
        </p:nvSpPr>
        <p:spPr>
          <a:xfrm>
            <a:off x="5312453" y="5915607"/>
            <a:ext cx="3083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9A31302-5AF7-4790-BC50-55C91903F1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99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-155241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группового полета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3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89D282-F270-49B8-9163-18C13B50C5B8}"/>
              </a:ext>
            </a:extLst>
          </p:cNvPr>
          <p:cNvSpPr txBox="1"/>
          <p:nvPr/>
        </p:nvSpPr>
        <p:spPr>
          <a:xfrm>
            <a:off x="194790" y="1977837"/>
            <a:ext cx="638876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1800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зондирование Земли</a:t>
            </a:r>
          </a:p>
          <a:p>
            <a:pPr marL="180000" indent="180000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1800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Изучение гравитационных волн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180000" indent="180000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180000" indent="1800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Солнечная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коронография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180000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1800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магнитного поля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3791CA-AA14-40CD-B3AF-45AC544B97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01" y="3982376"/>
            <a:ext cx="3074878" cy="2202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71B5D0-E2AD-4755-B470-8FEEA080F488}"/>
              </a:ext>
            </a:extLst>
          </p:cNvPr>
          <p:cNvSpPr txBox="1"/>
          <p:nvPr/>
        </p:nvSpPr>
        <p:spPr>
          <a:xfrm>
            <a:off x="8599011" y="6118132"/>
            <a:ext cx="278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Proba-3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ESA Portal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95C02-64EC-494C-B4B2-D854C9F092B7}"/>
              </a:ext>
            </a:extLst>
          </p:cNvPr>
          <p:cNvSpPr txBox="1"/>
          <p:nvPr/>
        </p:nvSpPr>
        <p:spPr>
          <a:xfrm>
            <a:off x="8867235" y="3459088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Landsat 7 &amp; EO-1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NASA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9F5BB2-9690-495E-95F4-105700C63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45" y="2858165"/>
            <a:ext cx="3074878" cy="17481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D40A2-E31A-41B9-82CE-BEA8D3702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45" y="1308252"/>
            <a:ext cx="3134574" cy="22024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3E16A2-0419-44EC-8CD3-587BAE408C71}"/>
              </a:ext>
            </a:extLst>
          </p:cNvPr>
          <p:cNvSpPr txBox="1"/>
          <p:nvPr/>
        </p:nvSpPr>
        <p:spPr>
          <a:xfrm>
            <a:off x="6384872" y="4526217"/>
            <a:ext cx="278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Credit: ESA </a:t>
            </a:r>
          </a:p>
        </p:txBody>
      </p:sp>
      <p:sp>
        <p:nvSpPr>
          <p:cNvPr id="16" name="Нижний колонтитул 1">
            <a:extLst>
              <a:ext uri="{FF2B5EF4-FFF2-40B4-BE49-F238E27FC236}">
                <a16:creationId xmlns:a16="http://schemas.microsoft.com/office/drawing/2014/main" id="{5588361E-3FB0-40F9-93D1-034A8012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F2B8B5-6998-43A3-B915-5F65CADE6C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1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-155237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задачи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4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B7FE14-E0EE-4C8D-9E0E-6F0743212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57" y="4188723"/>
            <a:ext cx="4344314" cy="2027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6CACB9-C02A-4377-A315-A4FEFC05B6A8}"/>
              </a:ext>
            </a:extLst>
          </p:cNvPr>
          <p:cNvSpPr txBox="1"/>
          <p:nvPr/>
        </p:nvSpPr>
        <p:spPr>
          <a:xfrm>
            <a:off x="521759" y="1216363"/>
            <a:ext cx="684919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роя спутников формата 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их отделения от 3U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CubeSat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есть обеспечение ограниченных относительных траекторий аппаратов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спутник, сделанный на основе печатной платы размером 3,5x3,5 см, и включающий в себя солнечную панель, бортовой компьютер, небольшие магнитные катушки и систему связи 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3U CubeSat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наноспутник размером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10х10х30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массой около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кг. Предполагается, что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CubeSat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оснащен трехосной магнитной системой ориентации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BE1621-47D9-42BD-8DA7-74C9833D0DBF}"/>
              </a:ext>
            </a:extLst>
          </p:cNvPr>
          <p:cNvSpPr txBox="1"/>
          <p:nvPr/>
        </p:nvSpPr>
        <p:spPr>
          <a:xfrm>
            <a:off x="7851301" y="3451333"/>
            <a:ext cx="371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KickSat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EDE47E-D106-4D4D-A3C7-632085686C6B}"/>
              </a:ext>
            </a:extLst>
          </p:cNvPr>
          <p:cNvSpPr txBox="1"/>
          <p:nvPr/>
        </p:nvSpPr>
        <p:spPr>
          <a:xfrm>
            <a:off x="7900310" y="6153751"/>
            <a:ext cx="359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ickSat_Sprite_deployment">
            <a:hlinkClick r:id="" action="ppaction://media"/>
            <a:extLst>
              <a:ext uri="{FF2B5EF4-FFF2-40B4-BE49-F238E27FC236}">
                <a16:creationId xmlns:a16="http://schemas.microsoft.com/office/drawing/2014/main" id="{9C7D88F3-2EC1-4617-8EA8-22FA77C4F4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2794" y="1062878"/>
            <a:ext cx="4344314" cy="2458885"/>
          </a:xfrm>
          <a:prstGeom prst="rect">
            <a:avLst/>
          </a:prstGeom>
        </p:spPr>
      </p:pic>
      <p:sp>
        <p:nvSpPr>
          <p:cNvPr id="14" name="Нижний колонтитул 1">
            <a:extLst>
              <a:ext uri="{FF2B5EF4-FFF2-40B4-BE49-F238E27FC236}">
                <a16:creationId xmlns:a16="http://schemas.microsoft.com/office/drawing/2014/main" id="{D26F616B-6F17-43F6-AFCF-7E94C9C0D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E76B12-67E8-4F0B-8A85-3C3D16DD60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151026" y="-188691"/>
            <a:ext cx="9918032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управления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5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8890E2C-0BC0-469C-B94A-7882C6351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169" y="1116737"/>
            <a:ext cx="3471196" cy="2038486"/>
          </a:xfrm>
          <a:prstGeom prst="rect">
            <a:avLst/>
          </a:prstGeom>
        </p:spPr>
      </p:pic>
      <p:graphicFrame>
        <p:nvGraphicFramePr>
          <p:cNvPr id="64" name="Object 1">
            <a:extLst>
              <a:ext uri="{FF2B5EF4-FFF2-40B4-BE49-F238E27FC236}">
                <a16:creationId xmlns:a16="http://schemas.microsoft.com/office/drawing/2014/main" id="{63CF6A49-7208-4217-B656-62198FBCB6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060616"/>
              </p:ext>
            </p:extLst>
          </p:nvPr>
        </p:nvGraphicFramePr>
        <p:xfrm>
          <a:off x="308330" y="1431013"/>
          <a:ext cx="8420116" cy="1473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67" name="Equation" r:id="rId6" imgW="4000320" imgH="698400" progId="Equation.DSMT4">
                  <p:embed/>
                </p:oleObj>
              </mc:Choice>
              <mc:Fallback>
                <p:oleObj name="Equation" r:id="rId6" imgW="4000320" imgH="698400" progId="Equation.DSMT4">
                  <p:embed/>
                  <p:pic>
                    <p:nvPicPr>
                      <p:cNvPr id="307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330" y="1431013"/>
                        <a:ext cx="8420116" cy="14730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96FBCE59-E29A-43F5-918B-62B2634E2485}"/>
              </a:ext>
            </a:extLst>
          </p:cNvPr>
          <p:cNvSpPr txBox="1"/>
          <p:nvPr/>
        </p:nvSpPr>
        <p:spPr>
          <a:xfrm>
            <a:off x="566847" y="1112707"/>
            <a:ext cx="4787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Хилла-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Клохесси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Уилтшира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FC163B1-0F1E-45C7-8FCC-567988817729}"/>
              </a:ext>
            </a:extLst>
          </p:cNvPr>
          <p:cNvSpPr txBox="1"/>
          <p:nvPr/>
        </p:nvSpPr>
        <p:spPr>
          <a:xfrm>
            <a:off x="8682089" y="3046354"/>
            <a:ext cx="3641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Относительная система координат</a:t>
            </a:r>
            <a:endParaRPr lang="en-US" sz="1600" dirty="0"/>
          </a:p>
        </p:txBody>
      </p:sp>
      <p:graphicFrame>
        <p:nvGraphicFramePr>
          <p:cNvPr id="62" name="Объект 61">
            <a:extLst>
              <a:ext uri="{FF2B5EF4-FFF2-40B4-BE49-F238E27FC236}">
                <a16:creationId xmlns:a16="http://schemas.microsoft.com/office/drawing/2014/main" id="{D53A2650-032E-48EC-AA2A-E8D0F27DA2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924876"/>
              </p:ext>
            </p:extLst>
          </p:nvPr>
        </p:nvGraphicFramePr>
        <p:xfrm>
          <a:off x="10193081" y="2349555"/>
          <a:ext cx="182563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68" name="Equation" r:id="rId8" imgW="177646" imgH="190335" progId="Equation.DSMT4">
                  <p:embed/>
                </p:oleObj>
              </mc:Choice>
              <mc:Fallback>
                <p:oleObj name="Equation" r:id="rId8" imgW="177646" imgH="190335" progId="Equation.DSMT4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3081" y="2349555"/>
                        <a:ext cx="182563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9642A24A-DC7A-43FB-897F-BA221764BAA6}"/>
              </a:ext>
            </a:extLst>
          </p:cNvPr>
          <p:cNvSpPr txBox="1"/>
          <p:nvPr/>
        </p:nvSpPr>
        <p:spPr>
          <a:xfrm>
            <a:off x="566847" y="3166749"/>
            <a:ext cx="9086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управление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вдоль оси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погасить дрейф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Построим управление на основе функции Ляпунова: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768" name="Объект 32767">
            <a:extLst>
              <a:ext uri="{FF2B5EF4-FFF2-40B4-BE49-F238E27FC236}">
                <a16:creationId xmlns:a16="http://schemas.microsoft.com/office/drawing/2014/main" id="{B164EF74-E637-4337-854F-B85BE91754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84535"/>
              </p:ext>
            </p:extLst>
          </p:nvPr>
        </p:nvGraphicFramePr>
        <p:xfrm>
          <a:off x="3347507" y="3169153"/>
          <a:ext cx="312320" cy="442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69" name="Equation" r:id="rId10" imgW="152280" imgH="215640" progId="Equation.DSMT4">
                  <p:embed/>
                </p:oleObj>
              </mc:Choice>
              <mc:Fallback>
                <p:oleObj name="Equation" r:id="rId10" imgW="1522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47507" y="3169153"/>
                        <a:ext cx="312320" cy="442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7" name="Объект 32776">
            <a:extLst>
              <a:ext uri="{FF2B5EF4-FFF2-40B4-BE49-F238E27FC236}">
                <a16:creationId xmlns:a16="http://schemas.microsoft.com/office/drawing/2014/main" id="{04D1C35F-C803-43C1-BB45-9BF913683C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133092"/>
              </p:ext>
            </p:extLst>
          </p:nvPr>
        </p:nvGraphicFramePr>
        <p:xfrm>
          <a:off x="7772705" y="3201598"/>
          <a:ext cx="861527" cy="39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70" name="Equation" r:id="rId12" imgW="444240" imgH="203040" progId="Equation.DSMT4">
                  <p:embed/>
                </p:oleObj>
              </mc:Choice>
              <mc:Fallback>
                <p:oleObj name="Equation" r:id="rId12" imgW="444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72705" y="3201598"/>
                        <a:ext cx="861527" cy="393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Объект 76">
            <a:extLst>
              <a:ext uri="{FF2B5EF4-FFF2-40B4-BE49-F238E27FC236}">
                <a16:creationId xmlns:a16="http://schemas.microsoft.com/office/drawing/2014/main" id="{672CD015-AF16-43C8-8D9D-054A179BE6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910056"/>
              </p:ext>
            </p:extLst>
          </p:nvPr>
        </p:nvGraphicFramePr>
        <p:xfrm>
          <a:off x="468589" y="3838008"/>
          <a:ext cx="7304116" cy="637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71" name="Equation" r:id="rId14" imgW="6527520" imgH="571320" progId="Equation.DSMT4">
                  <p:embed/>
                </p:oleObj>
              </mc:Choice>
              <mc:Fallback>
                <p:oleObj name="Equation" r:id="rId14" imgW="6527520" imgH="571320" progId="Equation.DSMT4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73B180CB-BE2E-445B-8D7A-0F166B4BF5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589" y="3838008"/>
                        <a:ext cx="7304116" cy="63777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Объект 78">
            <a:extLst>
              <a:ext uri="{FF2B5EF4-FFF2-40B4-BE49-F238E27FC236}">
                <a16:creationId xmlns:a16="http://schemas.microsoft.com/office/drawing/2014/main" id="{5C224359-71ED-4731-ACCC-FE3C0CA8F9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488451"/>
              </p:ext>
            </p:extLst>
          </p:nvPr>
        </p:nvGraphicFramePr>
        <p:xfrm>
          <a:off x="440308" y="5497945"/>
          <a:ext cx="6837363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72" name="Equation" r:id="rId16" imgW="3454200" imgH="419040" progId="Equation.DSMT4">
                  <p:embed/>
                </p:oleObj>
              </mc:Choice>
              <mc:Fallback>
                <p:oleObj name="Equation" r:id="rId16" imgW="3454200" imgH="419040" progId="Equation.DSMT4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1EA2A755-677C-4070-B6F7-B6871197F4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0308" y="5497945"/>
                        <a:ext cx="6837363" cy="83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69FBDE77-D930-4D1A-AA57-4CDF66A516E8}"/>
              </a:ext>
            </a:extLst>
          </p:cNvPr>
          <p:cNvSpPr txBox="1"/>
          <p:nvPr/>
        </p:nvSpPr>
        <p:spPr>
          <a:xfrm>
            <a:off x="576272" y="4779040"/>
            <a:ext cx="879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Зная необходимую величину управления                       находим требуемую силу магнитного взаимодействия, создаваемую диполями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779" name="Объект 32778">
            <a:extLst>
              <a:ext uri="{FF2B5EF4-FFF2-40B4-BE49-F238E27FC236}">
                <a16:creationId xmlns:a16="http://schemas.microsoft.com/office/drawing/2014/main" id="{0FE1B7CA-8FE9-4186-A892-B88123BB0D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9997961"/>
              </p:ext>
            </p:extLst>
          </p:nvPr>
        </p:nvGraphicFramePr>
        <p:xfrm>
          <a:off x="5195470" y="4788989"/>
          <a:ext cx="1533751" cy="400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73" name="Equation" r:id="rId18" imgW="1460160" imgH="380880" progId="Equation.DSMT4">
                  <p:embed/>
                </p:oleObj>
              </mc:Choice>
              <mc:Fallback>
                <p:oleObj name="Equation" r:id="rId18" imgW="14601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195470" y="4788989"/>
                        <a:ext cx="1533751" cy="400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81" name="Объект 32780">
            <a:extLst>
              <a:ext uri="{FF2B5EF4-FFF2-40B4-BE49-F238E27FC236}">
                <a16:creationId xmlns:a16="http://schemas.microsoft.com/office/drawing/2014/main" id="{37FE8325-8BFD-4077-BFF2-90F75AEA1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310209"/>
              </p:ext>
            </p:extLst>
          </p:nvPr>
        </p:nvGraphicFramePr>
        <p:xfrm>
          <a:off x="6961651" y="5132983"/>
          <a:ext cx="632040" cy="388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74" name="Equation" r:id="rId20" imgW="330120" imgH="203040" progId="Equation.DSMT4">
                  <p:embed/>
                </p:oleObj>
              </mc:Choice>
              <mc:Fallback>
                <p:oleObj name="Equation" r:id="rId20" imgW="3301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961651" y="5132983"/>
                        <a:ext cx="632040" cy="388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4" name="Рисунок 25">
            <a:extLst>
              <a:ext uri="{FF2B5EF4-FFF2-40B4-BE49-F238E27FC236}">
                <a16:creationId xmlns:a16="http://schemas.microsoft.com/office/drawing/2014/main" id="{2417CCDB-B542-4E1F-A34F-EE253A5C4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7" t="29556" r="2562" b="15427"/>
          <a:stretch/>
        </p:blipFill>
        <p:spPr bwMode="auto">
          <a:xfrm>
            <a:off x="8842934" y="3928216"/>
            <a:ext cx="3320197" cy="220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6D81C439-F74C-4CDE-B7B5-5143809073D1}"/>
              </a:ext>
            </a:extLst>
          </p:cNvPr>
          <p:cNvSpPr txBox="1"/>
          <p:nvPr/>
        </p:nvSpPr>
        <p:spPr>
          <a:xfrm>
            <a:off x="8682087" y="6024868"/>
            <a:ext cx="3641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Относительный дрейф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Нижний колонтитул 1">
            <a:extLst>
              <a:ext uri="{FF2B5EF4-FFF2-40B4-BE49-F238E27FC236}">
                <a16:creationId xmlns:a16="http://schemas.microsoft.com/office/drawing/2014/main" id="{53C40F3B-D0B6-4555-ABB8-419A09FD1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B134D8C-A239-43AA-B005-34FCBBCC8F6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8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-222146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управлению роем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6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8D6003-C43E-4DB7-A803-B0D941D5ED3F}"/>
              </a:ext>
            </a:extLst>
          </p:cNvPr>
          <p:cNvSpPr txBox="1"/>
          <p:nvPr/>
        </p:nvSpPr>
        <p:spPr>
          <a:xfrm>
            <a:off x="351743" y="1449109"/>
            <a:ext cx="5336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Централизованный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головного (или "материнского") аппарата в рое, его движение отслеживается остальными "дочерними" спутниками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6" name="Нижний колонтитул 1">
            <a:extLst>
              <a:ext uri="{FF2B5EF4-FFF2-40B4-BE49-F238E27FC236}">
                <a16:creationId xmlns:a16="http://schemas.microsoft.com/office/drawing/2014/main" id="{612803A5-5B08-43C4-BBE2-59A1A70F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9A4D4DCB-F5DF-44CF-8823-CCC2E92BB0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  <p:sp>
        <p:nvSpPr>
          <p:cNvPr id="61" name="Rectangle 239">
            <a:extLst>
              <a:ext uri="{FF2B5EF4-FFF2-40B4-BE49-F238E27FC236}">
                <a16:creationId xmlns:a16="http://schemas.microsoft.com/office/drawing/2014/main" id="{D470E697-009D-4393-A77F-E4F289F94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30859" y="5034560"/>
            <a:ext cx="1643633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844" name="Rectangle 323">
            <a:extLst>
              <a:ext uri="{FF2B5EF4-FFF2-40B4-BE49-F238E27FC236}">
                <a16:creationId xmlns:a16="http://schemas.microsoft.com/office/drawing/2014/main" id="{64733BB0-13B8-418C-AEC5-23C95CCDB6F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41782" y="6783492"/>
            <a:ext cx="10161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id="{40C8FE7F-5955-4CD6-B347-2ED94C88B760}"/>
              </a:ext>
            </a:extLst>
          </p:cNvPr>
          <p:cNvGrpSpPr/>
          <p:nvPr/>
        </p:nvGrpSpPr>
        <p:grpSpPr>
          <a:xfrm>
            <a:off x="380454" y="3072438"/>
            <a:ext cx="5267057" cy="2201392"/>
            <a:chOff x="396828" y="4528331"/>
            <a:chExt cx="5267057" cy="2201392"/>
          </a:xfrm>
        </p:grpSpPr>
        <p:sp>
          <p:nvSpPr>
            <p:cNvPr id="206" name="Куб 205">
              <a:extLst>
                <a:ext uri="{FF2B5EF4-FFF2-40B4-BE49-F238E27FC236}">
                  <a16:creationId xmlns:a16="http://schemas.microsoft.com/office/drawing/2014/main" id="{B9ECFEB3-97BD-4545-AD3E-6E14B3797784}"/>
                </a:ext>
              </a:extLst>
            </p:cNvPr>
            <p:cNvSpPr/>
            <p:nvPr/>
          </p:nvSpPr>
          <p:spPr>
            <a:xfrm rot="540478">
              <a:off x="2682126" y="5153163"/>
              <a:ext cx="592016" cy="1258529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7" name="Группа 206">
              <a:extLst>
                <a:ext uri="{FF2B5EF4-FFF2-40B4-BE49-F238E27FC236}">
                  <a16:creationId xmlns:a16="http://schemas.microsoft.com/office/drawing/2014/main" id="{9052C08F-5EA0-4249-B643-E0D0EDA1DC8D}"/>
                </a:ext>
              </a:extLst>
            </p:cNvPr>
            <p:cNvGrpSpPr/>
            <p:nvPr/>
          </p:nvGrpSpPr>
          <p:grpSpPr>
            <a:xfrm rot="20784626">
              <a:off x="611914" y="4528331"/>
              <a:ext cx="743508" cy="381624"/>
              <a:chOff x="462117" y="4869221"/>
              <a:chExt cx="959100" cy="479117"/>
            </a:xfrm>
          </p:grpSpPr>
          <p:sp>
            <p:nvSpPr>
              <p:cNvPr id="229" name="Ромб 228">
                <a:extLst>
                  <a:ext uri="{FF2B5EF4-FFF2-40B4-BE49-F238E27FC236}">
                    <a16:creationId xmlns:a16="http://schemas.microsoft.com/office/drawing/2014/main" id="{B260EC8B-F4AF-4709-9F93-387473FE6FDC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0" name="Прямая соединительная линия 229">
                <a:extLst>
                  <a:ext uri="{FF2B5EF4-FFF2-40B4-BE49-F238E27FC236}">
                    <a16:creationId xmlns:a16="http://schemas.microsoft.com/office/drawing/2014/main" id="{708BE133-CB22-4A82-8BC1-772EC78DCDEC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Прямая соединительная линия 230">
                <a:extLst>
                  <a:ext uri="{FF2B5EF4-FFF2-40B4-BE49-F238E27FC236}">
                    <a16:creationId xmlns:a16="http://schemas.microsoft.com/office/drawing/2014/main" id="{20E96B66-9875-4740-B17B-76DAF9343C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8" name="Группа 207">
              <a:extLst>
                <a:ext uri="{FF2B5EF4-FFF2-40B4-BE49-F238E27FC236}">
                  <a16:creationId xmlns:a16="http://schemas.microsoft.com/office/drawing/2014/main" id="{8E0168F5-374D-4D37-821B-E56C8330B513}"/>
                </a:ext>
              </a:extLst>
            </p:cNvPr>
            <p:cNvGrpSpPr/>
            <p:nvPr/>
          </p:nvGrpSpPr>
          <p:grpSpPr>
            <a:xfrm rot="2245261">
              <a:off x="4981216" y="4881138"/>
              <a:ext cx="682669" cy="395946"/>
              <a:chOff x="462117" y="4869221"/>
              <a:chExt cx="959100" cy="479117"/>
            </a:xfrm>
          </p:grpSpPr>
          <p:sp>
            <p:nvSpPr>
              <p:cNvPr id="226" name="Ромб 225">
                <a:extLst>
                  <a:ext uri="{FF2B5EF4-FFF2-40B4-BE49-F238E27FC236}">
                    <a16:creationId xmlns:a16="http://schemas.microsoft.com/office/drawing/2014/main" id="{8F167E88-B3E1-42D8-B0BD-75A6E471E5E7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7" name="Прямая соединительная линия 226">
                <a:extLst>
                  <a:ext uri="{FF2B5EF4-FFF2-40B4-BE49-F238E27FC236}">
                    <a16:creationId xmlns:a16="http://schemas.microsoft.com/office/drawing/2014/main" id="{FEB4EBC7-DBB0-4AB2-ACCE-F68700AE3A5C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Прямая соединительная линия 227">
                <a:extLst>
                  <a:ext uri="{FF2B5EF4-FFF2-40B4-BE49-F238E27FC236}">
                    <a16:creationId xmlns:a16="http://schemas.microsoft.com/office/drawing/2014/main" id="{ED0ADB9C-B363-4D56-BD26-14AD2D6027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Группа 208">
              <a:extLst>
                <a:ext uri="{FF2B5EF4-FFF2-40B4-BE49-F238E27FC236}">
                  <a16:creationId xmlns:a16="http://schemas.microsoft.com/office/drawing/2014/main" id="{9EF0029D-BD51-4393-B1D3-078355BE64A8}"/>
                </a:ext>
              </a:extLst>
            </p:cNvPr>
            <p:cNvGrpSpPr/>
            <p:nvPr/>
          </p:nvGrpSpPr>
          <p:grpSpPr>
            <a:xfrm rot="19563357">
              <a:off x="1525345" y="5500093"/>
              <a:ext cx="796986" cy="388224"/>
              <a:chOff x="462117" y="4869221"/>
              <a:chExt cx="959100" cy="479117"/>
            </a:xfrm>
          </p:grpSpPr>
          <p:sp>
            <p:nvSpPr>
              <p:cNvPr id="223" name="Ромб 222">
                <a:extLst>
                  <a:ext uri="{FF2B5EF4-FFF2-40B4-BE49-F238E27FC236}">
                    <a16:creationId xmlns:a16="http://schemas.microsoft.com/office/drawing/2014/main" id="{370386CA-8444-460E-9853-1CC3984D308E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4" name="Прямая соединительная линия 223">
                <a:extLst>
                  <a:ext uri="{FF2B5EF4-FFF2-40B4-BE49-F238E27FC236}">
                    <a16:creationId xmlns:a16="http://schemas.microsoft.com/office/drawing/2014/main" id="{6434E37A-634F-4EF5-9933-5D29EEF123A4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Прямая соединительная линия 224">
                <a:extLst>
                  <a:ext uri="{FF2B5EF4-FFF2-40B4-BE49-F238E27FC236}">
                    <a16:creationId xmlns:a16="http://schemas.microsoft.com/office/drawing/2014/main" id="{F426A036-6141-4914-B924-26D62EB5EE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Прямая со стрелкой 209">
              <a:extLst>
                <a:ext uri="{FF2B5EF4-FFF2-40B4-BE49-F238E27FC236}">
                  <a16:creationId xmlns:a16="http://schemas.microsoft.com/office/drawing/2014/main" id="{06254C43-B88B-4FBB-9E02-0B227BAC7DC5}"/>
                </a:ext>
              </a:extLst>
            </p:cNvPr>
            <p:cNvCxnSpPr>
              <a:stCxn id="206" idx="2"/>
            </p:cNvCxnSpPr>
            <p:nvPr/>
          </p:nvCxnSpPr>
          <p:spPr>
            <a:xfrm flipH="1" flipV="1">
              <a:off x="2059709" y="5782427"/>
              <a:ext cx="614481" cy="26744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Прямая со стрелкой 210">
              <a:extLst>
                <a:ext uri="{FF2B5EF4-FFF2-40B4-BE49-F238E27FC236}">
                  <a16:creationId xmlns:a16="http://schemas.microsoft.com/office/drawing/2014/main" id="{74F64BC4-B9D4-4081-B591-55F22B86F1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8868" y="4832448"/>
              <a:ext cx="1616872" cy="704754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Прямая со стрелкой 211">
              <a:extLst>
                <a:ext uri="{FF2B5EF4-FFF2-40B4-BE49-F238E27FC236}">
                  <a16:creationId xmlns:a16="http://schemas.microsoft.com/office/drawing/2014/main" id="{5AE1801A-BDAE-4EC6-B459-52E45E2345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741" y="6098364"/>
              <a:ext cx="1709371" cy="482223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Прямая со стрелкой 212">
              <a:extLst>
                <a:ext uri="{FF2B5EF4-FFF2-40B4-BE49-F238E27FC236}">
                  <a16:creationId xmlns:a16="http://schemas.microsoft.com/office/drawing/2014/main" id="{98E72936-9DD5-4016-BC34-27086668A6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3055" y="5163739"/>
              <a:ext cx="1858712" cy="401758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Прямая со стрелкой 213">
              <a:extLst>
                <a:ext uri="{FF2B5EF4-FFF2-40B4-BE49-F238E27FC236}">
                  <a16:creationId xmlns:a16="http://schemas.microsoft.com/office/drawing/2014/main" id="{205CE49A-6B81-4ADA-B844-00BF9F662DF0}"/>
                </a:ext>
              </a:extLst>
            </p:cNvPr>
            <p:cNvCxnSpPr>
              <a:cxnSpLocks/>
              <a:stCxn id="206" idx="5"/>
            </p:cNvCxnSpPr>
            <p:nvPr/>
          </p:nvCxnSpPr>
          <p:spPr>
            <a:xfrm>
              <a:off x="3282078" y="5755685"/>
              <a:ext cx="717194" cy="120903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" name="Группа 214">
              <a:extLst>
                <a:ext uri="{FF2B5EF4-FFF2-40B4-BE49-F238E27FC236}">
                  <a16:creationId xmlns:a16="http://schemas.microsoft.com/office/drawing/2014/main" id="{6392B84E-1EF3-44AA-AF1D-1BE4D9F1D213}"/>
                </a:ext>
              </a:extLst>
            </p:cNvPr>
            <p:cNvGrpSpPr/>
            <p:nvPr/>
          </p:nvGrpSpPr>
          <p:grpSpPr>
            <a:xfrm rot="19740462">
              <a:off x="396828" y="6348099"/>
              <a:ext cx="743508" cy="381624"/>
              <a:chOff x="462117" y="4869221"/>
              <a:chExt cx="959100" cy="479117"/>
            </a:xfrm>
          </p:grpSpPr>
          <p:sp>
            <p:nvSpPr>
              <p:cNvPr id="220" name="Ромб 219">
                <a:extLst>
                  <a:ext uri="{FF2B5EF4-FFF2-40B4-BE49-F238E27FC236}">
                    <a16:creationId xmlns:a16="http://schemas.microsoft.com/office/drawing/2014/main" id="{97CC7712-14AF-4733-BB78-E0B6C19AA7EA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1" name="Прямая соединительная линия 220">
                <a:extLst>
                  <a:ext uri="{FF2B5EF4-FFF2-40B4-BE49-F238E27FC236}">
                    <a16:creationId xmlns:a16="http://schemas.microsoft.com/office/drawing/2014/main" id="{F133554B-645E-460A-A7AC-B95BAE462781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Прямая соединительная линия 221">
                <a:extLst>
                  <a:ext uri="{FF2B5EF4-FFF2-40B4-BE49-F238E27FC236}">
                    <a16:creationId xmlns:a16="http://schemas.microsoft.com/office/drawing/2014/main" id="{53FCB619-3D71-4888-A433-F737D4CB7E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" name="Группа 215">
              <a:extLst>
                <a:ext uri="{FF2B5EF4-FFF2-40B4-BE49-F238E27FC236}">
                  <a16:creationId xmlns:a16="http://schemas.microsoft.com/office/drawing/2014/main" id="{EF82A52D-EA15-4162-9A7B-60F69137AABA}"/>
                </a:ext>
              </a:extLst>
            </p:cNvPr>
            <p:cNvGrpSpPr/>
            <p:nvPr/>
          </p:nvGrpSpPr>
          <p:grpSpPr>
            <a:xfrm rot="2245261">
              <a:off x="3819297" y="5692602"/>
              <a:ext cx="682669" cy="395946"/>
              <a:chOff x="462117" y="4869221"/>
              <a:chExt cx="959100" cy="479117"/>
            </a:xfrm>
          </p:grpSpPr>
          <p:sp>
            <p:nvSpPr>
              <p:cNvPr id="217" name="Ромб 216">
                <a:extLst>
                  <a:ext uri="{FF2B5EF4-FFF2-40B4-BE49-F238E27FC236}">
                    <a16:creationId xmlns:a16="http://schemas.microsoft.com/office/drawing/2014/main" id="{E1155F2E-0001-435F-8E45-BA0563F560C7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8" name="Прямая соединительная линия 217">
                <a:extLst>
                  <a:ext uri="{FF2B5EF4-FFF2-40B4-BE49-F238E27FC236}">
                    <a16:creationId xmlns:a16="http://schemas.microsoft.com/office/drawing/2014/main" id="{0604C976-4003-4AC6-964E-9F015F2CE5DC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Прямая соединительная линия 218">
                <a:extLst>
                  <a:ext uri="{FF2B5EF4-FFF2-40B4-BE49-F238E27FC236}">
                    <a16:creationId xmlns:a16="http://schemas.microsoft.com/office/drawing/2014/main" id="{C3EBE682-3D87-4504-BEDC-F4634EDA1E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4" name="Group 404">
            <a:extLst>
              <a:ext uri="{FF2B5EF4-FFF2-40B4-BE49-F238E27FC236}">
                <a16:creationId xmlns:a16="http://schemas.microsoft.com/office/drawing/2014/main" id="{3B83DD83-525A-4E8F-B7A9-EE0F2E914EDE}"/>
              </a:ext>
            </a:extLst>
          </p:cNvPr>
          <p:cNvGrpSpPr>
            <a:grpSpLocks/>
          </p:cNvGrpSpPr>
          <p:nvPr/>
        </p:nvGrpSpPr>
        <p:grpSpPr bwMode="auto">
          <a:xfrm>
            <a:off x="5553311" y="1456555"/>
            <a:ext cx="6541764" cy="4790501"/>
            <a:chOff x="1204" y="5280"/>
            <a:chExt cx="9333" cy="5168"/>
          </a:xfrm>
        </p:grpSpPr>
        <p:grpSp>
          <p:nvGrpSpPr>
            <p:cNvPr id="269" name="Group 430">
              <a:extLst>
                <a:ext uri="{FF2B5EF4-FFF2-40B4-BE49-F238E27FC236}">
                  <a16:creationId xmlns:a16="http://schemas.microsoft.com/office/drawing/2014/main" id="{96081ED1-F56B-42FA-AD88-3ADBA589A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2" y="5832"/>
              <a:ext cx="8855" cy="4282"/>
              <a:chOff x="1682" y="5832"/>
              <a:chExt cx="8855" cy="4282"/>
            </a:xfrm>
          </p:grpSpPr>
          <p:grpSp>
            <p:nvGrpSpPr>
              <p:cNvPr id="295" name="Group 448">
                <a:extLst>
                  <a:ext uri="{FF2B5EF4-FFF2-40B4-BE49-F238E27FC236}">
                    <a16:creationId xmlns:a16="http://schemas.microsoft.com/office/drawing/2014/main" id="{96ABBA06-114D-4326-ABC8-D40F14D4A0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00" y="5832"/>
                <a:ext cx="8414" cy="4282"/>
                <a:chOff x="2100" y="5832"/>
                <a:chExt cx="8414" cy="4282"/>
              </a:xfrm>
            </p:grpSpPr>
            <p:sp>
              <p:nvSpPr>
                <p:cNvPr id="306" name="AutoShape 451">
                  <a:extLst>
                    <a:ext uri="{FF2B5EF4-FFF2-40B4-BE49-F238E27FC236}">
                      <a16:creationId xmlns:a16="http://schemas.microsoft.com/office/drawing/2014/main" id="{49495B3C-E950-403A-A463-E048251D2C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0" y="5832"/>
                  <a:ext cx="2438" cy="1414"/>
                </a:xfrm>
                <a:prstGeom prst="flowChartDecision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AutoShape 450">
                  <a:extLst>
                    <a:ext uri="{FF2B5EF4-FFF2-40B4-BE49-F238E27FC236}">
                      <a16:creationId xmlns:a16="http://schemas.microsoft.com/office/drawing/2014/main" id="{33ECC364-0134-4F5B-9A9C-F888CEAE12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2" y="5832"/>
                  <a:ext cx="2342" cy="1356"/>
                </a:xfrm>
                <a:prstGeom prst="flowChartDecision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AutoShape 449">
                  <a:extLst>
                    <a:ext uri="{FF2B5EF4-FFF2-40B4-BE49-F238E27FC236}">
                      <a16:creationId xmlns:a16="http://schemas.microsoft.com/office/drawing/2014/main" id="{E79DAAE0-3B03-469A-A72E-833F45798B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84" y="8508"/>
                  <a:ext cx="2830" cy="1606"/>
                </a:xfrm>
                <a:prstGeom prst="flowChartDecision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6" name="Group 431">
                <a:extLst>
                  <a:ext uri="{FF2B5EF4-FFF2-40B4-BE49-F238E27FC236}">
                    <a16:creationId xmlns:a16="http://schemas.microsoft.com/office/drawing/2014/main" id="{6420FB6C-6B55-40FF-9CE0-E2CC73983C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2" y="6024"/>
                <a:ext cx="8855" cy="3652"/>
                <a:chOff x="1682" y="6024"/>
                <a:chExt cx="8855" cy="3652"/>
              </a:xfrm>
            </p:grpSpPr>
            <p:sp>
              <p:nvSpPr>
                <p:cNvPr id="297" name="Text Box 447">
                  <a:extLst>
                    <a:ext uri="{FF2B5EF4-FFF2-40B4-BE49-F238E27FC236}">
                      <a16:creationId xmlns:a16="http://schemas.microsoft.com/office/drawing/2014/main" id="{D8E89691-77CF-4772-A617-A2B6A164F0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15" y="7320"/>
                  <a:ext cx="2058" cy="603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altLang="en-US" sz="12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Демпфирование угловой скорости</a:t>
                  </a:r>
                  <a:endParaRPr kumimoji="0" lang="en-US" altLang="en-US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8" name="Text Box 444">
                      <a:extLst>
                        <a:ext uri="{FF2B5EF4-FFF2-40B4-BE49-F238E27FC236}">
                          <a16:creationId xmlns:a16="http://schemas.microsoft.com/office/drawing/2014/main" id="{40A86199-B34F-4411-822B-14C31667C3B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69" y="6024"/>
                      <a:ext cx="2585" cy="1032"/>
                    </a:xfrm>
                    <a:prstGeom prst="rect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Считается величина управления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дрейфу</a:t>
                      </a:r>
                      <a:endParaRPr lang="en-US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ru-RU" altLang="en-US" sz="14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=−</m:t>
                          </m:r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sSubSup>
                            <m:sSubSupPr>
                              <m:ctrlPr>
                                <a:rPr lang="en-US" alt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p>
                          </m:sSubSup>
                        </m:oMath>
                      </a14:m>
                      <a:r>
                        <a:rPr lang="ru-RU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98" name="Text Box 444">
                      <a:extLst>
                        <a:ext uri="{FF2B5EF4-FFF2-40B4-BE49-F238E27FC236}">
                          <a16:creationId xmlns:a16="http://schemas.microsoft.com/office/drawing/2014/main" id="{40A86199-B34F-4411-822B-14C31667C3B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7869" y="6024"/>
                      <a:ext cx="2585" cy="10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9" name="Text Box 442">
                      <a:extLst>
                        <a:ext uri="{FF2B5EF4-FFF2-40B4-BE49-F238E27FC236}">
                          <a16:creationId xmlns:a16="http://schemas.microsoft.com/office/drawing/2014/main" id="{A00D7F6E-9419-4418-B207-1D6741615CA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64" y="6098"/>
                      <a:ext cx="2151" cy="10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ближайшего спутника 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en-US" sz="14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en-US" sz="14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0" lang="en-US" altLang="en-US" sz="14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𝑑𝑖𝑠𝑡</m:t>
                              </m:r>
                            </m:sub>
                          </m:sSub>
                          <m:r>
                            <a:rPr kumimoji="0" lang="en-US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?</m:t>
                          </m:r>
                        </m:oMath>
                      </a14:m>
                      <a:endParaRPr kumimoji="0" lang="it-IT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99" name="Text Box 442">
                      <a:extLst>
                        <a:ext uri="{FF2B5EF4-FFF2-40B4-BE49-F238E27FC236}">
                          <a16:creationId xmlns:a16="http://schemas.microsoft.com/office/drawing/2014/main" id="{A00D7F6E-9419-4418-B207-1D6741615CA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264" y="6098"/>
                      <a:ext cx="2151" cy="10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00" name="Text Box 441">
                  <a:extLst>
                    <a:ext uri="{FF2B5EF4-FFF2-40B4-BE49-F238E27FC236}">
                      <a16:creationId xmlns:a16="http://schemas.microsoft.com/office/drawing/2014/main" id="{7588521C-734E-485A-A7BA-F31A34436D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82" y="7368"/>
                  <a:ext cx="1503" cy="451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Нет управления</a:t>
                  </a:r>
                  <a:endParaRPr kumimoji="0" lang="en-US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1" name="Text Box 439">
                      <a:extLst>
                        <a:ext uri="{FF2B5EF4-FFF2-40B4-BE49-F238E27FC236}">
                          <a16:creationId xmlns:a16="http://schemas.microsoft.com/office/drawing/2014/main" id="{BF521F39-A1F0-43A3-B355-412A6E9BE2B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06" y="6096"/>
                      <a:ext cx="1891" cy="10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Угловая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скорость</a:t>
                      </a:r>
                    </a:p>
                    <a:p>
                      <a:pPr lvl="0"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en-US" sz="14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altLang="en-US" sz="14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</m:t>
                              </m:r>
                            </m:e>
                            <m:sub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?</m:t>
                          </m:r>
                        </m:oMath>
                      </a14:m>
                      <a:endParaRPr kumimoji="0" lang="it-IT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01" name="Text Box 439">
                      <a:extLst>
                        <a:ext uri="{FF2B5EF4-FFF2-40B4-BE49-F238E27FC236}">
                          <a16:creationId xmlns:a16="http://schemas.microsoft.com/office/drawing/2014/main" id="{BF521F39-A1F0-43A3-B355-412A6E9BE2B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5306" y="6096"/>
                      <a:ext cx="1891" cy="10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2" name="Text Box 437">
                      <a:extLst>
                        <a:ext uri="{FF2B5EF4-FFF2-40B4-BE49-F238E27FC236}">
                          <a16:creationId xmlns:a16="http://schemas.microsoft.com/office/drawing/2014/main" id="{65ACA207-E0CF-4687-8AEC-AE04F5F5EA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30" y="7428"/>
                      <a:ext cx="2707" cy="768"/>
                    </a:xfrm>
                    <a:prstGeom prst="rect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en-US" sz="1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Находим величину требуемого дипольного момента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ru-RU" altLang="en-US" sz="14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alt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a14:m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02" name="Text Box 437">
                      <a:extLst>
                        <a:ext uri="{FF2B5EF4-FFF2-40B4-BE49-F238E27FC236}">
                          <a16:creationId xmlns:a16="http://schemas.microsoft.com/office/drawing/2014/main" id="{65ACA207-E0CF-4687-8AEC-AE04F5F5EAA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7830" y="7428"/>
                      <a:ext cx="2707" cy="768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3" name="Text Box 435">
                      <a:extLst>
                        <a:ext uri="{FF2B5EF4-FFF2-40B4-BE49-F238E27FC236}">
                          <a16:creationId xmlns:a16="http://schemas.microsoft.com/office/drawing/2014/main" id="{F3913071-D23A-4494-82F0-67C8547350E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57" y="9064"/>
                      <a:ext cx="2408" cy="5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max(|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𝑖𝑥</m:t>
                              </m:r>
                            </m:sub>
                          </m:sSub>
                        </m:oMath>
                      </a14:m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|,|</a:t>
                      </a:r>
                      <a:r>
                        <a:rPr lang="en-US" sz="1400" dirty="0">
                          <a:cs typeface="Times New Roman" panose="020206030504050203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</m:sSub>
                        </m:oMath>
                      </a14:m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|,|</a:t>
                      </a:r>
                      <a:r>
                        <a:rPr lang="en-US" sz="1400" dirty="0">
                          <a:cs typeface="Times New Roman" panose="020206030504050203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</m:oMath>
                      </a14:m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|)</a:t>
                      </a:r>
                    </a:p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&lt;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𝑚𝑎𝑥</m:t>
                              </m:r>
                            </m:sub>
                          </m:sSub>
                        </m:oMath>
                      </a14:m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p:txBody>
                </p:sp>
              </mc:Choice>
              <mc:Fallback xmlns="">
                <p:sp>
                  <p:nvSpPr>
                    <p:cNvPr id="303" name="Text Box 435">
                      <a:extLst>
                        <a:ext uri="{FF2B5EF4-FFF2-40B4-BE49-F238E27FC236}">
                          <a16:creationId xmlns:a16="http://schemas.microsoft.com/office/drawing/2014/main" id="{F3913071-D23A-4494-82F0-67C8547350E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7957" y="9064"/>
                      <a:ext cx="2408" cy="583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083" t="-1124" b="-11236"/>
                      </a:stretch>
                    </a:blipFill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04" name="Text Box 433">
                  <a:extLst>
                    <a:ext uri="{FF2B5EF4-FFF2-40B4-BE49-F238E27FC236}">
                      <a16:creationId xmlns:a16="http://schemas.microsoft.com/office/drawing/2014/main" id="{6E7B001A-E680-4149-8AFD-0033B0AE93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46" y="8908"/>
                  <a:ext cx="2151" cy="768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ru-RU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Уменьшаем дипольный момент до допустимого</a:t>
                  </a:r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5" name="Text Box 432">
                  <a:extLst>
                    <a:ext uri="{FF2B5EF4-FFF2-40B4-BE49-F238E27FC236}">
                      <a16:creationId xmlns:a16="http://schemas.microsoft.com/office/drawing/2014/main" id="{4EF0BC5F-0AF4-4DA8-BD00-EA145E2DA7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36" y="8908"/>
                  <a:ext cx="2707" cy="768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Моделирование углового и орбитального движения</a:t>
                  </a:r>
                  <a:endParaRPr kumimoji="0" lang="en-US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70" name="Group 405">
              <a:extLst>
                <a:ext uri="{FF2B5EF4-FFF2-40B4-BE49-F238E27FC236}">
                  <a16:creationId xmlns:a16="http://schemas.microsoft.com/office/drawing/2014/main" id="{2A20A30D-9F56-418A-A913-A5193633E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4" y="5280"/>
              <a:ext cx="9313" cy="5168"/>
              <a:chOff x="1204" y="5280"/>
              <a:chExt cx="9313" cy="5168"/>
            </a:xfrm>
          </p:grpSpPr>
          <p:grpSp>
            <p:nvGrpSpPr>
              <p:cNvPr id="271" name="Group 413">
                <a:extLst>
                  <a:ext uri="{FF2B5EF4-FFF2-40B4-BE49-F238E27FC236}">
                    <a16:creationId xmlns:a16="http://schemas.microsoft.com/office/drawing/2014/main" id="{B5D3EFD9-E76C-4899-A05A-11BE3AF7BE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4" y="5280"/>
                <a:ext cx="9310" cy="5168"/>
                <a:chOff x="1204" y="5280"/>
                <a:chExt cx="9310" cy="5168"/>
              </a:xfrm>
            </p:grpSpPr>
            <p:sp>
              <p:nvSpPr>
                <p:cNvPr id="279" name="AutoShape 429">
                  <a:extLst>
                    <a:ext uri="{FF2B5EF4-FFF2-40B4-BE49-F238E27FC236}">
                      <a16:creationId xmlns:a16="http://schemas.microsoft.com/office/drawing/2014/main" id="{0E3E109B-9A5C-4EAC-A493-B8405AA3AE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40" y="5280"/>
                  <a:ext cx="0" cy="55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Text Box 428">
                  <a:extLst>
                    <a:ext uri="{FF2B5EF4-FFF2-40B4-BE49-F238E27FC236}">
                      <a16:creationId xmlns:a16="http://schemas.microsoft.com/office/drawing/2014/main" id="{A1824BA1-46E3-4D6B-AA31-9D444D3639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4" y="5337"/>
                  <a:ext cx="1891" cy="6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Начальные условия</a:t>
                  </a:r>
                  <a:endPara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1" name="AutoShape 427">
                  <a:extLst>
                    <a:ext uri="{FF2B5EF4-FFF2-40B4-BE49-F238E27FC236}">
                      <a16:creationId xmlns:a16="http://schemas.microsoft.com/office/drawing/2014/main" id="{426A9C64-94A6-4112-9040-C63B79B793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1696" y="6936"/>
                  <a:ext cx="816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Text Box 426">
                  <a:extLst>
                    <a:ext uri="{FF2B5EF4-FFF2-40B4-BE49-F238E27FC236}">
                      <a16:creationId xmlns:a16="http://schemas.microsoft.com/office/drawing/2014/main" id="{210FF59B-1778-43CE-B384-E6FCB631C4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04" y="6767"/>
                  <a:ext cx="1315" cy="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Нет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3" name="AutoShape 425">
                  <a:extLst>
                    <a:ext uri="{FF2B5EF4-FFF2-40B4-BE49-F238E27FC236}">
                      <a16:creationId xmlns:a16="http://schemas.microsoft.com/office/drawing/2014/main" id="{7D65C3E1-66F1-47F7-ABEA-A05219F073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06" y="5832"/>
                  <a:ext cx="1709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Text Box 424">
                  <a:extLst>
                    <a:ext uri="{FF2B5EF4-FFF2-40B4-BE49-F238E27FC236}">
                      <a16:creationId xmlns:a16="http://schemas.microsoft.com/office/drawing/2014/main" id="{6EA7C9C8-BE5C-45DB-899B-C65D7151E6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41" y="5532"/>
                  <a:ext cx="1315" cy="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altLang="en-US" sz="1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Да</a:t>
                  </a:r>
                  <a:endParaRPr kumimoji="0" lang="en-US" altLang="en-US" sz="105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5" name="AutoShape 423">
                  <a:extLst>
                    <a:ext uri="{FF2B5EF4-FFF2-40B4-BE49-F238E27FC236}">
                      <a16:creationId xmlns:a16="http://schemas.microsoft.com/office/drawing/2014/main" id="{08FCA8A0-BA1B-4DE2-9227-7BFD6B222D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4654" y="6912"/>
                  <a:ext cx="816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AutoShape 420">
                  <a:extLst>
                    <a:ext uri="{FF2B5EF4-FFF2-40B4-BE49-F238E27FC236}">
                      <a16:creationId xmlns:a16="http://schemas.microsoft.com/office/drawing/2014/main" id="{9DE0F052-F032-47B6-98DA-E2106B8CDA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55" y="10447"/>
                  <a:ext cx="6959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AutoShape 417">
                  <a:extLst>
                    <a:ext uri="{FF2B5EF4-FFF2-40B4-BE49-F238E27FC236}">
                      <a16:creationId xmlns:a16="http://schemas.microsoft.com/office/drawing/2014/main" id="{E0377D6B-D34E-4B5F-8374-143499765D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538" y="9249"/>
                  <a:ext cx="592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AutoShape 416">
                  <a:extLst>
                    <a:ext uri="{FF2B5EF4-FFF2-40B4-BE49-F238E27FC236}">
                      <a16:creationId xmlns:a16="http://schemas.microsoft.com/office/drawing/2014/main" id="{1E2B222C-D7E8-4D92-B3A3-BCA5A31B5F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55" y="9676"/>
                  <a:ext cx="0" cy="77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AutoShape 415">
                  <a:extLst>
                    <a:ext uri="{FF2B5EF4-FFF2-40B4-BE49-F238E27FC236}">
                      <a16:creationId xmlns:a16="http://schemas.microsoft.com/office/drawing/2014/main" id="{A1BFC171-82F9-4936-B809-182E420B98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19" y="7262"/>
                  <a:ext cx="17" cy="164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Text Box 414">
                  <a:extLst>
                    <a:ext uri="{FF2B5EF4-FFF2-40B4-BE49-F238E27FC236}">
                      <a16:creationId xmlns:a16="http://schemas.microsoft.com/office/drawing/2014/main" id="{1C987312-50FC-450C-ABCD-AC64E5331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4" y="8064"/>
                  <a:ext cx="1891" cy="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ru-RU" alt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Новый вектор состояния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72" name="Group 406">
                <a:extLst>
                  <a:ext uri="{FF2B5EF4-FFF2-40B4-BE49-F238E27FC236}">
                    <a16:creationId xmlns:a16="http://schemas.microsoft.com/office/drawing/2014/main" id="{118A4B00-9D48-4F4A-9C93-DF9CFC2BCB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6" y="5832"/>
                <a:ext cx="6011" cy="4615"/>
                <a:chOff x="4506" y="5832"/>
                <a:chExt cx="6011" cy="4615"/>
              </a:xfrm>
            </p:grpSpPr>
            <p:sp>
              <p:nvSpPr>
                <p:cNvPr id="273" name="AutoShape 412">
                  <a:extLst>
                    <a:ext uri="{FF2B5EF4-FFF2-40B4-BE49-F238E27FC236}">
                      <a16:creationId xmlns:a16="http://schemas.microsoft.com/office/drawing/2014/main" id="{A8A9765A-8216-4D2C-86DF-67E0DA5247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06" y="5832"/>
                  <a:ext cx="0" cy="67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AutoShape 411">
                  <a:extLst>
                    <a:ext uri="{FF2B5EF4-FFF2-40B4-BE49-F238E27FC236}">
                      <a16:creationId xmlns:a16="http://schemas.microsoft.com/office/drawing/2014/main" id="{84A5C0CC-8B7F-4AA0-BD68-0ED5BCC227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04" y="6504"/>
                  <a:ext cx="465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AutoShape 410">
                  <a:extLst>
                    <a:ext uri="{FF2B5EF4-FFF2-40B4-BE49-F238E27FC236}">
                      <a16:creationId xmlns:a16="http://schemas.microsoft.com/office/drawing/2014/main" id="{4FB7FAC0-E605-438F-8CCF-C4C389B656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96" y="8196"/>
                  <a:ext cx="0" cy="31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AutoShape 409">
                  <a:extLst>
                    <a:ext uri="{FF2B5EF4-FFF2-40B4-BE49-F238E27FC236}">
                      <a16:creationId xmlns:a16="http://schemas.microsoft.com/office/drawing/2014/main" id="{A75F936E-4FA7-4F5D-B332-88305B1944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84" y="7056"/>
                  <a:ext cx="0" cy="37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AutoShape 408">
                  <a:extLst>
                    <a:ext uri="{FF2B5EF4-FFF2-40B4-BE49-F238E27FC236}">
                      <a16:creationId xmlns:a16="http://schemas.microsoft.com/office/drawing/2014/main" id="{64F5FA91-2C3F-4342-8CDE-D56B08A86F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297" y="9309"/>
                  <a:ext cx="366" cy="1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AutoShape 407">
                  <a:extLst>
                    <a:ext uri="{FF2B5EF4-FFF2-40B4-BE49-F238E27FC236}">
                      <a16:creationId xmlns:a16="http://schemas.microsoft.com/office/drawing/2014/main" id="{1BD0D736-5B49-461D-A4D5-7418E09F02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17" y="9321"/>
                  <a:ext cx="0" cy="112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09" name="Rectangle 452">
            <a:extLst>
              <a:ext uri="{FF2B5EF4-FFF2-40B4-BE49-F238E27FC236}">
                <a16:creationId xmlns:a16="http://schemas.microsoft.com/office/drawing/2014/main" id="{2A1AC533-9AF5-4D2B-8254-23EB83FEC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564" y="5247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1" name="Text Box 424">
            <a:extLst>
              <a:ext uri="{FF2B5EF4-FFF2-40B4-BE49-F238E27FC236}">
                <a16:creationId xmlns:a16="http://schemas.microsoft.com/office/drawing/2014/main" id="{40F13004-468B-4058-A3DC-5F23EB7C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4580" y="2833275"/>
            <a:ext cx="921721" cy="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2" name="Text Box 426">
            <a:extLst>
              <a:ext uri="{FF2B5EF4-FFF2-40B4-BE49-F238E27FC236}">
                <a16:creationId xmlns:a16="http://schemas.microsoft.com/office/drawing/2014/main" id="{C4F656F7-EC3D-482E-94DE-8F118821E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6124" y="2318624"/>
            <a:ext cx="921721" cy="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3" name="Text Box 424">
            <a:extLst>
              <a:ext uri="{FF2B5EF4-FFF2-40B4-BE49-F238E27FC236}">
                <a16:creationId xmlns:a16="http://schemas.microsoft.com/office/drawing/2014/main" id="{422B8A50-9C60-47AD-852C-4BB5C583E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4175" y="5963322"/>
            <a:ext cx="921721" cy="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" name="Text Box 426">
            <a:extLst>
              <a:ext uri="{FF2B5EF4-FFF2-40B4-BE49-F238E27FC236}">
                <a16:creationId xmlns:a16="http://schemas.microsoft.com/office/drawing/2014/main" id="{CC684627-28E1-424F-BF7A-120871597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6123" y="4826008"/>
            <a:ext cx="921721" cy="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7FDE244B-AE38-4C14-B72F-3CC3F397D620}"/>
              </a:ext>
            </a:extLst>
          </p:cNvPr>
          <p:cNvSpPr txBox="1"/>
          <p:nvPr/>
        </p:nvSpPr>
        <p:spPr>
          <a:xfrm>
            <a:off x="865292" y="5284149"/>
            <a:ext cx="4659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Коммуникационные связи между аппаратами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73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-222146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управлению роем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7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6555A6-B665-4126-92C9-4949F20A4484}"/>
              </a:ext>
            </a:extLst>
          </p:cNvPr>
          <p:cNvSpPr txBox="1"/>
          <p:nvPr/>
        </p:nvSpPr>
        <p:spPr>
          <a:xfrm>
            <a:off x="141200" y="1375226"/>
            <a:ext cx="5510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Децентрализованный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аппарат принимает решение индивидуально на основе информации о движении ближайших соседей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Нижний колонтитул 1">
            <a:extLst>
              <a:ext uri="{FF2B5EF4-FFF2-40B4-BE49-F238E27FC236}">
                <a16:creationId xmlns:a16="http://schemas.microsoft.com/office/drawing/2014/main" id="{612803A5-5B08-43C4-BBE2-59A1A70F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9A4D4DCB-F5DF-44CF-8823-CCC2E92BB0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  <p:sp>
        <p:nvSpPr>
          <p:cNvPr id="32814" name="Rectangle 304">
            <a:extLst>
              <a:ext uri="{FF2B5EF4-FFF2-40B4-BE49-F238E27FC236}">
                <a16:creationId xmlns:a16="http://schemas.microsoft.com/office/drawing/2014/main" id="{292C7021-2481-46B9-97E2-2BF30CD73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1782" y="3568223"/>
            <a:ext cx="10161594" cy="38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7B42F495-2073-4187-9D68-4C746EA0EAF2}"/>
              </a:ext>
            </a:extLst>
          </p:cNvPr>
          <p:cNvGrpSpPr/>
          <p:nvPr/>
        </p:nvGrpSpPr>
        <p:grpSpPr>
          <a:xfrm>
            <a:off x="309723" y="2583233"/>
            <a:ext cx="5040580" cy="2429103"/>
            <a:chOff x="6701536" y="4132293"/>
            <a:chExt cx="5040580" cy="2429103"/>
          </a:xfrm>
        </p:grpSpPr>
        <p:grpSp>
          <p:nvGrpSpPr>
            <p:cNvPr id="233" name="Группа 232">
              <a:extLst>
                <a:ext uri="{FF2B5EF4-FFF2-40B4-BE49-F238E27FC236}">
                  <a16:creationId xmlns:a16="http://schemas.microsoft.com/office/drawing/2014/main" id="{08CD8679-6C51-4B9D-A6A0-46B01EE0BDF7}"/>
                </a:ext>
              </a:extLst>
            </p:cNvPr>
            <p:cNvGrpSpPr/>
            <p:nvPr/>
          </p:nvGrpSpPr>
          <p:grpSpPr>
            <a:xfrm rot="20784626">
              <a:off x="6701536" y="5090115"/>
              <a:ext cx="743508" cy="381624"/>
              <a:chOff x="462117" y="4869221"/>
              <a:chExt cx="959100" cy="479117"/>
            </a:xfrm>
          </p:grpSpPr>
          <p:sp>
            <p:nvSpPr>
              <p:cNvPr id="266" name="Ромб 265">
                <a:extLst>
                  <a:ext uri="{FF2B5EF4-FFF2-40B4-BE49-F238E27FC236}">
                    <a16:creationId xmlns:a16="http://schemas.microsoft.com/office/drawing/2014/main" id="{AA4F3385-89F9-45E0-9F29-CA4CB9B0FCAF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7" name="Прямая соединительная линия 266">
                <a:extLst>
                  <a:ext uri="{FF2B5EF4-FFF2-40B4-BE49-F238E27FC236}">
                    <a16:creationId xmlns:a16="http://schemas.microsoft.com/office/drawing/2014/main" id="{F3F8B727-452D-416E-A5CB-759C064313F9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Прямая соединительная линия 267">
                <a:extLst>
                  <a:ext uri="{FF2B5EF4-FFF2-40B4-BE49-F238E27FC236}">
                    <a16:creationId xmlns:a16="http://schemas.microsoft.com/office/drawing/2014/main" id="{B05EB5CE-12FB-496C-8E57-B303D9D81A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4" name="Группа 233">
              <a:extLst>
                <a:ext uri="{FF2B5EF4-FFF2-40B4-BE49-F238E27FC236}">
                  <a16:creationId xmlns:a16="http://schemas.microsoft.com/office/drawing/2014/main" id="{0BA0B69E-51BE-4BBD-B83B-62198FACB297}"/>
                </a:ext>
              </a:extLst>
            </p:cNvPr>
            <p:cNvGrpSpPr/>
            <p:nvPr/>
          </p:nvGrpSpPr>
          <p:grpSpPr>
            <a:xfrm rot="18553749">
              <a:off x="7030610" y="5798946"/>
              <a:ext cx="743508" cy="381624"/>
              <a:chOff x="462117" y="4869221"/>
              <a:chExt cx="959100" cy="479117"/>
            </a:xfrm>
          </p:grpSpPr>
          <p:sp>
            <p:nvSpPr>
              <p:cNvPr id="263" name="Ромб 262">
                <a:extLst>
                  <a:ext uri="{FF2B5EF4-FFF2-40B4-BE49-F238E27FC236}">
                    <a16:creationId xmlns:a16="http://schemas.microsoft.com/office/drawing/2014/main" id="{CE780848-F736-487A-B515-B6D97B449D6B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4" name="Прямая соединительная линия 263">
                <a:extLst>
                  <a:ext uri="{FF2B5EF4-FFF2-40B4-BE49-F238E27FC236}">
                    <a16:creationId xmlns:a16="http://schemas.microsoft.com/office/drawing/2014/main" id="{912B2904-A71D-4E45-9698-EFE1C9E02A7A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Прямая соединительная линия 264">
                <a:extLst>
                  <a:ext uri="{FF2B5EF4-FFF2-40B4-BE49-F238E27FC236}">
                    <a16:creationId xmlns:a16="http://schemas.microsoft.com/office/drawing/2014/main" id="{E4B238C1-02C6-496A-A107-1055533DBB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" name="Группа 234">
              <a:extLst>
                <a:ext uri="{FF2B5EF4-FFF2-40B4-BE49-F238E27FC236}">
                  <a16:creationId xmlns:a16="http://schemas.microsoft.com/office/drawing/2014/main" id="{DD739420-41B3-40EA-8BD4-6604FC3442FC}"/>
                </a:ext>
              </a:extLst>
            </p:cNvPr>
            <p:cNvGrpSpPr/>
            <p:nvPr/>
          </p:nvGrpSpPr>
          <p:grpSpPr>
            <a:xfrm rot="2083018">
              <a:off x="8588196" y="5066621"/>
              <a:ext cx="743508" cy="381624"/>
              <a:chOff x="462117" y="4869221"/>
              <a:chExt cx="959100" cy="479117"/>
            </a:xfrm>
          </p:grpSpPr>
          <p:sp>
            <p:nvSpPr>
              <p:cNvPr id="260" name="Ромб 259">
                <a:extLst>
                  <a:ext uri="{FF2B5EF4-FFF2-40B4-BE49-F238E27FC236}">
                    <a16:creationId xmlns:a16="http://schemas.microsoft.com/office/drawing/2014/main" id="{1EFFF46D-2DD1-49B0-9AE7-32FC45ACD661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1" name="Прямая соединительная линия 260">
                <a:extLst>
                  <a:ext uri="{FF2B5EF4-FFF2-40B4-BE49-F238E27FC236}">
                    <a16:creationId xmlns:a16="http://schemas.microsoft.com/office/drawing/2014/main" id="{ED2294CD-203A-4039-8D48-04F2299C4509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Прямая соединительная линия 261">
                <a:extLst>
                  <a:ext uri="{FF2B5EF4-FFF2-40B4-BE49-F238E27FC236}">
                    <a16:creationId xmlns:a16="http://schemas.microsoft.com/office/drawing/2014/main" id="{20472228-F8B9-4F6F-94BA-D20CB4D651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Группа 235">
              <a:extLst>
                <a:ext uri="{FF2B5EF4-FFF2-40B4-BE49-F238E27FC236}">
                  <a16:creationId xmlns:a16="http://schemas.microsoft.com/office/drawing/2014/main" id="{531914FC-6FC9-4A21-A906-7F0E8261726C}"/>
                </a:ext>
              </a:extLst>
            </p:cNvPr>
            <p:cNvGrpSpPr/>
            <p:nvPr/>
          </p:nvGrpSpPr>
          <p:grpSpPr>
            <a:xfrm rot="20784626">
              <a:off x="8485937" y="5585814"/>
              <a:ext cx="743508" cy="381624"/>
              <a:chOff x="462117" y="4869221"/>
              <a:chExt cx="959100" cy="479117"/>
            </a:xfrm>
          </p:grpSpPr>
          <p:sp>
            <p:nvSpPr>
              <p:cNvPr id="257" name="Ромб 256">
                <a:extLst>
                  <a:ext uri="{FF2B5EF4-FFF2-40B4-BE49-F238E27FC236}">
                    <a16:creationId xmlns:a16="http://schemas.microsoft.com/office/drawing/2014/main" id="{2ABC4B08-CE61-45F3-9843-475D19EAE47C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8" name="Прямая соединительная линия 257">
                <a:extLst>
                  <a:ext uri="{FF2B5EF4-FFF2-40B4-BE49-F238E27FC236}">
                    <a16:creationId xmlns:a16="http://schemas.microsoft.com/office/drawing/2014/main" id="{39FCB39A-3F6E-41DE-AF0B-2E8D798578A9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Прямая соединительная линия 258">
                <a:extLst>
                  <a:ext uri="{FF2B5EF4-FFF2-40B4-BE49-F238E27FC236}">
                    <a16:creationId xmlns:a16="http://schemas.microsoft.com/office/drawing/2014/main" id="{D653861B-AD4F-449E-97AE-8A0106E7AA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7" name="Группа 236">
              <a:extLst>
                <a:ext uri="{FF2B5EF4-FFF2-40B4-BE49-F238E27FC236}">
                  <a16:creationId xmlns:a16="http://schemas.microsoft.com/office/drawing/2014/main" id="{8F90D823-4012-4048-8FF7-718365963F29}"/>
                </a:ext>
              </a:extLst>
            </p:cNvPr>
            <p:cNvGrpSpPr/>
            <p:nvPr/>
          </p:nvGrpSpPr>
          <p:grpSpPr>
            <a:xfrm rot="20784626">
              <a:off x="10720407" y="5027418"/>
              <a:ext cx="743508" cy="381624"/>
              <a:chOff x="462117" y="4869221"/>
              <a:chExt cx="959100" cy="479117"/>
            </a:xfrm>
          </p:grpSpPr>
          <p:sp>
            <p:nvSpPr>
              <p:cNvPr id="254" name="Ромб 253">
                <a:extLst>
                  <a:ext uri="{FF2B5EF4-FFF2-40B4-BE49-F238E27FC236}">
                    <a16:creationId xmlns:a16="http://schemas.microsoft.com/office/drawing/2014/main" id="{68B28359-E094-46BE-8E21-9FCA3077B7F3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5" name="Прямая соединительная линия 254">
                <a:extLst>
                  <a:ext uri="{FF2B5EF4-FFF2-40B4-BE49-F238E27FC236}">
                    <a16:creationId xmlns:a16="http://schemas.microsoft.com/office/drawing/2014/main" id="{CBE1BA42-FD92-4C12-83DF-0A5AA4842228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Прямая соединительная линия 255">
                <a:extLst>
                  <a:ext uri="{FF2B5EF4-FFF2-40B4-BE49-F238E27FC236}">
                    <a16:creationId xmlns:a16="http://schemas.microsoft.com/office/drawing/2014/main" id="{8D4EDD5E-B2CB-493C-9505-DCDEAA1FBE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8" name="Группа 237">
              <a:extLst>
                <a:ext uri="{FF2B5EF4-FFF2-40B4-BE49-F238E27FC236}">
                  <a16:creationId xmlns:a16="http://schemas.microsoft.com/office/drawing/2014/main" id="{8748E8BC-A260-4E92-AEE7-9DF9BCD3CFD9}"/>
                </a:ext>
              </a:extLst>
            </p:cNvPr>
            <p:cNvGrpSpPr/>
            <p:nvPr/>
          </p:nvGrpSpPr>
          <p:grpSpPr>
            <a:xfrm rot="20784626">
              <a:off x="10998608" y="4132293"/>
              <a:ext cx="743508" cy="381624"/>
              <a:chOff x="462117" y="4869221"/>
              <a:chExt cx="959100" cy="479117"/>
            </a:xfrm>
          </p:grpSpPr>
          <p:sp>
            <p:nvSpPr>
              <p:cNvPr id="251" name="Ромб 250">
                <a:extLst>
                  <a:ext uri="{FF2B5EF4-FFF2-40B4-BE49-F238E27FC236}">
                    <a16:creationId xmlns:a16="http://schemas.microsoft.com/office/drawing/2014/main" id="{5D8E9EC9-5EE2-4925-B589-44BC7144A3BD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2" name="Прямая соединительная линия 251">
                <a:extLst>
                  <a:ext uri="{FF2B5EF4-FFF2-40B4-BE49-F238E27FC236}">
                    <a16:creationId xmlns:a16="http://schemas.microsoft.com/office/drawing/2014/main" id="{C3510FC9-4520-43DC-8EC6-BB688B701F92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Прямая соединительная линия 252">
                <a:extLst>
                  <a:ext uri="{FF2B5EF4-FFF2-40B4-BE49-F238E27FC236}">
                    <a16:creationId xmlns:a16="http://schemas.microsoft.com/office/drawing/2014/main" id="{FDDDE381-8DF3-4A43-A975-5866BC019E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9" name="Группа 238">
              <a:extLst>
                <a:ext uri="{FF2B5EF4-FFF2-40B4-BE49-F238E27FC236}">
                  <a16:creationId xmlns:a16="http://schemas.microsoft.com/office/drawing/2014/main" id="{91CD5604-983F-4E17-92A1-986928B6ACE8}"/>
                </a:ext>
              </a:extLst>
            </p:cNvPr>
            <p:cNvGrpSpPr/>
            <p:nvPr/>
          </p:nvGrpSpPr>
          <p:grpSpPr>
            <a:xfrm rot="1557261">
              <a:off x="9412566" y="6179772"/>
              <a:ext cx="743508" cy="381624"/>
              <a:chOff x="462117" y="4869221"/>
              <a:chExt cx="959100" cy="479117"/>
            </a:xfrm>
          </p:grpSpPr>
          <p:sp>
            <p:nvSpPr>
              <p:cNvPr id="248" name="Ромб 247">
                <a:extLst>
                  <a:ext uri="{FF2B5EF4-FFF2-40B4-BE49-F238E27FC236}">
                    <a16:creationId xmlns:a16="http://schemas.microsoft.com/office/drawing/2014/main" id="{D0059B6B-7DC0-444C-9E36-0456F4854DE5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9" name="Прямая соединительная линия 248">
                <a:extLst>
                  <a:ext uri="{FF2B5EF4-FFF2-40B4-BE49-F238E27FC236}">
                    <a16:creationId xmlns:a16="http://schemas.microsoft.com/office/drawing/2014/main" id="{0BE95A95-AD9B-4BC0-9BF0-614CB7509E27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Прямая соединительная линия 249">
                <a:extLst>
                  <a:ext uri="{FF2B5EF4-FFF2-40B4-BE49-F238E27FC236}">
                    <a16:creationId xmlns:a16="http://schemas.microsoft.com/office/drawing/2014/main" id="{32E013AD-1E3E-4ACC-916E-33D87EF960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0" name="Группа 239">
              <a:extLst>
                <a:ext uri="{FF2B5EF4-FFF2-40B4-BE49-F238E27FC236}">
                  <a16:creationId xmlns:a16="http://schemas.microsoft.com/office/drawing/2014/main" id="{B5D42E00-FD1C-4168-B079-B628B5FE59CD}"/>
                </a:ext>
              </a:extLst>
            </p:cNvPr>
            <p:cNvGrpSpPr/>
            <p:nvPr/>
          </p:nvGrpSpPr>
          <p:grpSpPr>
            <a:xfrm rot="20784626">
              <a:off x="10191702" y="6072417"/>
              <a:ext cx="743508" cy="381624"/>
              <a:chOff x="462117" y="4869221"/>
              <a:chExt cx="959100" cy="479117"/>
            </a:xfrm>
          </p:grpSpPr>
          <p:sp>
            <p:nvSpPr>
              <p:cNvPr id="245" name="Ромб 244">
                <a:extLst>
                  <a:ext uri="{FF2B5EF4-FFF2-40B4-BE49-F238E27FC236}">
                    <a16:creationId xmlns:a16="http://schemas.microsoft.com/office/drawing/2014/main" id="{EBA27EDA-5452-41FE-9B15-D14929BB6A76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6" name="Прямая соединительная линия 245">
                <a:extLst>
                  <a:ext uri="{FF2B5EF4-FFF2-40B4-BE49-F238E27FC236}">
                    <a16:creationId xmlns:a16="http://schemas.microsoft.com/office/drawing/2014/main" id="{884580DE-30D7-4679-AA70-F3D05D83A244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Прямая соединительная линия 246">
                <a:extLst>
                  <a:ext uri="{FF2B5EF4-FFF2-40B4-BE49-F238E27FC236}">
                    <a16:creationId xmlns:a16="http://schemas.microsoft.com/office/drawing/2014/main" id="{14F2507D-938B-47C9-A023-C02898C8B4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1" name="Прямая со стрелкой 240">
              <a:extLst>
                <a:ext uri="{FF2B5EF4-FFF2-40B4-BE49-F238E27FC236}">
                  <a16:creationId xmlns:a16="http://schemas.microsoft.com/office/drawing/2014/main" id="{4D0DECCC-857E-459B-BA7C-047116A4CCE5}"/>
                </a:ext>
              </a:extLst>
            </p:cNvPr>
            <p:cNvCxnSpPr>
              <a:stCxn id="266" idx="2"/>
              <a:endCxn id="263" idx="0"/>
            </p:cNvCxnSpPr>
            <p:nvPr/>
          </p:nvCxnSpPr>
          <p:spPr>
            <a:xfrm>
              <a:off x="7125075" y="5464716"/>
              <a:ext cx="227334" cy="475026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Прямая со стрелкой 241">
              <a:extLst>
                <a:ext uri="{FF2B5EF4-FFF2-40B4-BE49-F238E27FC236}">
                  <a16:creationId xmlns:a16="http://schemas.microsoft.com/office/drawing/2014/main" id="{70D00DC6-A644-42C7-8070-E166B26257C9}"/>
                </a:ext>
              </a:extLst>
            </p:cNvPr>
            <p:cNvCxnSpPr>
              <a:stCxn id="257" idx="0"/>
              <a:endCxn id="260" idx="2"/>
            </p:cNvCxnSpPr>
            <p:nvPr/>
          </p:nvCxnSpPr>
          <p:spPr>
            <a:xfrm flipV="1">
              <a:off x="8848118" y="5418349"/>
              <a:ext cx="9038" cy="288237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Прямая со стрелкой 242">
              <a:extLst>
                <a:ext uri="{FF2B5EF4-FFF2-40B4-BE49-F238E27FC236}">
                  <a16:creationId xmlns:a16="http://schemas.microsoft.com/office/drawing/2014/main" id="{5EF85901-277D-439A-9910-15E4A2DEABC6}"/>
                </a:ext>
              </a:extLst>
            </p:cNvPr>
            <p:cNvCxnSpPr>
              <a:stCxn id="248" idx="3"/>
              <a:endCxn id="245" idx="1"/>
            </p:cNvCxnSpPr>
            <p:nvPr/>
          </p:nvCxnSpPr>
          <p:spPr>
            <a:xfrm flipV="1">
              <a:off x="9879161" y="6350097"/>
              <a:ext cx="581324" cy="13365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Прямая со стрелкой 243">
              <a:extLst>
                <a:ext uri="{FF2B5EF4-FFF2-40B4-BE49-F238E27FC236}">
                  <a16:creationId xmlns:a16="http://schemas.microsoft.com/office/drawing/2014/main" id="{C9E77F0D-4172-40B7-B601-1F96E9648580}"/>
                </a:ext>
              </a:extLst>
            </p:cNvPr>
            <p:cNvCxnSpPr>
              <a:stCxn id="254" idx="0"/>
              <a:endCxn id="251" idx="1"/>
            </p:cNvCxnSpPr>
            <p:nvPr/>
          </p:nvCxnSpPr>
          <p:spPr>
            <a:xfrm flipV="1">
              <a:off x="11082588" y="4409973"/>
              <a:ext cx="184803" cy="738217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3">
            <a:extLst>
              <a:ext uri="{FF2B5EF4-FFF2-40B4-BE49-F238E27FC236}">
                <a16:creationId xmlns:a16="http://schemas.microsoft.com/office/drawing/2014/main" id="{4B184857-F7BB-4000-A842-94EFC34A7A2E}"/>
              </a:ext>
            </a:extLst>
          </p:cNvPr>
          <p:cNvGrpSpPr>
            <a:grpSpLocks/>
          </p:cNvGrpSpPr>
          <p:nvPr/>
        </p:nvGrpSpPr>
        <p:grpSpPr bwMode="auto">
          <a:xfrm>
            <a:off x="5223459" y="1577433"/>
            <a:ext cx="6913005" cy="4616448"/>
            <a:chOff x="274" y="11135"/>
            <a:chExt cx="10722" cy="5830"/>
          </a:xfrm>
        </p:grpSpPr>
        <p:sp>
          <p:nvSpPr>
            <p:cNvPr id="17" name="AutoShape 59">
              <a:extLst>
                <a:ext uri="{FF2B5EF4-FFF2-40B4-BE49-F238E27FC236}">
                  <a16:creationId xmlns:a16="http://schemas.microsoft.com/office/drawing/2014/main" id="{F40E7E71-A4D2-4902-A773-7F2A89F065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3" y="11570"/>
              <a:ext cx="0" cy="74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1FA3B6BC-6C8C-4588-B4E2-C6AF9F7CC3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" y="11135"/>
              <a:ext cx="10722" cy="5830"/>
              <a:chOff x="274" y="11135"/>
              <a:chExt cx="10722" cy="5830"/>
            </a:xfrm>
          </p:grpSpPr>
          <p:grpSp>
            <p:nvGrpSpPr>
              <p:cNvPr id="19" name="Group 9">
                <a:extLst>
                  <a:ext uri="{FF2B5EF4-FFF2-40B4-BE49-F238E27FC236}">
                    <a16:creationId xmlns:a16="http://schemas.microsoft.com/office/drawing/2014/main" id="{95CB2EFF-5DA2-499B-B233-232D08D6CC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" y="11570"/>
                <a:ext cx="10722" cy="5395"/>
                <a:chOff x="274" y="11570"/>
                <a:chExt cx="10722" cy="5395"/>
              </a:xfrm>
            </p:grpSpPr>
            <p:grpSp>
              <p:nvGrpSpPr>
                <p:cNvPr id="24" name="Group 14">
                  <a:extLst>
                    <a:ext uri="{FF2B5EF4-FFF2-40B4-BE49-F238E27FC236}">
                      <a16:creationId xmlns:a16="http://schemas.microsoft.com/office/drawing/2014/main" id="{B4B08B6D-7534-480F-92A0-63DEBC375F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4" y="11570"/>
                  <a:ext cx="10722" cy="5395"/>
                  <a:chOff x="274" y="11570"/>
                  <a:chExt cx="10722" cy="5395"/>
                </a:xfrm>
              </p:grpSpPr>
              <p:sp>
                <p:nvSpPr>
                  <p:cNvPr id="28" name="AutoShape 58">
                    <a:extLst>
                      <a:ext uri="{FF2B5EF4-FFF2-40B4-BE49-F238E27FC236}">
                        <a16:creationId xmlns:a16="http://schemas.microsoft.com/office/drawing/2014/main" id="{1887BA87-22E1-4477-9E6C-94068C5C5E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06" y="11570"/>
                    <a:ext cx="2553" cy="1505"/>
                  </a:xfrm>
                  <a:prstGeom prst="flowChartDecision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" name="Text Box 57">
                    <a:extLst>
                      <a:ext uri="{FF2B5EF4-FFF2-40B4-BE49-F238E27FC236}">
                        <a16:creationId xmlns:a16="http://schemas.microsoft.com/office/drawing/2014/main" id="{F62AA221-B34A-4B77-B95E-AF5D0339D8D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80" y="11953"/>
                    <a:ext cx="2445" cy="643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Правило по выбору пары</a:t>
                    </a:r>
                    <a:endParaRPr kumimoji="0" lang="en-US" altLang="en-US" sz="12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Text Box 54">
                        <a:extLst>
                          <a:ext uri="{FF2B5EF4-FFF2-40B4-BE49-F238E27FC236}">
                            <a16:creationId xmlns:a16="http://schemas.microsoft.com/office/drawing/2014/main" id="{0C42964C-C3DB-4B66-BFE7-07B1941859FC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85" y="14996"/>
                        <a:ext cx="2714" cy="11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lvl="0" algn="ctr" defTabSz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ru-RU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Считается величина управления</a:t>
                        </a:r>
                      </a:p>
                      <a:p>
                        <a:pPr lvl="0" algn="ctr" defTabSz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ru-RU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по дрейфу</a:t>
                        </a:r>
                        <a:endParaRPr lang="en-US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lvl="0" algn="ctr" defTabSz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ru-RU" alt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r>
                                  <a:rPr lang="en-US" altLang="en-US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en-US" sz="1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en-US" altLang="en-US" sz="1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sSubSup>
                              <m:sSubSupPr>
                                <m:ctrlPr>
                                  <a:rPr lang="en-US" alt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r>
                                  <a:rPr lang="en-US" altLang="en-US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p>
                            </m:sSubSup>
                          </m:oMath>
                        </a14:m>
                        <a:r>
                          <a:rPr lang="ru-RU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</a:p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Text Box 54">
                        <a:extLst>
                          <a:ext uri="{FF2B5EF4-FFF2-40B4-BE49-F238E27FC236}">
                            <a16:creationId xmlns:a16="http://schemas.microsoft.com/office/drawing/2014/main" id="{0C42964C-C3DB-4B66-BFE7-07B1941859F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7985" y="14996"/>
                        <a:ext cx="2714" cy="1125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33" name="AutoShape 50">
                    <a:extLst>
                      <a:ext uri="{FF2B5EF4-FFF2-40B4-BE49-F238E27FC236}">
                        <a16:creationId xmlns:a16="http://schemas.microsoft.com/office/drawing/2014/main" id="{915F6A35-0C8F-400B-949F-A554A8993D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60" y="11570"/>
                    <a:ext cx="2553" cy="1505"/>
                  </a:xfrm>
                  <a:prstGeom prst="flowChartDecision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Text Box 47">
                    <a:extLst>
                      <a:ext uri="{FF2B5EF4-FFF2-40B4-BE49-F238E27FC236}">
                        <a16:creationId xmlns:a16="http://schemas.microsoft.com/office/drawing/2014/main" id="{5618AAE7-D5CB-4A71-BA69-F13A9182629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1" y="13229"/>
                    <a:ext cx="2106" cy="627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ru-RU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Предотвращение столкновения</a:t>
                    </a:r>
                    <a:endParaRPr kumimoji="0" lang="en-US" altLang="en-US" sz="12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altLang="en-U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6" name="AutoShape 46">
                    <a:extLst>
                      <a:ext uri="{FF2B5EF4-FFF2-40B4-BE49-F238E27FC236}">
                        <a16:creationId xmlns:a16="http://schemas.microsoft.com/office/drawing/2014/main" id="{E359B69C-DD7F-42D2-9967-210EDE7A43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46" y="12958"/>
                    <a:ext cx="2682" cy="1505"/>
                  </a:xfrm>
                  <a:prstGeom prst="flowChartDecision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" name="Text Box 45">
                    <a:extLst>
                      <a:ext uri="{FF2B5EF4-FFF2-40B4-BE49-F238E27FC236}">
                        <a16:creationId xmlns:a16="http://schemas.microsoft.com/office/drawing/2014/main" id="{D199A8A8-1EEB-4566-BDE3-040F75CC3B1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00" y="13422"/>
                    <a:ext cx="1844" cy="531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lvl="0"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ru-RU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Нет управления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altLang="en-U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8" name="Text Box 42">
                        <a:extLst>
                          <a:ext uri="{FF2B5EF4-FFF2-40B4-BE49-F238E27FC236}">
                            <a16:creationId xmlns:a16="http://schemas.microsoft.com/office/drawing/2014/main" id="{F47C28B3-8E74-4582-B34F-967F1025F92D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28" y="14996"/>
                        <a:ext cx="2577" cy="104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lvl="0" algn="ctr" defTabSz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altLang="en-US" sz="12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ru-RU" altLang="en-US" sz="12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Находим требуемые дипольные моменты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ru-RU" alt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altLang="en-US" sz="12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alt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ru-RU" altLang="en-US" sz="12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oMath>
                        </a14:m>
                        <a:r>
                          <a:rPr kumimoji="0" lang="ru-RU" altLang="en-US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и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ru-RU" alt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altLang="en-US" sz="12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alt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a14:m>
                        <a:endPara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8" name="Text Box 42">
                        <a:extLst>
                          <a:ext uri="{FF2B5EF4-FFF2-40B4-BE49-F238E27FC236}">
                            <a16:creationId xmlns:a16="http://schemas.microsoft.com/office/drawing/2014/main" id="{F47C28B3-8E74-4582-B34F-967F1025F92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4928" y="14996"/>
                        <a:ext cx="2577" cy="1048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39" name="AutoShape 41">
                    <a:extLst>
                      <a:ext uri="{FF2B5EF4-FFF2-40B4-BE49-F238E27FC236}">
                        <a16:creationId xmlns:a16="http://schemas.microsoft.com/office/drawing/2014/main" id="{D037C86C-40F7-4E96-8DBD-0473EEDD64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81" y="15247"/>
                    <a:ext cx="2768" cy="1718"/>
                  </a:xfrm>
                  <a:prstGeom prst="flowChartDecision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Text Box 37">
                    <a:extLst>
                      <a:ext uri="{FF2B5EF4-FFF2-40B4-BE49-F238E27FC236}">
                        <a16:creationId xmlns:a16="http://schemas.microsoft.com/office/drawing/2014/main" id="{D0523B2B-1D01-4CBA-8954-038C3AFFC8D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27" y="14098"/>
                    <a:ext cx="2379" cy="757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r>
                      <a: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Уменьшаем дипольный момент до допустимого</a:t>
                    </a:r>
                    <a:endPara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" name="Text Box 36">
                    <a:extLst>
                      <a:ext uri="{FF2B5EF4-FFF2-40B4-BE49-F238E27FC236}">
                        <a16:creationId xmlns:a16="http://schemas.microsoft.com/office/drawing/2014/main" id="{BA01B61D-2EEE-4D05-87BA-8A4C556C1EF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4" y="14353"/>
                    <a:ext cx="2770" cy="807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ru-RU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Моделирование углового и орбитального движения</a:t>
                    </a:r>
                    <a:endParaRPr lang="en-US" altLang="en-US" sz="20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3" name="AutoShape 35">
                    <a:extLst>
                      <a:ext uri="{FF2B5EF4-FFF2-40B4-BE49-F238E27FC236}">
                        <a16:creationId xmlns:a16="http://schemas.microsoft.com/office/drawing/2014/main" id="{BA0DD11E-F134-44F2-8080-5AAE077D88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113" y="11570"/>
                    <a:ext cx="1680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AutoShape 34">
                    <a:extLst>
                      <a:ext uri="{FF2B5EF4-FFF2-40B4-BE49-F238E27FC236}">
                        <a16:creationId xmlns:a16="http://schemas.microsoft.com/office/drawing/2014/main" id="{12A52273-C6CE-4C7A-8A0D-B5AF79A4A8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60" y="12313"/>
                    <a:ext cx="0" cy="91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AutoShape 33">
                    <a:extLst>
                      <a:ext uri="{FF2B5EF4-FFF2-40B4-BE49-F238E27FC236}">
                        <a16:creationId xmlns:a16="http://schemas.microsoft.com/office/drawing/2014/main" id="{70D299D4-5A69-4256-9479-647E2D93EE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06" y="12313"/>
                    <a:ext cx="0" cy="91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AutoShape 32">
                    <a:extLst>
                      <a:ext uri="{FF2B5EF4-FFF2-40B4-BE49-F238E27FC236}">
                        <a16:creationId xmlns:a16="http://schemas.microsoft.com/office/drawing/2014/main" id="{97E6F9C1-EC91-4E04-B7C9-190C711426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059" y="12313"/>
                    <a:ext cx="102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AutoShape 31">
                    <a:extLst>
                      <a:ext uri="{FF2B5EF4-FFF2-40B4-BE49-F238E27FC236}">
                        <a16:creationId xmlns:a16="http://schemas.microsoft.com/office/drawing/2014/main" id="{9FB59511-9BE1-420C-8905-BE0E9A58A6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415" y="12596"/>
                    <a:ext cx="10" cy="36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AutoShape 30">
                    <a:extLst>
                      <a:ext uri="{FF2B5EF4-FFF2-40B4-BE49-F238E27FC236}">
                        <a16:creationId xmlns:a16="http://schemas.microsoft.com/office/drawing/2014/main" id="{69DD99FF-A7C9-4525-9C9F-49AA56384D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844" y="13720"/>
                    <a:ext cx="302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AutoShape 29">
                    <a:extLst>
                      <a:ext uri="{FF2B5EF4-FFF2-40B4-BE49-F238E27FC236}">
                        <a16:creationId xmlns:a16="http://schemas.microsoft.com/office/drawing/2014/main" id="{7E6585E8-6622-45C5-91B0-66E3E9E9A3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699" y="15444"/>
                    <a:ext cx="286" cy="1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AutoShape 28">
                    <a:extLst>
                      <a:ext uri="{FF2B5EF4-FFF2-40B4-BE49-F238E27FC236}">
                        <a16:creationId xmlns:a16="http://schemas.microsoft.com/office/drawing/2014/main" id="{B852EB96-10E4-426A-990C-AE18602789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985" y="13720"/>
                    <a:ext cx="11" cy="173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AutoShape 27">
                    <a:extLst>
                      <a:ext uri="{FF2B5EF4-FFF2-40B4-BE49-F238E27FC236}">
                        <a16:creationId xmlns:a16="http://schemas.microsoft.com/office/drawing/2014/main" id="{F20BB9D4-0C64-402B-8EE8-BFDF7038D5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505" y="15444"/>
                    <a:ext cx="480" cy="1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AutoShape 26">
                    <a:extLst>
                      <a:ext uri="{FF2B5EF4-FFF2-40B4-BE49-F238E27FC236}">
                        <a16:creationId xmlns:a16="http://schemas.microsoft.com/office/drawing/2014/main" id="{45EB4200-EA89-458E-BC42-59E8F637F3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79" y="16729"/>
                    <a:ext cx="2521" cy="2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AutoShape 25">
                    <a:extLst>
                      <a:ext uri="{FF2B5EF4-FFF2-40B4-BE49-F238E27FC236}">
                        <a16:creationId xmlns:a16="http://schemas.microsoft.com/office/drawing/2014/main" id="{0F1C5BCC-7746-4E05-922D-175DDFCDD4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00" y="16044"/>
                    <a:ext cx="14" cy="708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AutoShape 24">
                    <a:extLst>
                      <a:ext uri="{FF2B5EF4-FFF2-40B4-BE49-F238E27FC236}">
                        <a16:creationId xmlns:a16="http://schemas.microsoft.com/office/drawing/2014/main" id="{9BE265CB-BE1A-4831-8BD5-69A60A5DDA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45" y="15160"/>
                    <a:ext cx="0" cy="84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AutoShape 23">
                    <a:extLst>
                      <a:ext uri="{FF2B5EF4-FFF2-40B4-BE49-F238E27FC236}">
                        <a16:creationId xmlns:a16="http://schemas.microsoft.com/office/drawing/2014/main" id="{25D6299E-1164-4F30-8FDE-441F0AC9E9F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044" y="14518"/>
                    <a:ext cx="883" cy="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" name="AutoShape 22">
                    <a:extLst>
                      <a:ext uri="{FF2B5EF4-FFF2-40B4-BE49-F238E27FC236}">
                        <a16:creationId xmlns:a16="http://schemas.microsoft.com/office/drawing/2014/main" id="{3D30C76F-9625-43C2-A185-B919C541B6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7" y="13075"/>
                    <a:ext cx="0" cy="1278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 Box 12">
                      <a:extLst>
                        <a:ext uri="{FF2B5EF4-FFF2-40B4-BE49-F238E27FC236}">
                          <a16:creationId xmlns:a16="http://schemas.microsoft.com/office/drawing/2014/main" id="{5953BCB9-0D52-4F69-8DE0-2F150F869B4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320" y="13444"/>
                      <a:ext cx="2280" cy="8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it-IT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en-US" sz="1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между парами </a:t>
                      </a:r>
                      <a:r>
                        <a:rPr lang="en-US" altLang="en-US" sz="1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en-US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𝑑𝑖𝑠𝑡</m:t>
                              </m:r>
                            </m:sub>
                          </m:sSub>
                          <m:r>
                            <a:rPr lang="en-US" altLang="en-US" sz="12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?</m:t>
                          </m:r>
                        </m:oMath>
                      </a14:m>
                      <a:r>
                        <a:rPr lang="ru-RU" altLang="en-US" sz="1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it-IT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 Box 12">
                      <a:extLst>
                        <a:ext uri="{FF2B5EF4-FFF2-40B4-BE49-F238E27FC236}">
                          <a16:creationId xmlns:a16="http://schemas.microsoft.com/office/drawing/2014/main" id="{5953BCB9-0D52-4F69-8DE0-2F150F869B4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8320" y="13444"/>
                      <a:ext cx="2280" cy="871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t="-885" r="-415"/>
                      </a:stretch>
                    </a:blipFill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" name="Group 5">
                <a:extLst>
                  <a:ext uri="{FF2B5EF4-FFF2-40B4-BE49-F238E27FC236}">
                    <a16:creationId xmlns:a16="http://schemas.microsoft.com/office/drawing/2014/main" id="{A2E260A1-5F39-4978-A377-24E3E0A615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6" y="11135"/>
                <a:ext cx="8160" cy="4858"/>
                <a:chOff x="2836" y="11135"/>
                <a:chExt cx="8160" cy="4858"/>
              </a:xfrm>
            </p:grpSpPr>
            <p:sp>
              <p:nvSpPr>
                <p:cNvPr id="21" name="AutoShape 8">
                  <a:extLst>
                    <a:ext uri="{FF2B5EF4-FFF2-40B4-BE49-F238E27FC236}">
                      <a16:creationId xmlns:a16="http://schemas.microsoft.com/office/drawing/2014/main" id="{1EE2C9BB-30E1-4DF8-9369-13272A364F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6" y="11135"/>
                  <a:ext cx="11" cy="43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AutoShape 7">
                  <a:extLst>
                    <a:ext uri="{FF2B5EF4-FFF2-40B4-BE49-F238E27FC236}">
                      <a16:creationId xmlns:a16="http://schemas.microsoft.com/office/drawing/2014/main" id="{BBDAAF6E-B63C-4E9C-9086-42C3C1A8E2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828" y="13720"/>
                  <a:ext cx="168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AutoShape 6">
                  <a:extLst>
                    <a:ext uri="{FF2B5EF4-FFF2-40B4-BE49-F238E27FC236}">
                      <a16:creationId xmlns:a16="http://schemas.microsoft.com/office/drawing/2014/main" id="{547320E4-E5B6-4FED-B9BF-10A194C4C0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79" y="14864"/>
                  <a:ext cx="0" cy="112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2769" name="Rectangle 60">
            <a:extLst>
              <a:ext uri="{FF2B5EF4-FFF2-40B4-BE49-F238E27FC236}">
                <a16:creationId xmlns:a16="http://schemas.microsoft.com/office/drawing/2014/main" id="{9CDC7FFE-61DA-4414-A72C-583AE98FB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349" y="1221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8" name="Rectangle 70">
            <a:extLst>
              <a:ext uri="{FF2B5EF4-FFF2-40B4-BE49-F238E27FC236}">
                <a16:creationId xmlns:a16="http://schemas.microsoft.com/office/drawing/2014/main" id="{A91B1949-D284-44A2-BECF-E68309A4F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349" y="725401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1" name="Rectangle 79">
            <a:extLst>
              <a:ext uri="{FF2B5EF4-FFF2-40B4-BE49-F238E27FC236}">
                <a16:creationId xmlns:a16="http://schemas.microsoft.com/office/drawing/2014/main" id="{A56ED29B-E30E-4561-A789-B8A893F93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349" y="1335001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E40C581-E4EA-4AF9-8C51-9D25B4315519}"/>
              </a:ext>
            </a:extLst>
          </p:cNvPr>
          <p:cNvSpPr txBox="1"/>
          <p:nvPr/>
        </p:nvSpPr>
        <p:spPr>
          <a:xfrm>
            <a:off x="830445" y="4952855"/>
            <a:ext cx="4659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Коммуникационные связи между аппаратами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Text Box 428">
            <a:extLst>
              <a:ext uri="{FF2B5EF4-FFF2-40B4-BE49-F238E27FC236}">
                <a16:creationId xmlns:a16="http://schemas.microsoft.com/office/drawing/2014/main" id="{9EC248B4-0E75-489E-BEC6-951B92C30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322" y="1574637"/>
            <a:ext cx="1325455" cy="56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условия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 Box 442">
                <a:extLst>
                  <a:ext uri="{FF2B5EF4-FFF2-40B4-BE49-F238E27FC236}">
                    <a16:creationId xmlns:a16="http://schemas.microsoft.com/office/drawing/2014/main" id="{93F001C0-13D3-4C0F-86C0-99EB79C95D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1782" y="2116523"/>
                <a:ext cx="1507697" cy="956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en-US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Расстояние</a:t>
                </a:r>
                <a:endPara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en-US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до ближайшего спутника </a:t>
                </a:r>
                <a:endPara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1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altLang="en-US" sz="1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kumimoji="0" lang="en-US" altLang="en-US" sz="1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𝑐𝑜𝑙𝑙</m:t>
                        </m:r>
                      </m:sub>
                    </m:sSub>
                    <m:r>
                      <a: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?</m:t>
                    </m:r>
                  </m:oMath>
                </a14:m>
                <a:endParaRPr kumimoji="0" lang="it-IT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 Box 442">
                <a:extLst>
                  <a:ext uri="{FF2B5EF4-FFF2-40B4-BE49-F238E27FC236}">
                    <a16:creationId xmlns:a16="http://schemas.microsoft.com/office/drawing/2014/main" id="{93F001C0-13D3-4C0F-86C0-99EB79C95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1782" y="2116523"/>
                <a:ext cx="1507697" cy="9566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Text Box 426">
            <a:extLst>
              <a:ext uri="{FF2B5EF4-FFF2-40B4-BE49-F238E27FC236}">
                <a16:creationId xmlns:a16="http://schemas.microsoft.com/office/drawing/2014/main" id="{DB58212D-F773-4BDD-AAB6-B4A3946F7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827" y="2726479"/>
            <a:ext cx="921721" cy="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2" name="Text Box 424">
            <a:extLst>
              <a:ext uri="{FF2B5EF4-FFF2-40B4-BE49-F238E27FC236}">
                <a16:creationId xmlns:a16="http://schemas.microsoft.com/office/drawing/2014/main" id="{6BE55F28-F3A3-4D02-8F90-536A8330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449" y="1679262"/>
            <a:ext cx="921721" cy="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 Box 439">
                <a:extLst>
                  <a:ext uri="{FF2B5EF4-FFF2-40B4-BE49-F238E27FC236}">
                    <a16:creationId xmlns:a16="http://schemas.microsoft.com/office/drawing/2014/main" id="{9331A16D-E9EC-495B-9285-73370CDC42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01696" y="2169217"/>
                <a:ext cx="1325455" cy="956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Угловая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скорость</a:t>
                </a:r>
              </a:p>
              <a:p>
                <a:pPr lvl="0"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</m:t>
                        </m:r>
                      </m:e>
                      <m: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𝑚𝑎𝑥</m:t>
                        </m:r>
                      </m:sub>
                    </m:sSub>
                    <m:r>
                      <a:rPr lang="en-US" alt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?</m:t>
                    </m:r>
                  </m:oMath>
                </a14:m>
                <a:endParaRPr kumimoji="0" lang="it-IT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3" name="Text Box 439">
                <a:extLst>
                  <a:ext uri="{FF2B5EF4-FFF2-40B4-BE49-F238E27FC236}">
                    <a16:creationId xmlns:a16="http://schemas.microsoft.com/office/drawing/2014/main" id="{9331A16D-E9EC-495B-9285-73370CDC4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1696" y="2169217"/>
                <a:ext cx="1325455" cy="956617"/>
              </a:xfrm>
              <a:prstGeom prst="rect">
                <a:avLst/>
              </a:prstGeom>
              <a:blipFill>
                <a:blip r:embed="rId9"/>
                <a:stretch>
                  <a:fillRect t="-63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 Box 424">
            <a:extLst>
              <a:ext uri="{FF2B5EF4-FFF2-40B4-BE49-F238E27FC236}">
                <a16:creationId xmlns:a16="http://schemas.microsoft.com/office/drawing/2014/main" id="{549DE06D-966A-4950-B98E-A83F93D8A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47" y="2724273"/>
            <a:ext cx="921721" cy="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Text Box 447">
            <a:extLst>
              <a:ext uri="{FF2B5EF4-FFF2-40B4-BE49-F238E27FC236}">
                <a16:creationId xmlns:a16="http://schemas.microsoft.com/office/drawing/2014/main" id="{62875595-1029-4348-AE40-A42DD8866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8948" y="3237025"/>
            <a:ext cx="1442510" cy="5589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Демпфирование угловой скорости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Text Box 426">
            <a:extLst>
              <a:ext uri="{FF2B5EF4-FFF2-40B4-BE49-F238E27FC236}">
                <a16:creationId xmlns:a16="http://schemas.microsoft.com/office/drawing/2014/main" id="{3860BFE4-AFF0-4496-8429-08A870671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6369" y="2235806"/>
            <a:ext cx="921721" cy="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7" name="Text Box 426">
            <a:extLst>
              <a:ext uri="{FF2B5EF4-FFF2-40B4-BE49-F238E27FC236}">
                <a16:creationId xmlns:a16="http://schemas.microsoft.com/office/drawing/2014/main" id="{3AAF0E91-78D0-40F6-A61A-C6F9F61E7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751" y="3291546"/>
            <a:ext cx="921721" cy="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8" name="Text Box 424">
            <a:extLst>
              <a:ext uri="{FF2B5EF4-FFF2-40B4-BE49-F238E27FC236}">
                <a16:creationId xmlns:a16="http://schemas.microsoft.com/office/drawing/2014/main" id="{828D190B-AE6B-4174-A6B8-ECA3F82E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337" y="4151620"/>
            <a:ext cx="921721" cy="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 Box 435">
                <a:extLst>
                  <a:ext uri="{FF2B5EF4-FFF2-40B4-BE49-F238E27FC236}">
                    <a16:creationId xmlns:a16="http://schemas.microsoft.com/office/drawing/2014/main" id="{40527390-DA03-475B-B9F2-934A414DD8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3032" y="5345289"/>
                <a:ext cx="1687835" cy="540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max(|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𝑖𝑥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|,|</a:t>
                </a:r>
                <a:r>
                  <a:rPr lang="en-US" sz="14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|,|</a:t>
                </a:r>
                <a:r>
                  <a:rPr lang="en-US" sz="14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|)</a:t>
                </a:r>
              </a:p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59" name="Text Box 435">
                <a:extLst>
                  <a:ext uri="{FF2B5EF4-FFF2-40B4-BE49-F238E27FC236}">
                    <a16:creationId xmlns:a16="http://schemas.microsoft.com/office/drawing/2014/main" id="{40527390-DA03-475B-B9F2-934A414DD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3032" y="5345289"/>
                <a:ext cx="1687835" cy="540415"/>
              </a:xfrm>
              <a:prstGeom prst="rect">
                <a:avLst/>
              </a:prstGeom>
              <a:blipFill>
                <a:blip r:embed="rId10"/>
                <a:stretch>
                  <a:fillRect l="-1083" t="-2247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" name="Text Box 424">
            <a:extLst>
              <a:ext uri="{FF2B5EF4-FFF2-40B4-BE49-F238E27FC236}">
                <a16:creationId xmlns:a16="http://schemas.microsoft.com/office/drawing/2014/main" id="{B9521623-3512-464B-A552-24DA14CF1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139" y="4934687"/>
            <a:ext cx="921721" cy="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Text Box 426">
            <a:extLst>
              <a:ext uri="{FF2B5EF4-FFF2-40B4-BE49-F238E27FC236}">
                <a16:creationId xmlns:a16="http://schemas.microsoft.com/office/drawing/2014/main" id="{47869F11-0F14-4637-8782-0BD8592CF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967" y="4783101"/>
            <a:ext cx="921721" cy="4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975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8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37FC2A8-A88E-47C2-A896-DF43A2A79A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533873"/>
              </p:ext>
            </p:extLst>
          </p:nvPr>
        </p:nvGraphicFramePr>
        <p:xfrm>
          <a:off x="1722110" y="1137036"/>
          <a:ext cx="7961313" cy="434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24" name="Equation" r:id="rId5" imgW="5499000" imgH="2997000" progId="Equation.DSMT4">
                  <p:embed/>
                </p:oleObj>
              </mc:Choice>
              <mc:Fallback>
                <p:oleObj name="Equation" r:id="rId5" imgW="5499000" imgH="299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2110" y="1137036"/>
                        <a:ext cx="7961313" cy="434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5A5687A-0EDB-4777-B4BB-0BF8824114DC}"/>
              </a:ext>
            </a:extLst>
          </p:cNvPr>
          <p:cNvSpPr txBox="1"/>
          <p:nvPr/>
        </p:nvSpPr>
        <p:spPr>
          <a:xfrm>
            <a:off x="213979" y="868097"/>
            <a:ext cx="10879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Магнитное взаимодействие влияет не только поступательное движение, но и на угловое движение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6BDBD88-DDAD-4F0A-A45B-9560448864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615715"/>
              </p:ext>
            </p:extLst>
          </p:nvPr>
        </p:nvGraphicFramePr>
        <p:xfrm>
          <a:off x="4596479" y="5905627"/>
          <a:ext cx="29749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25" name="Equation" r:id="rId7" imgW="1942920" imgH="266400" progId="Equation.DSMT4">
                  <p:embed/>
                </p:oleObj>
              </mc:Choice>
              <mc:Fallback>
                <p:oleObj name="Equation" r:id="rId7" imgW="19429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96479" y="5905627"/>
                        <a:ext cx="2974975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E44F24-660C-43B1-B221-5023E22691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921" t="28495" r="34276" b="46494"/>
          <a:stretch/>
        </p:blipFill>
        <p:spPr>
          <a:xfrm>
            <a:off x="9575904" y="3841665"/>
            <a:ext cx="1895569" cy="1801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20F51E-67BA-4727-A1D0-8A6352512ECB}"/>
              </a:ext>
            </a:extLst>
          </p:cNvPr>
          <p:cNvSpPr txBox="1"/>
          <p:nvPr/>
        </p:nvSpPr>
        <p:spPr>
          <a:xfrm>
            <a:off x="8852823" y="5597601"/>
            <a:ext cx="3341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Магнитные катушки на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University of Glasgow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312C8C-3E39-46CB-8522-A746A0C8FE22}"/>
              </a:ext>
            </a:extLst>
          </p:cNvPr>
          <p:cNvSpPr txBox="1"/>
          <p:nvPr/>
        </p:nvSpPr>
        <p:spPr>
          <a:xfrm>
            <a:off x="213979" y="5579207"/>
            <a:ext cx="6216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Демпфирование угловой скорости происходит по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Bdot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Нижний колонтитул 1">
            <a:extLst>
              <a:ext uri="{FF2B5EF4-FFF2-40B4-BE49-F238E27FC236}">
                <a16:creationId xmlns:a16="http://schemas.microsoft.com/office/drawing/2014/main" id="{A79DCC6F-0700-4CCC-B256-022E5E61D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D5909B-DC6F-4BA4-8FA6-4B2BF9B78B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EE851DE1-4FE0-4EED-AD1E-A1780F28954A}"/>
              </a:ext>
            </a:extLst>
          </p:cNvPr>
          <p:cNvSpPr txBox="1">
            <a:spLocks/>
          </p:cNvSpPr>
          <p:nvPr/>
        </p:nvSpPr>
        <p:spPr>
          <a:xfrm>
            <a:off x="1524000" y="-222146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движения </a:t>
            </a:r>
          </a:p>
        </p:txBody>
      </p:sp>
    </p:spTree>
    <p:extLst>
      <p:ext uri="{BB962C8B-B14F-4D97-AF65-F5344CB8AC3E}">
        <p14:creationId xmlns:p14="http://schemas.microsoft.com/office/powerpoint/2010/main" val="268130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3999" y="-223020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работы алгоритма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9</a:t>
            </a:fld>
            <a:r>
              <a:rPr lang="en-US" dirty="0"/>
              <a:t> /1</a:t>
            </a:r>
            <a:r>
              <a:rPr lang="ru-RU" dirty="0"/>
              <a:t>6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-20200913-WA0000">
            <a:hlinkClick r:id="" action="ppaction://media"/>
            <a:extLst>
              <a:ext uri="{FF2B5EF4-FFF2-40B4-BE49-F238E27FC236}">
                <a16:creationId xmlns:a16="http://schemas.microsoft.com/office/drawing/2014/main" id="{C3B20C72-4AB2-4A61-9C19-64FE275A01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720" t="8221" r="6234" b="3361"/>
          <a:stretch/>
        </p:blipFill>
        <p:spPr>
          <a:xfrm>
            <a:off x="1413374" y="1165497"/>
            <a:ext cx="9441654" cy="5214918"/>
          </a:xfrm>
          <a:prstGeom prst="rect">
            <a:avLst/>
          </a:prstGeom>
        </p:spPr>
      </p:pic>
      <p:sp>
        <p:nvSpPr>
          <p:cNvPr id="10" name="Нижний колонтитул 1">
            <a:extLst>
              <a:ext uri="{FF2B5EF4-FFF2-40B4-BE49-F238E27FC236}">
                <a16:creationId xmlns:a16="http://schemas.microsoft.com/office/drawing/2014/main" id="{747459EF-E560-431C-9F39-1C609527B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512124"/>
            <a:ext cx="4896409" cy="3376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Академические чтения по космонавтике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AE0791-1ED3-4123-B958-B48690EEF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61" y="57110"/>
            <a:ext cx="707712" cy="7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7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47306</TotalTime>
  <Words>759</Words>
  <Application>Microsoft Office PowerPoint</Application>
  <PresentationFormat>Широкоэкранный</PresentationFormat>
  <Paragraphs>181</Paragraphs>
  <Slides>16</Slides>
  <Notes>16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Palatino Linotype</vt:lpstr>
      <vt:lpstr>Symbol</vt:lpstr>
      <vt:lpstr>Times New Roman</vt:lpstr>
      <vt:lpstr>Тема Office</vt:lpstr>
      <vt:lpstr>Equation</vt:lpstr>
      <vt:lpstr>ПОСТРОЕНИЕ РОЯ ФЕМТОСПУТНИКОВ С ПОМОЩЬЮ МАГНИТНЫХ КАТУШЕК</vt:lpstr>
      <vt:lpstr>Миниатюризация спутников</vt:lpstr>
      <vt:lpstr>Задачи группового полета</vt:lpstr>
      <vt:lpstr>Постановка задачи</vt:lpstr>
      <vt:lpstr>Построение управления</vt:lpstr>
      <vt:lpstr>Подходы к управлению роем</vt:lpstr>
      <vt:lpstr>Подходы к управлению роем</vt:lpstr>
      <vt:lpstr>Презентация PowerPoint</vt:lpstr>
      <vt:lpstr>Моделирование работы алгоритма</vt:lpstr>
      <vt:lpstr>Результаты моделирования централизованного управления</vt:lpstr>
      <vt:lpstr>Результаты моделирования децентрализованного управления, вариант 1</vt:lpstr>
      <vt:lpstr>Результаты моделирования децентрализованного управления, вариант 2</vt:lpstr>
      <vt:lpstr>Разделение роя </vt:lpstr>
      <vt:lpstr>Сравнение подходов к управлению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титульник</dc:title>
  <dc:creator>Сергей</dc:creator>
  <cp:lastModifiedBy>Галина 1</cp:lastModifiedBy>
  <cp:revision>405</cp:revision>
  <dcterms:created xsi:type="dcterms:W3CDTF">2015-01-14T13:01:07Z</dcterms:created>
  <dcterms:modified xsi:type="dcterms:W3CDTF">2021-04-01T15:05:37Z</dcterms:modified>
</cp:coreProperties>
</file>