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ti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6"/>
  </p:notesMasterIdLst>
  <p:sldIdLst>
    <p:sldId id="256" r:id="rId2"/>
    <p:sldId id="299" r:id="rId3"/>
    <p:sldId id="301" r:id="rId4"/>
    <p:sldId id="281" r:id="rId5"/>
    <p:sldId id="298" r:id="rId6"/>
    <p:sldId id="303" r:id="rId7"/>
    <p:sldId id="304" r:id="rId8"/>
    <p:sldId id="306" r:id="rId9"/>
    <p:sldId id="286" r:id="rId10"/>
    <p:sldId id="302" r:id="rId11"/>
    <p:sldId id="282" r:id="rId12"/>
    <p:sldId id="320" r:id="rId13"/>
    <p:sldId id="307" r:id="rId14"/>
    <p:sldId id="308" r:id="rId15"/>
    <p:sldId id="309" r:id="rId16"/>
    <p:sldId id="310" r:id="rId17"/>
    <p:sldId id="321" r:id="rId18"/>
    <p:sldId id="315" r:id="rId19"/>
    <p:sldId id="316" r:id="rId20"/>
    <p:sldId id="317" r:id="rId21"/>
    <p:sldId id="318" r:id="rId22"/>
    <p:sldId id="319" r:id="rId23"/>
    <p:sldId id="322" r:id="rId24"/>
    <p:sldId id="311" r:id="rId25"/>
    <p:sldId id="312" r:id="rId26"/>
    <p:sldId id="313" r:id="rId27"/>
    <p:sldId id="314" r:id="rId28"/>
    <p:sldId id="323" r:id="rId29"/>
    <p:sldId id="257" r:id="rId30"/>
    <p:sldId id="271" r:id="rId31"/>
    <p:sldId id="267" r:id="rId32"/>
    <p:sldId id="262" r:id="rId33"/>
    <p:sldId id="263" r:id="rId34"/>
    <p:sldId id="297"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89" d="100"/>
          <a:sy n="89" d="100"/>
        </p:scale>
        <p:origin x="1306"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1.wmf"/><Relationship Id="rId7" Type="http://schemas.openxmlformats.org/officeDocument/2006/relationships/image" Target="../media/image18.wmf"/><Relationship Id="rId2" Type="http://schemas.openxmlformats.org/officeDocument/2006/relationships/image" Target="../media/image80.wmf"/><Relationship Id="rId1" Type="http://schemas.openxmlformats.org/officeDocument/2006/relationships/image" Target="../media/image79.wmf"/><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8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92.wmf"/><Relationship Id="rId5" Type="http://schemas.openxmlformats.org/officeDocument/2006/relationships/image" Target="../media/image91.wmf"/><Relationship Id="rId4"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5" Type="http://schemas.openxmlformats.org/officeDocument/2006/relationships/image" Target="../media/image31.wmf"/><Relationship Id="rId4"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4"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64.wmf"/><Relationship Id="rId7" Type="http://schemas.openxmlformats.org/officeDocument/2006/relationships/image" Target="../media/image68.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C29E-108B-44E5-A308-B43870B6A59C}" type="datetimeFigureOut">
              <a:rPr lang="ru-RU" smtClean="0"/>
              <a:pPr/>
              <a:t>01.10.2020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76667-7AC8-452A-A35D-811B3FCF998B}" type="slidenum">
              <a:rPr lang="ru-RU" smtClean="0"/>
              <a:pPr/>
              <a:t>‹#›</a:t>
            </a:fld>
            <a:endParaRPr lang="ru-RU"/>
          </a:p>
        </p:txBody>
      </p:sp>
    </p:spTree>
    <p:extLst>
      <p:ext uri="{BB962C8B-B14F-4D97-AF65-F5344CB8AC3E}">
        <p14:creationId xmlns:p14="http://schemas.microsoft.com/office/powerpoint/2010/main" val="3337662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Most of natural examples are not really relevant.</a:t>
            </a:r>
          </a:p>
          <a:p>
            <a:r>
              <a:rPr lang="en-US" dirty="0" smtClean="0"/>
              <a:t>The main feature</a:t>
            </a:r>
            <a:r>
              <a:rPr lang="en-US" baseline="0" dirty="0" smtClean="0"/>
              <a:t> for them is the predators repel.</a:t>
            </a:r>
          </a:p>
          <a:p>
            <a:r>
              <a:rPr lang="en-US" baseline="0" dirty="0" smtClean="0"/>
              <a:t>However, some examples are good. Flock of birds looks for better food situation scanning large areas. Swarm of bees does the same with nice communication features. </a:t>
            </a:r>
            <a:endParaRPr lang="ru-RU" dirty="0"/>
          </a:p>
        </p:txBody>
      </p:sp>
      <p:sp>
        <p:nvSpPr>
          <p:cNvPr id="4" name="Номер слайда 3"/>
          <p:cNvSpPr>
            <a:spLocks noGrp="1"/>
          </p:cNvSpPr>
          <p:nvPr>
            <p:ph type="sldNum" sz="quarter" idx="10"/>
          </p:nvPr>
        </p:nvSpPr>
        <p:spPr/>
        <p:txBody>
          <a:bodyPr/>
          <a:lstStyle/>
          <a:p>
            <a:fld id="{5B476667-7AC8-452A-A35D-811B3FCF998B}" type="slidenum">
              <a:rPr lang="ru-RU" smtClean="0"/>
              <a:pPr/>
              <a:t>5</a:t>
            </a:fld>
            <a:endParaRPr lang="ru-RU"/>
          </a:p>
        </p:txBody>
      </p:sp>
    </p:spTree>
    <p:extLst>
      <p:ext uri="{BB962C8B-B14F-4D97-AF65-F5344CB8AC3E}">
        <p14:creationId xmlns:p14="http://schemas.microsoft.com/office/powerpoint/2010/main" val="3023635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B476667-7AC8-452A-A35D-811B3FCF998B}" type="slidenum">
              <a:rPr lang="ru-RU" smtClean="0"/>
              <a:pPr/>
              <a:t>33</a:t>
            </a:fld>
            <a:endParaRPr lang="ru-RU"/>
          </a:p>
        </p:txBody>
      </p:sp>
    </p:spTree>
    <p:extLst>
      <p:ext uri="{BB962C8B-B14F-4D97-AF65-F5344CB8AC3E}">
        <p14:creationId xmlns:p14="http://schemas.microsoft.com/office/powerpoint/2010/main" val="3682497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5B476667-7AC8-452A-A35D-811B3FCF998B}" type="slidenum">
              <a:rPr lang="ru-RU" smtClean="0"/>
              <a:pPr/>
              <a:t>34</a:t>
            </a:fld>
            <a:endParaRPr lang="ru-RU"/>
          </a:p>
        </p:txBody>
      </p:sp>
    </p:spTree>
    <p:extLst>
      <p:ext uri="{BB962C8B-B14F-4D97-AF65-F5344CB8AC3E}">
        <p14:creationId xmlns:p14="http://schemas.microsoft.com/office/powerpoint/2010/main" val="3532440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Постановка</a:t>
            </a:r>
            <a:r>
              <a:rPr lang="ru-RU" baseline="0" dirty="0"/>
              <a:t> задачи. Дано: 75 12</a:t>
            </a:r>
            <a:r>
              <a:rPr lang="en-US" baseline="0" dirty="0"/>
              <a:t>U </a:t>
            </a:r>
            <a:r>
              <a:rPr lang="ru-RU" baseline="0" dirty="0" err="1"/>
              <a:t>кубсатов</a:t>
            </a:r>
            <a:r>
              <a:rPr lang="ru-RU" baseline="0" dirty="0"/>
              <a:t>, на каждом установлены зеркала 4х4м. В работе не рассматривается, каким образом зеркала раскрываются. Спутники запускаются из одной точки с некоторым интервалом по времени. Требуется построить такое управление, чтобы вывести спутники на опорные траектории. Относительные опорные траектории представляют собой окружности. Фазы спутников подобраны так, что спутники образуют надпись «ИПМ».</a:t>
            </a:r>
            <a:endParaRPr lang="ru-RU" dirty="0"/>
          </a:p>
        </p:txBody>
      </p:sp>
      <p:sp>
        <p:nvSpPr>
          <p:cNvPr id="4" name="Номер слайда 3"/>
          <p:cNvSpPr>
            <a:spLocks noGrp="1"/>
          </p:cNvSpPr>
          <p:nvPr>
            <p:ph type="sldNum" sz="quarter" idx="10"/>
          </p:nvPr>
        </p:nvSpPr>
        <p:spPr/>
        <p:txBody>
          <a:bodyPr/>
          <a:lstStyle/>
          <a:p>
            <a:fld id="{3EB33216-9F2D-4768-A75C-DC090CFA226D}" type="slidenum">
              <a:rPr lang="ru-RU" smtClean="0"/>
              <a:pPr/>
              <a:t>18</a:t>
            </a:fld>
            <a:endParaRPr lang="ru-RU"/>
          </a:p>
        </p:txBody>
      </p:sp>
    </p:spTree>
    <p:extLst>
      <p:ext uri="{BB962C8B-B14F-4D97-AF65-F5344CB8AC3E}">
        <p14:creationId xmlns:p14="http://schemas.microsoft.com/office/powerpoint/2010/main" val="225067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a:t>Для упрощения будем учитывать действие силы только на поверхность зеркала и не будем учитывать действие на поверхность 12</a:t>
            </a:r>
            <a:r>
              <a:rPr lang="en-US" baseline="0" dirty="0"/>
              <a:t>U </a:t>
            </a:r>
            <a:r>
              <a:rPr lang="ru-RU" baseline="0" dirty="0" err="1"/>
              <a:t>кубсата</a:t>
            </a:r>
            <a:r>
              <a:rPr lang="ru-RU" baseline="0" dirty="0"/>
              <a:t>. </a:t>
            </a:r>
            <a:r>
              <a:rPr lang="ru-RU" dirty="0"/>
              <a:t>Взаимодействие поверхности зеркала и молекул разреженной атмосферы будем рассматривать в приближении, что часть молекул (</a:t>
            </a:r>
            <a:r>
              <a:rPr lang="ru-RU" dirty="0" err="1"/>
              <a:t>эпсилон</a:t>
            </a:r>
            <a:r>
              <a:rPr lang="ru-RU" dirty="0"/>
              <a:t>) отражается зеркально, а остальная часть диффузно в разные стороны с различными скоростями в зависимости от температуры</a:t>
            </a:r>
            <a:r>
              <a:rPr lang="ru-RU" baseline="0" dirty="0"/>
              <a:t> (коэффициент ню), в том числе и абсолютно </a:t>
            </a:r>
            <a:r>
              <a:rPr lang="ru-RU" baseline="0" dirty="0" err="1"/>
              <a:t>неупруго</a:t>
            </a:r>
            <a:r>
              <a:rPr lang="ru-RU" baseline="0" dirty="0"/>
              <a:t>. Первое слагаемое соответствует тормозящей силе, а второе и третье – подъемной. Введем нормаль к плоскости зеркала и углы </a:t>
            </a:r>
            <a:r>
              <a:rPr lang="ru-RU" baseline="0" dirty="0" err="1"/>
              <a:t>тета</a:t>
            </a:r>
            <a:r>
              <a:rPr lang="ru-RU" baseline="0" dirty="0"/>
              <a:t> и фи, как показано на рисунке. Тогда выражение для аэродинамической силы можно записать в таком виде.</a:t>
            </a:r>
            <a:r>
              <a:rPr lang="en-US" baseline="0" dirty="0"/>
              <a:t> </a:t>
            </a:r>
            <a:r>
              <a:rPr lang="ru-RU" baseline="0" dirty="0"/>
              <a:t>Таким образом, управляя ориентацией спутника, например, с помощью маховиков, можно управлять относительным орбитальным движением спутников.</a:t>
            </a:r>
          </a:p>
        </p:txBody>
      </p:sp>
      <p:sp>
        <p:nvSpPr>
          <p:cNvPr id="4" name="Номер слайда 3"/>
          <p:cNvSpPr>
            <a:spLocks noGrp="1"/>
          </p:cNvSpPr>
          <p:nvPr>
            <p:ph type="sldNum" sz="quarter" idx="10"/>
          </p:nvPr>
        </p:nvSpPr>
        <p:spPr/>
        <p:txBody>
          <a:bodyPr/>
          <a:lstStyle/>
          <a:p>
            <a:fld id="{3EB33216-9F2D-4768-A75C-DC090CFA226D}" type="slidenum">
              <a:rPr lang="ru-RU" smtClean="0"/>
              <a:pPr/>
              <a:t>19</a:t>
            </a:fld>
            <a:endParaRPr lang="ru-RU"/>
          </a:p>
        </p:txBody>
      </p:sp>
    </p:spTree>
    <p:extLst>
      <p:ext uri="{BB962C8B-B14F-4D97-AF65-F5344CB8AC3E}">
        <p14:creationId xmlns:p14="http://schemas.microsoft.com/office/powerpoint/2010/main" val="207635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Управление,</a:t>
            </a:r>
            <a:r>
              <a:rPr lang="ru-RU" baseline="0" dirty="0"/>
              <a:t> в первую очередь, строится на основе линейно-квадратичного регулятора. Перепишем исходную систему в матричном виде. Вектор </a:t>
            </a:r>
            <a:r>
              <a:rPr lang="en-US" baseline="0" dirty="0"/>
              <a:t>x </a:t>
            </a:r>
            <a:r>
              <a:rPr lang="ru-RU" baseline="0" dirty="0"/>
              <a:t>имеет 6 компонент: 3 компоненты радиус-вектора и 3 компоненты скорости. Желаемая траектория </a:t>
            </a:r>
            <a:r>
              <a:rPr lang="en-US" baseline="0" dirty="0" err="1"/>
              <a:t>x_d</a:t>
            </a:r>
            <a:r>
              <a:rPr lang="en-US" baseline="0" dirty="0"/>
              <a:t> </a:t>
            </a:r>
            <a:r>
              <a:rPr lang="ru-RU" baseline="0" dirty="0"/>
              <a:t>удовлетворяет уравнению с нулевым управлением. Введем вектор невязки </a:t>
            </a:r>
            <a:r>
              <a:rPr lang="en-US" baseline="0" dirty="0"/>
              <a:t>e </a:t>
            </a:r>
            <a:r>
              <a:rPr lang="ru-RU" baseline="0" dirty="0"/>
              <a:t>– разность между реальной и желаемой траекториями. Составим функционал </a:t>
            </a:r>
            <a:r>
              <a:rPr lang="en-US" baseline="0" dirty="0"/>
              <a:t>J</a:t>
            </a:r>
            <a:r>
              <a:rPr lang="ru-RU" baseline="0" dirty="0"/>
              <a:t>. Задача – найти минимум данного функционала, то есть минимизировать невязку, при этом используя не очень большое по величине управление. Известно, что минимум </a:t>
            </a:r>
            <a:r>
              <a:rPr lang="en-US" baseline="0" dirty="0"/>
              <a:t>J</a:t>
            </a:r>
            <a:r>
              <a:rPr lang="ru-RU" baseline="0" dirty="0"/>
              <a:t> достигается при таком управлении:, где матрица </a:t>
            </a:r>
            <a:r>
              <a:rPr lang="en-US" baseline="0" dirty="0"/>
              <a:t>P </a:t>
            </a:r>
            <a:r>
              <a:rPr lang="ru-RU" baseline="0" dirty="0"/>
              <a:t>находится из уравнения </a:t>
            </a:r>
            <a:r>
              <a:rPr lang="ru-RU" baseline="0" dirty="0" err="1"/>
              <a:t>Риккати</a:t>
            </a:r>
            <a:r>
              <a:rPr lang="ru-RU" baseline="0" dirty="0"/>
              <a:t>.</a:t>
            </a:r>
          </a:p>
        </p:txBody>
      </p:sp>
      <p:sp>
        <p:nvSpPr>
          <p:cNvPr id="4" name="Номер слайда 3"/>
          <p:cNvSpPr>
            <a:spLocks noGrp="1"/>
          </p:cNvSpPr>
          <p:nvPr>
            <p:ph type="sldNum" sz="quarter" idx="10"/>
          </p:nvPr>
        </p:nvSpPr>
        <p:spPr/>
        <p:txBody>
          <a:bodyPr/>
          <a:lstStyle/>
          <a:p>
            <a:fld id="{3EB33216-9F2D-4768-A75C-DC090CFA226D}" type="slidenum">
              <a:rPr lang="ru-RU" smtClean="0"/>
              <a:pPr/>
              <a:t>20</a:t>
            </a:fld>
            <a:endParaRPr lang="ru-RU"/>
          </a:p>
        </p:txBody>
      </p:sp>
    </p:spTree>
    <p:extLst>
      <p:ext uri="{BB962C8B-B14F-4D97-AF65-F5344CB8AC3E}">
        <p14:creationId xmlns:p14="http://schemas.microsoft.com/office/powerpoint/2010/main" val="3041502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Для каждого</a:t>
            </a:r>
            <a:r>
              <a:rPr lang="ru-RU" baseline="0" dirty="0"/>
              <a:t> спутника считаются невязки относительных траекторий всех спутников. По данной усредненной невязке и рассчитывается управление. Для того, чтобы опорные траектории достигались за меньшее время, не учитываются слагаемые с малой невязкой. </a:t>
            </a:r>
            <a:r>
              <a:rPr lang="ru-RU" dirty="0"/>
              <a:t>Поскольку для управления используется только аэродинамическая сила, то в</a:t>
            </a:r>
            <a:r>
              <a:rPr lang="ru-RU" baseline="0" dirty="0"/>
              <a:t> реальности не любую величину управления можно создать. Поэтому на управление также накладываются ограничения.</a:t>
            </a:r>
            <a:endParaRPr lang="ru-RU" dirty="0"/>
          </a:p>
        </p:txBody>
      </p:sp>
      <p:sp>
        <p:nvSpPr>
          <p:cNvPr id="4" name="Номер слайда 3"/>
          <p:cNvSpPr>
            <a:spLocks noGrp="1"/>
          </p:cNvSpPr>
          <p:nvPr>
            <p:ph type="sldNum" sz="quarter" idx="10"/>
          </p:nvPr>
        </p:nvSpPr>
        <p:spPr/>
        <p:txBody>
          <a:bodyPr/>
          <a:lstStyle/>
          <a:p>
            <a:fld id="{3EB33216-9F2D-4768-A75C-DC090CFA226D}" type="slidenum">
              <a:rPr lang="ru-RU" smtClean="0"/>
              <a:pPr/>
              <a:t>21</a:t>
            </a:fld>
            <a:endParaRPr lang="ru-RU"/>
          </a:p>
        </p:txBody>
      </p:sp>
    </p:spTree>
    <p:extLst>
      <p:ext uri="{BB962C8B-B14F-4D97-AF65-F5344CB8AC3E}">
        <p14:creationId xmlns:p14="http://schemas.microsoft.com/office/powerpoint/2010/main" val="1201641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the  latest  development  of  nanotechnologies and miniaturization  capacity  of  electronics, the realization of small satellites capable of achieving significant tasks is  becoming  increasingly  feasible.  Such  satellites  which  combine  cost-effectiveness  with  high  performance  are becoming  more  popular  with  universities  and  small  research  groups  for  these  properties.  </a:t>
            </a:r>
          </a:p>
          <a:p>
            <a:endParaRPr lang="en-US" dirty="0"/>
          </a:p>
        </p:txBody>
      </p:sp>
      <p:sp>
        <p:nvSpPr>
          <p:cNvPr id="4" name="Номер слайда 3"/>
          <p:cNvSpPr>
            <a:spLocks noGrp="1"/>
          </p:cNvSpPr>
          <p:nvPr>
            <p:ph type="sldNum" sz="quarter" idx="5"/>
          </p:nvPr>
        </p:nvSpPr>
        <p:spPr/>
        <p:txBody>
          <a:bodyPr/>
          <a:lstStyle/>
          <a:p>
            <a:fld id="{5B476667-7AC8-452A-A35D-811B3FCF998B}" type="slidenum">
              <a:rPr lang="ru-RU" smtClean="0"/>
              <a:pPr/>
              <a:t>24</a:t>
            </a:fld>
            <a:endParaRPr lang="ru-RU"/>
          </a:p>
        </p:txBody>
      </p:sp>
    </p:spTree>
    <p:extLst>
      <p:ext uri="{BB962C8B-B14F-4D97-AF65-F5344CB8AC3E}">
        <p14:creationId xmlns:p14="http://schemas.microsoft.com/office/powerpoint/2010/main" val="161426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ru-RU" sz="1200" b="0" i="0" u="none" strike="noStrike" kern="1200" baseline="0" dirty="0">
                <a:solidFill>
                  <a:schemeClr val="tx1"/>
                </a:solidFill>
                <a:latin typeface="+mn-lt"/>
                <a:ea typeface="+mn-ea"/>
                <a:cs typeface="+mn-cs"/>
              </a:rPr>
              <a:t>To describe relative motion of satellites hill equations were used</a:t>
            </a:r>
            <a:r>
              <a:rPr lang="en-US" dirty="0"/>
              <a:t/>
            </a:r>
            <a:br>
              <a:rPr lang="en-US" dirty="0"/>
            </a:br>
            <a:r>
              <a:rPr lang="en-US" sz="1200" b="0" i="0" u="none" strike="noStrike" kern="1200" dirty="0">
                <a:solidFill>
                  <a:schemeClr val="tx1"/>
                </a:solidFill>
                <a:latin typeface="+mn-lt"/>
                <a:ea typeface="+mn-ea"/>
                <a:cs typeface="+mn-cs"/>
              </a:rPr>
              <a:t>From the solution of this equations we can note that along the Ox axis the component -3C1wt leads to the relative</a:t>
            </a:r>
            <a:r>
              <a:rPr lang="en-US" sz="1200" b="0" i="0" u="none" strike="noStrike" kern="1200" baseline="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drift of the satellites</a:t>
            </a:r>
            <a:r>
              <a:rPr lang="ru-RU" sz="1200" b="0" i="0" u="none" strike="noStrik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which can be </a:t>
            </a:r>
            <a:r>
              <a:rPr lang="en-US" sz="1200" b="0" i="0" u="none" strike="noStrike" kern="1200" baseline="0" dirty="0">
                <a:solidFill>
                  <a:schemeClr val="tx1"/>
                </a:solidFill>
                <a:latin typeface="+mn-lt"/>
                <a:ea typeface="+mn-ea"/>
                <a:cs typeface="+mn-cs"/>
              </a:rPr>
              <a:t>the cause of </a:t>
            </a:r>
            <a:r>
              <a:rPr lang="en-US" sz="1200" b="0" i="0" u="none" strike="noStrike" kern="1200" dirty="0">
                <a:solidFill>
                  <a:schemeClr val="tx1"/>
                </a:solidFill>
                <a:latin typeface="+mn-lt"/>
                <a:ea typeface="+mn-ea"/>
                <a:cs typeface="+mn-cs"/>
              </a:rPr>
              <a:t>separation of</a:t>
            </a:r>
            <a:r>
              <a:rPr lang="en-US" sz="1200" b="0" i="0" u="none" strike="noStrike" kern="1200" baseline="0" dirty="0">
                <a:solidFill>
                  <a:schemeClr val="tx1"/>
                </a:solidFill>
                <a:latin typeface="+mn-lt"/>
                <a:ea typeface="+mn-ea"/>
                <a:cs typeface="+mn-cs"/>
              </a:rPr>
              <a:t> the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Therefore we consider to implement the control along Ox axes. Its value can be found using </a:t>
            </a:r>
            <a:r>
              <a:rPr lang="en-US" sz="1200" b="0" i="0" u="none" strike="noStrike" kern="1200" baseline="0" dirty="0" err="1">
                <a:solidFill>
                  <a:schemeClr val="tx1"/>
                </a:solidFill>
                <a:latin typeface="+mn-lt"/>
                <a:ea typeface="+mn-ea"/>
                <a:cs typeface="+mn-cs"/>
              </a:rPr>
              <a:t>Barbashin</a:t>
            </a:r>
            <a:r>
              <a:rPr lang="en-US" sz="1200" b="0" i="0" u="none" strike="noStrike" kern="1200" baseline="0" dirty="0">
                <a:solidFill>
                  <a:schemeClr val="tx1"/>
                </a:solidFill>
                <a:latin typeface="+mn-lt"/>
                <a:ea typeface="+mn-ea"/>
                <a:cs typeface="+mn-cs"/>
              </a:rPr>
              <a:t> – </a:t>
            </a:r>
            <a:r>
              <a:rPr lang="en-US" sz="1200" b="0" i="0" u="none" strike="noStrike" kern="1200" baseline="0" dirty="0" err="1">
                <a:solidFill>
                  <a:schemeClr val="tx1"/>
                </a:solidFill>
                <a:latin typeface="+mn-lt"/>
                <a:ea typeface="+mn-ea"/>
                <a:cs typeface="+mn-cs"/>
              </a:rPr>
              <a:t>Krasovsky's</a:t>
            </a:r>
            <a:r>
              <a:rPr lang="en-US" sz="1200" b="0" i="0" u="none" strike="noStrike" kern="1200" baseline="0" dirty="0">
                <a:solidFill>
                  <a:schemeClr val="tx1"/>
                </a:solidFill>
                <a:latin typeface="+mn-lt"/>
                <a:ea typeface="+mn-ea"/>
                <a:cs typeface="+mn-cs"/>
              </a:rPr>
              <a:t> theorem about asymptotic stability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satellites realize this required value by means of magnetorquers and</a:t>
            </a:r>
            <a:r>
              <a:rPr lang="ru-R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obtain certain force of electro-magnetic </a:t>
            </a:r>
            <a:r>
              <a:rPr lang="en-US" sz="1200" b="0" i="0" u="none" strike="noStrike" kern="1200" baseline="0" dirty="0" err="1">
                <a:solidFill>
                  <a:schemeClr val="tx1"/>
                </a:solidFill>
                <a:latin typeface="+mn-lt"/>
                <a:ea typeface="+mn-ea"/>
                <a:cs typeface="+mn-cs"/>
              </a:rPr>
              <a:t>interection</a:t>
            </a: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i="0" u="none" strike="noStrike" kern="1200" dirty="0">
              <a:solidFill>
                <a:schemeClr val="tx1"/>
              </a:solidFill>
              <a:latin typeface="+mn-lt"/>
              <a:ea typeface="+mn-ea"/>
              <a:cs typeface="+mn-cs"/>
            </a:endParaRPr>
          </a:p>
          <a:p>
            <a:endParaRPr lang="en-US" dirty="0"/>
          </a:p>
        </p:txBody>
      </p:sp>
      <p:sp>
        <p:nvSpPr>
          <p:cNvPr id="4" name="Номер слайда 3"/>
          <p:cNvSpPr>
            <a:spLocks noGrp="1"/>
          </p:cNvSpPr>
          <p:nvPr>
            <p:ph type="sldNum" sz="quarter" idx="5"/>
          </p:nvPr>
        </p:nvSpPr>
        <p:spPr/>
        <p:txBody>
          <a:bodyPr/>
          <a:lstStyle/>
          <a:p>
            <a:fld id="{5B476667-7AC8-452A-A35D-811B3FCF998B}" type="slidenum">
              <a:rPr lang="ru-RU" smtClean="0"/>
              <a:pPr/>
              <a:t>25</a:t>
            </a:fld>
            <a:endParaRPr lang="ru-RU"/>
          </a:p>
        </p:txBody>
      </p:sp>
    </p:spTree>
    <p:extLst>
      <p:ext uri="{BB962C8B-B14F-4D97-AF65-F5344CB8AC3E}">
        <p14:creationId xmlns:p14="http://schemas.microsoft.com/office/powerpoint/2010/main" val="768075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So, speaking about group flight, there can be distinguished two concepts: centralized and decentralized</a:t>
            </a:r>
          </a:p>
          <a:p>
            <a:r>
              <a:rPr lang="en-US" dirty="0"/>
              <a:t>In centralized concept we have a leader, CubeSat, and its followers, </a:t>
            </a:r>
            <a:r>
              <a:rPr lang="en-US" dirty="0" err="1"/>
              <a:t>Chipsats</a:t>
            </a:r>
            <a:r>
              <a:rPr lang="en-US" dirty="0"/>
              <a:t>. In the first step the drifts between leader and followers are counted. Then we can find the required control. And at last, knowing the dipole of </a:t>
            </a:r>
            <a:r>
              <a:rPr lang="en-US" dirty="0" err="1"/>
              <a:t>cubesat</a:t>
            </a:r>
            <a:r>
              <a:rPr lang="en-US" dirty="0"/>
              <a:t> and required control, the dipoles for </a:t>
            </a:r>
            <a:r>
              <a:rPr lang="en-US" dirty="0" err="1"/>
              <a:t>chipsats</a:t>
            </a:r>
            <a:r>
              <a:rPr lang="en-US" dirty="0"/>
              <a:t> can be found. </a:t>
            </a:r>
          </a:p>
          <a:p>
            <a:r>
              <a:rPr lang="en-US" dirty="0"/>
              <a:t>In decentralized</a:t>
            </a:r>
            <a:r>
              <a:rPr lang="ru-RU" dirty="0"/>
              <a:t> </a:t>
            </a:r>
            <a:r>
              <a:rPr lang="en-US" dirty="0"/>
              <a:t>we don’t have the leader, so every </a:t>
            </a:r>
            <a:r>
              <a:rPr lang="en-US" dirty="0" err="1"/>
              <a:t>chipsat</a:t>
            </a:r>
            <a:r>
              <a:rPr lang="en-US" dirty="0"/>
              <a:t> chooses its nearest neighbor and counts its drift  </a:t>
            </a:r>
          </a:p>
          <a:p>
            <a:r>
              <a:rPr lang="en-US" dirty="0"/>
              <a:t>And then required control and dipole for </a:t>
            </a:r>
            <a:r>
              <a:rPr lang="en-US" dirty="0" err="1"/>
              <a:t>chipsat</a:t>
            </a:r>
            <a:r>
              <a:rPr lang="en-US" dirty="0"/>
              <a:t> can be found.</a:t>
            </a:r>
          </a:p>
          <a:p>
            <a:endParaRPr lang="en-US" dirty="0"/>
          </a:p>
        </p:txBody>
      </p:sp>
      <p:sp>
        <p:nvSpPr>
          <p:cNvPr id="4" name="Номер слайда 3"/>
          <p:cNvSpPr>
            <a:spLocks noGrp="1"/>
          </p:cNvSpPr>
          <p:nvPr>
            <p:ph type="sldNum" sz="quarter" idx="5"/>
          </p:nvPr>
        </p:nvSpPr>
        <p:spPr/>
        <p:txBody>
          <a:bodyPr/>
          <a:lstStyle/>
          <a:p>
            <a:fld id="{5B476667-7AC8-452A-A35D-811B3FCF998B}" type="slidenum">
              <a:rPr lang="ru-RU" smtClean="0"/>
              <a:pPr/>
              <a:t>26</a:t>
            </a:fld>
            <a:endParaRPr lang="ru-RU"/>
          </a:p>
        </p:txBody>
      </p:sp>
    </p:spTree>
    <p:extLst>
      <p:ext uri="{BB962C8B-B14F-4D97-AF65-F5344CB8AC3E}">
        <p14:creationId xmlns:p14="http://schemas.microsoft.com/office/powerpoint/2010/main" val="3707188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This video shows the work of decentralized control algorithm </a:t>
            </a:r>
          </a:p>
          <a:p>
            <a:r>
              <a:rPr lang="en-US" dirty="0"/>
              <a:t>We can see relative positions of 20 </a:t>
            </a:r>
            <a:r>
              <a:rPr lang="en-US" dirty="0" err="1"/>
              <a:t>chipsats</a:t>
            </a:r>
            <a:r>
              <a:rPr lang="en-US" dirty="0"/>
              <a:t> with respect to the one from the group and also its change of the attitude during the simulation </a:t>
            </a:r>
          </a:p>
          <a:p>
            <a:r>
              <a:rPr lang="en-US" dirty="0"/>
              <a:t>At the end all the satellites are distributed over volume of 4 cubic meters with relative distances about half a meter</a:t>
            </a:r>
          </a:p>
        </p:txBody>
      </p:sp>
      <p:sp>
        <p:nvSpPr>
          <p:cNvPr id="4" name="Номер слайда 3"/>
          <p:cNvSpPr>
            <a:spLocks noGrp="1"/>
          </p:cNvSpPr>
          <p:nvPr>
            <p:ph type="sldNum" sz="quarter" idx="5"/>
          </p:nvPr>
        </p:nvSpPr>
        <p:spPr/>
        <p:txBody>
          <a:bodyPr/>
          <a:lstStyle/>
          <a:p>
            <a:fld id="{5B476667-7AC8-452A-A35D-811B3FCF998B}" type="slidenum">
              <a:rPr lang="ru-RU" smtClean="0"/>
              <a:pPr/>
              <a:t>27</a:t>
            </a:fld>
            <a:endParaRPr lang="ru-RU"/>
          </a:p>
        </p:txBody>
      </p:sp>
    </p:spTree>
    <p:extLst>
      <p:ext uri="{BB962C8B-B14F-4D97-AF65-F5344CB8AC3E}">
        <p14:creationId xmlns:p14="http://schemas.microsoft.com/office/powerpoint/2010/main" val="167254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55C9DEC-552A-4874-9FF2-C2EE94A3B470}" type="datetime1">
              <a:rPr lang="ru-RU" smtClean="0"/>
              <a:t>01.10.2020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15D0A3D-E2A1-463D-A20C-5B0C3AC5C2C6}" type="slidenum">
              <a:rPr lang="ru-RU" smtClean="0"/>
              <a:pPr/>
              <a:t>‹#›</a:t>
            </a:fld>
            <a:endParaRPr lang="ru-RU"/>
          </a:p>
        </p:txBody>
      </p:sp>
    </p:spTree>
    <p:extLst>
      <p:ext uri="{BB962C8B-B14F-4D97-AF65-F5344CB8AC3E}">
        <p14:creationId xmlns:p14="http://schemas.microsoft.com/office/powerpoint/2010/main" val="379416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A18EA9C-2217-42E9-9B55-9BE43BCA4010}" type="datetime1">
              <a:rPr lang="ru-RU" smtClean="0"/>
              <a:t>01.10.2020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15D0A3D-E2A1-463D-A20C-5B0C3AC5C2C6}" type="slidenum">
              <a:rPr lang="ru-RU" smtClean="0"/>
              <a:pPr/>
              <a:t>‹#›</a:t>
            </a:fld>
            <a:endParaRPr lang="ru-RU"/>
          </a:p>
        </p:txBody>
      </p:sp>
    </p:spTree>
    <p:extLst>
      <p:ext uri="{BB962C8B-B14F-4D97-AF65-F5344CB8AC3E}">
        <p14:creationId xmlns:p14="http://schemas.microsoft.com/office/powerpoint/2010/main" val="2263847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DA66CF8-E683-4238-941B-8A8B08240661}" type="datetime1">
              <a:rPr lang="ru-RU" smtClean="0"/>
              <a:t>01.10.2020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15D0A3D-E2A1-463D-A20C-5B0C3AC5C2C6}" type="slidenum">
              <a:rPr lang="ru-RU" smtClean="0"/>
              <a:pPr/>
              <a:t>‹#›</a:t>
            </a:fld>
            <a:endParaRPr lang="ru-RU"/>
          </a:p>
        </p:txBody>
      </p:sp>
    </p:spTree>
    <p:extLst>
      <p:ext uri="{BB962C8B-B14F-4D97-AF65-F5344CB8AC3E}">
        <p14:creationId xmlns:p14="http://schemas.microsoft.com/office/powerpoint/2010/main" val="347021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D534CC7-8EAE-4D9C-B9BE-DB544A597184}" type="datetime1">
              <a:rPr lang="ru-RU" smtClean="0"/>
              <a:t>01.10.2020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15D0A3D-E2A1-463D-A20C-5B0C3AC5C2C6}" type="slidenum">
              <a:rPr lang="ru-RU" smtClean="0"/>
              <a:pPr/>
              <a:t>‹#›</a:t>
            </a:fld>
            <a:endParaRPr lang="ru-RU"/>
          </a:p>
        </p:txBody>
      </p:sp>
    </p:spTree>
    <p:extLst>
      <p:ext uri="{BB962C8B-B14F-4D97-AF65-F5344CB8AC3E}">
        <p14:creationId xmlns:p14="http://schemas.microsoft.com/office/powerpoint/2010/main" val="413588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7095BFE-C0FD-4888-904F-187F97A30360}" type="datetime1">
              <a:rPr lang="ru-RU" smtClean="0"/>
              <a:t>01.10.2020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15D0A3D-E2A1-463D-A20C-5B0C3AC5C2C6}" type="slidenum">
              <a:rPr lang="ru-RU" smtClean="0"/>
              <a:pPr/>
              <a:t>‹#›</a:t>
            </a:fld>
            <a:endParaRPr lang="ru-RU"/>
          </a:p>
        </p:txBody>
      </p:sp>
    </p:spTree>
    <p:extLst>
      <p:ext uri="{BB962C8B-B14F-4D97-AF65-F5344CB8AC3E}">
        <p14:creationId xmlns:p14="http://schemas.microsoft.com/office/powerpoint/2010/main" val="1286439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E1FFBA4-1DFC-43B7-8B1E-1EE3A01709C0}" type="datetime1">
              <a:rPr lang="ru-RU" smtClean="0"/>
              <a:t>01.10.2020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15D0A3D-E2A1-463D-A20C-5B0C3AC5C2C6}" type="slidenum">
              <a:rPr lang="ru-RU" smtClean="0"/>
              <a:pPr/>
              <a:t>‹#›</a:t>
            </a:fld>
            <a:endParaRPr lang="ru-RU"/>
          </a:p>
        </p:txBody>
      </p:sp>
    </p:spTree>
    <p:extLst>
      <p:ext uri="{BB962C8B-B14F-4D97-AF65-F5344CB8AC3E}">
        <p14:creationId xmlns:p14="http://schemas.microsoft.com/office/powerpoint/2010/main" val="210463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DD172FA-40C2-42A2-AFF3-D4BC828D3208}" type="datetime1">
              <a:rPr lang="ru-RU" smtClean="0"/>
              <a:t>01.10.2020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15D0A3D-E2A1-463D-A20C-5B0C3AC5C2C6}" type="slidenum">
              <a:rPr lang="ru-RU" smtClean="0"/>
              <a:pPr/>
              <a:t>‹#›</a:t>
            </a:fld>
            <a:endParaRPr lang="ru-RU"/>
          </a:p>
        </p:txBody>
      </p:sp>
    </p:spTree>
    <p:extLst>
      <p:ext uri="{BB962C8B-B14F-4D97-AF65-F5344CB8AC3E}">
        <p14:creationId xmlns:p14="http://schemas.microsoft.com/office/powerpoint/2010/main" val="353725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B3328CB-C230-4E10-940F-B0415B54537C}" type="datetime1">
              <a:rPr lang="ru-RU" smtClean="0"/>
              <a:t>01.10.2020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15D0A3D-E2A1-463D-A20C-5B0C3AC5C2C6}" type="slidenum">
              <a:rPr lang="ru-RU" smtClean="0"/>
              <a:pPr/>
              <a:t>‹#›</a:t>
            </a:fld>
            <a:endParaRPr lang="ru-RU"/>
          </a:p>
        </p:txBody>
      </p:sp>
    </p:spTree>
    <p:extLst>
      <p:ext uri="{BB962C8B-B14F-4D97-AF65-F5344CB8AC3E}">
        <p14:creationId xmlns:p14="http://schemas.microsoft.com/office/powerpoint/2010/main" val="252092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206EC-A34C-40F5-B7D8-5342909F4F80}" type="datetime1">
              <a:rPr lang="ru-RU" smtClean="0"/>
              <a:t>01.10.2020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15D0A3D-E2A1-463D-A20C-5B0C3AC5C2C6}" type="slidenum">
              <a:rPr lang="ru-RU" smtClean="0"/>
              <a:pPr/>
              <a:t>‹#›</a:t>
            </a:fld>
            <a:endParaRPr lang="ru-RU"/>
          </a:p>
        </p:txBody>
      </p:sp>
    </p:spTree>
    <p:extLst>
      <p:ext uri="{BB962C8B-B14F-4D97-AF65-F5344CB8AC3E}">
        <p14:creationId xmlns:p14="http://schemas.microsoft.com/office/powerpoint/2010/main" val="39674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B57BB54-0CF8-4461-B3CF-3914472066C7}" type="datetime1">
              <a:rPr lang="ru-RU" smtClean="0"/>
              <a:t>01.10.2020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15D0A3D-E2A1-463D-A20C-5B0C3AC5C2C6}" type="slidenum">
              <a:rPr lang="ru-RU" smtClean="0"/>
              <a:pPr/>
              <a:t>‹#›</a:t>
            </a:fld>
            <a:endParaRPr lang="ru-RU"/>
          </a:p>
        </p:txBody>
      </p:sp>
    </p:spTree>
    <p:extLst>
      <p:ext uri="{BB962C8B-B14F-4D97-AF65-F5344CB8AC3E}">
        <p14:creationId xmlns:p14="http://schemas.microsoft.com/office/powerpoint/2010/main" val="125058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C514447-8589-455A-8D05-5F28664531CB}" type="datetime1">
              <a:rPr lang="ru-RU" smtClean="0"/>
              <a:t>01.10.2020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15D0A3D-E2A1-463D-A20C-5B0C3AC5C2C6}" type="slidenum">
              <a:rPr lang="ru-RU" smtClean="0"/>
              <a:pPr/>
              <a:t>‹#›</a:t>
            </a:fld>
            <a:endParaRPr lang="ru-RU"/>
          </a:p>
        </p:txBody>
      </p:sp>
    </p:spTree>
    <p:extLst>
      <p:ext uri="{BB962C8B-B14F-4D97-AF65-F5344CB8AC3E}">
        <p14:creationId xmlns:p14="http://schemas.microsoft.com/office/powerpoint/2010/main" val="2943613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867D7-3F09-4362-B9DB-F25DD1D150D3}" type="datetime1">
              <a:rPr lang="ru-RU" smtClean="0"/>
              <a:t>01.10.2020</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D0A3D-E2A1-463D-A20C-5B0C3AC5C2C6}" type="slidenum">
              <a:rPr lang="ru-RU" smtClean="0"/>
              <a:pPr/>
              <a:t>‹#›</a:t>
            </a:fld>
            <a:endParaRPr lang="ru-RU"/>
          </a:p>
        </p:txBody>
      </p:sp>
    </p:spTree>
    <p:extLst>
      <p:ext uri="{BB962C8B-B14F-4D97-AF65-F5344CB8AC3E}">
        <p14:creationId xmlns:p14="http://schemas.microsoft.com/office/powerpoint/2010/main" val="190285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image" Target="../media/image31.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8.wmf"/><Relationship Id="rId11" Type="http://schemas.openxmlformats.org/officeDocument/2006/relationships/image" Target="../media/image30.wmf"/><Relationship Id="rId5" Type="http://schemas.openxmlformats.org/officeDocument/2006/relationships/oleObject" Target="../embeddings/oleObject4.bin"/><Relationship Id="rId10" Type="http://schemas.openxmlformats.org/officeDocument/2006/relationships/oleObject" Target="../embeddings/oleObject6.bin"/><Relationship Id="rId4" Type="http://schemas.openxmlformats.org/officeDocument/2006/relationships/image" Target="../media/image27.wmf"/><Relationship Id="rId9" Type="http://schemas.openxmlformats.org/officeDocument/2006/relationships/image" Target="../media/image32.png"/><Relationship Id="rId14"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wmf"/><Relationship Id="rId11" Type="http://schemas.openxmlformats.org/officeDocument/2006/relationships/image" Target="../media/image1.jpeg"/><Relationship Id="rId5" Type="http://schemas.openxmlformats.org/officeDocument/2006/relationships/oleObject" Target="../embeddings/oleObject9.bin"/><Relationship Id="rId10" Type="http://schemas.openxmlformats.org/officeDocument/2006/relationships/image" Target="../media/image36.wmf"/><Relationship Id="rId4" Type="http://schemas.openxmlformats.org/officeDocument/2006/relationships/image" Target="../media/image33.wmf"/><Relationship Id="rId9"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oleObject" Target="../embeddings/oleObject16.bin"/><Relationship Id="rId3" Type="http://schemas.openxmlformats.org/officeDocument/2006/relationships/image" Target="../media/image43.png"/><Relationship Id="rId7" Type="http://schemas.openxmlformats.org/officeDocument/2006/relationships/image" Target="../media/image38.wmf"/><Relationship Id="rId12" Type="http://schemas.openxmlformats.org/officeDocument/2006/relationships/image" Target="../media/image44.jpeg"/><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image" Target="../media/image42.wmf"/><Relationship Id="rId1" Type="http://schemas.openxmlformats.org/officeDocument/2006/relationships/vmlDrawing" Target="../drawings/vmlDrawing4.vml"/><Relationship Id="rId6" Type="http://schemas.openxmlformats.org/officeDocument/2006/relationships/oleObject" Target="../embeddings/oleObject13.bin"/><Relationship Id="rId11" Type="http://schemas.openxmlformats.org/officeDocument/2006/relationships/image" Target="../media/image40.wmf"/><Relationship Id="rId5" Type="http://schemas.openxmlformats.org/officeDocument/2006/relationships/image" Target="../media/image37.wmf"/><Relationship Id="rId15" Type="http://schemas.openxmlformats.org/officeDocument/2006/relationships/oleObject" Target="../embeddings/oleObject17.bin"/><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39.wmf"/><Relationship Id="rId14" Type="http://schemas.openxmlformats.org/officeDocument/2006/relationships/image" Target="../media/image41.wmf"/></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2.mp4"/><Relationship Id="rId7" Type="http://schemas.openxmlformats.org/officeDocument/2006/relationships/image" Target="../media/image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notesSlide" Target="../notesSlides/notesSlide3.xml"/><Relationship Id="rId7"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52.jpeg"/><Relationship Id="rId5" Type="http://schemas.openxmlformats.org/officeDocument/2006/relationships/image" Target="../media/image50.wmf"/><Relationship Id="rId4" Type="http://schemas.openxmlformats.org/officeDocument/2006/relationships/oleObject" Target="../embeddings/oleObject18.bin"/><Relationship Id="rId9"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4.xml"/><Relationship Id="rId7" Type="http://schemas.openxmlformats.org/officeDocument/2006/relationships/image" Target="../media/image54.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21.bin"/><Relationship Id="rId5" Type="http://schemas.openxmlformats.org/officeDocument/2006/relationships/image" Target="../media/image53.wmf"/><Relationship Id="rId4" Type="http://schemas.openxmlformats.org/officeDocument/2006/relationships/oleObject" Target="../embeddings/oleObject20.bin"/></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5.xml"/><Relationship Id="rId7"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3.bin"/><Relationship Id="rId5" Type="http://schemas.openxmlformats.org/officeDocument/2006/relationships/image" Target="../media/image55.wmf"/><Relationship Id="rId4" Type="http://schemas.openxmlformats.org/officeDocument/2006/relationships/oleObject" Target="../embeddings/oleObject22.bin"/><Relationship Id="rId9"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8.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61.pn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oleObject" Target="../embeddings/oleObject28.bin"/><Relationship Id="rId18" Type="http://schemas.openxmlformats.org/officeDocument/2006/relationships/image" Target="../media/image68.wmf"/><Relationship Id="rId3" Type="http://schemas.openxmlformats.org/officeDocument/2006/relationships/notesSlide" Target="../notesSlides/notesSlide7.xml"/><Relationship Id="rId21" Type="http://schemas.openxmlformats.org/officeDocument/2006/relationships/image" Target="../media/image71.png"/><Relationship Id="rId7" Type="http://schemas.openxmlformats.org/officeDocument/2006/relationships/oleObject" Target="../embeddings/oleObject25.bin"/><Relationship Id="rId12" Type="http://schemas.openxmlformats.org/officeDocument/2006/relationships/image" Target="../media/image65.wmf"/><Relationship Id="rId17" Type="http://schemas.openxmlformats.org/officeDocument/2006/relationships/oleObject" Target="../embeddings/oleObject30.bin"/><Relationship Id="rId2" Type="http://schemas.openxmlformats.org/officeDocument/2006/relationships/slideLayout" Target="../slideLayouts/slideLayout2.xml"/><Relationship Id="rId16" Type="http://schemas.openxmlformats.org/officeDocument/2006/relationships/image" Target="../media/image67.wmf"/><Relationship Id="rId20" Type="http://schemas.openxmlformats.org/officeDocument/2006/relationships/image" Target="../media/image69.wmf"/><Relationship Id="rId1" Type="http://schemas.openxmlformats.org/officeDocument/2006/relationships/vmlDrawing" Target="../drawings/vmlDrawing8.vml"/><Relationship Id="rId6" Type="http://schemas.openxmlformats.org/officeDocument/2006/relationships/image" Target="../media/image62.w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oleObject" Target="../embeddings/oleObject29.bin"/><Relationship Id="rId10" Type="http://schemas.openxmlformats.org/officeDocument/2006/relationships/image" Target="../media/image64.wmf"/><Relationship Id="rId19" Type="http://schemas.openxmlformats.org/officeDocument/2006/relationships/oleObject" Target="../embeddings/oleObject31.bin"/><Relationship Id="rId4" Type="http://schemas.openxmlformats.org/officeDocument/2006/relationships/image" Target="../media/image70.png"/><Relationship Id="rId9" Type="http://schemas.openxmlformats.org/officeDocument/2006/relationships/oleObject" Target="../embeddings/oleObject26.bin"/><Relationship Id="rId14" Type="http://schemas.openxmlformats.org/officeDocument/2006/relationships/image" Target="../media/image66.wmf"/><Relationship Id="rId22" Type="http://schemas.openxmlformats.org/officeDocument/2006/relationships/image" Target="../media/image1.jpeg"/></Relationships>
</file>

<file path=ppt/slides/_rels/slide2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8.xml"/><Relationship Id="rId7" Type="http://schemas.openxmlformats.org/officeDocument/2006/relationships/image" Target="../media/image73.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33.bin"/><Relationship Id="rId5" Type="http://schemas.openxmlformats.org/officeDocument/2006/relationships/image" Target="../media/image72.wmf"/><Relationship Id="rId4" Type="http://schemas.openxmlformats.org/officeDocument/2006/relationships/oleObject" Target="../embeddings/oleObject32.bin"/></Relationships>
</file>

<file path=ppt/slides/_rels/slide27.xml.rels><?xml version="1.0" encoding="UTF-8" standalone="yes"?>
<Relationships xmlns="http://schemas.openxmlformats.org/package/2006/relationships"><Relationship Id="rId8" Type="http://schemas.openxmlformats.org/officeDocument/2006/relationships/image" Target="../media/image76.tif"/><Relationship Id="rId3" Type="http://schemas.openxmlformats.org/officeDocument/2006/relationships/slideLayout" Target="../slideLayouts/slideLayout2.xml"/><Relationship Id="rId7" Type="http://schemas.openxmlformats.org/officeDocument/2006/relationships/image" Target="../media/image75.tif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4.png"/><Relationship Id="rId5" Type="http://schemas.openxmlformats.org/officeDocument/2006/relationships/image" Target="../media/image1.jpe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8.png"/><Relationship Id="rId5" Type="http://schemas.openxmlformats.org/officeDocument/2006/relationships/image" Target="../media/image1.jpeg"/><Relationship Id="rId4" Type="http://schemas.openxmlformats.org/officeDocument/2006/relationships/image" Target="../media/image77.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oleObject" Target="../embeddings/oleObject40.bin"/><Relationship Id="rId18" Type="http://schemas.openxmlformats.org/officeDocument/2006/relationships/image" Target="../media/image18.wmf"/><Relationship Id="rId3" Type="http://schemas.openxmlformats.org/officeDocument/2006/relationships/oleObject" Target="../embeddings/oleObject34.bin"/><Relationship Id="rId7" Type="http://schemas.openxmlformats.org/officeDocument/2006/relationships/oleObject" Target="../embeddings/oleObject36.bin"/><Relationship Id="rId12" Type="http://schemas.openxmlformats.org/officeDocument/2006/relationships/image" Target="../media/image82.wmf"/><Relationship Id="rId17" Type="http://schemas.openxmlformats.org/officeDocument/2006/relationships/oleObject" Target="../embeddings/oleObject42.bin"/><Relationship Id="rId2" Type="http://schemas.openxmlformats.org/officeDocument/2006/relationships/slideLayout" Target="../slideLayouts/slideLayout2.xml"/><Relationship Id="rId16" Type="http://schemas.openxmlformats.org/officeDocument/2006/relationships/image" Target="../media/image84.wmf"/><Relationship Id="rId1" Type="http://schemas.openxmlformats.org/officeDocument/2006/relationships/vmlDrawing" Target="../drawings/vmlDrawing10.vml"/><Relationship Id="rId6" Type="http://schemas.openxmlformats.org/officeDocument/2006/relationships/image" Target="../media/image80.wmf"/><Relationship Id="rId11" Type="http://schemas.openxmlformats.org/officeDocument/2006/relationships/oleObject" Target="../embeddings/oleObject39.bin"/><Relationship Id="rId5" Type="http://schemas.openxmlformats.org/officeDocument/2006/relationships/oleObject" Target="../embeddings/oleObject35.bin"/><Relationship Id="rId15" Type="http://schemas.openxmlformats.org/officeDocument/2006/relationships/oleObject" Target="../embeddings/oleObject41.bin"/><Relationship Id="rId10" Type="http://schemas.openxmlformats.org/officeDocument/2006/relationships/oleObject" Target="../embeddings/oleObject38.bin"/><Relationship Id="rId19" Type="http://schemas.openxmlformats.org/officeDocument/2006/relationships/image" Target="../media/image1.jpeg"/><Relationship Id="rId4" Type="http://schemas.openxmlformats.org/officeDocument/2006/relationships/image" Target="../media/image79.wmf"/><Relationship Id="rId9" Type="http://schemas.openxmlformats.org/officeDocument/2006/relationships/oleObject" Target="../embeddings/oleObject37.bin"/><Relationship Id="rId14" Type="http://schemas.openxmlformats.org/officeDocument/2006/relationships/image" Target="../media/image83.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image" Target="../media/image88.png"/><Relationship Id="rId7" Type="http://schemas.openxmlformats.org/officeDocument/2006/relationships/image" Target="../media/image86.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44.bin"/><Relationship Id="rId5" Type="http://schemas.openxmlformats.org/officeDocument/2006/relationships/image" Target="../media/image85.wmf"/><Relationship Id="rId10" Type="http://schemas.openxmlformats.org/officeDocument/2006/relationships/image" Target="../media/image1.jpeg"/><Relationship Id="rId4" Type="http://schemas.openxmlformats.org/officeDocument/2006/relationships/oleObject" Target="../embeddings/oleObject43.bin"/><Relationship Id="rId9" Type="http://schemas.openxmlformats.org/officeDocument/2006/relationships/image" Target="../media/image87.wmf"/></Relationships>
</file>

<file path=ppt/slides/_rels/slide32.x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image" Target="../media/image95.png"/><Relationship Id="rId18" Type="http://schemas.openxmlformats.org/officeDocument/2006/relationships/image" Target="../media/image1.jpeg"/><Relationship Id="rId3" Type="http://schemas.openxmlformats.org/officeDocument/2006/relationships/image" Target="../media/image93.png"/><Relationship Id="rId7" Type="http://schemas.openxmlformats.org/officeDocument/2006/relationships/oleObject" Target="../embeddings/oleObject47.bin"/><Relationship Id="rId12" Type="http://schemas.openxmlformats.org/officeDocument/2006/relationships/image" Target="../media/image90.wmf"/><Relationship Id="rId17" Type="http://schemas.openxmlformats.org/officeDocument/2006/relationships/image" Target="../media/image92.wmf"/><Relationship Id="rId2" Type="http://schemas.openxmlformats.org/officeDocument/2006/relationships/slideLayout" Target="../slideLayouts/slideLayout2.xml"/><Relationship Id="rId16" Type="http://schemas.openxmlformats.org/officeDocument/2006/relationships/oleObject" Target="../embeddings/oleObject51.bin"/><Relationship Id="rId1" Type="http://schemas.openxmlformats.org/officeDocument/2006/relationships/vmlDrawing" Target="../drawings/vmlDrawing12.vml"/><Relationship Id="rId6" Type="http://schemas.openxmlformats.org/officeDocument/2006/relationships/image" Target="../media/image80.wmf"/><Relationship Id="rId11" Type="http://schemas.openxmlformats.org/officeDocument/2006/relationships/oleObject" Target="../embeddings/oleObject49.bin"/><Relationship Id="rId5" Type="http://schemas.openxmlformats.org/officeDocument/2006/relationships/oleObject" Target="../embeddings/oleObject46.bin"/><Relationship Id="rId15" Type="http://schemas.openxmlformats.org/officeDocument/2006/relationships/image" Target="../media/image91.wmf"/><Relationship Id="rId10" Type="http://schemas.openxmlformats.org/officeDocument/2006/relationships/image" Target="../media/image89.wmf"/><Relationship Id="rId4" Type="http://schemas.openxmlformats.org/officeDocument/2006/relationships/image" Target="../media/image94.png"/><Relationship Id="rId9" Type="http://schemas.openxmlformats.org/officeDocument/2006/relationships/oleObject" Target="../embeddings/oleObject48.bin"/><Relationship Id="rId14" Type="http://schemas.openxmlformats.org/officeDocument/2006/relationships/oleObject" Target="../embeddings/oleObject50.bin"/></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1.bin"/><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image" Target="../media/image17.wmf"/><Relationship Id="rId9"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56716" y="1200329"/>
            <a:ext cx="7772400" cy="2387600"/>
          </a:xfrm>
        </p:spPr>
        <p:txBody>
          <a:bodyPr>
            <a:normAutofit/>
          </a:bodyPr>
          <a:lstStyle/>
          <a:p>
            <a:r>
              <a:rPr lang="ru-RU" sz="4400" dirty="0" smtClean="0"/>
              <a:t>Подходы к управлению движением </a:t>
            </a:r>
            <a:r>
              <a:rPr lang="ru-RU" sz="4400" dirty="0" err="1" smtClean="0"/>
              <a:t>наноспутников</a:t>
            </a:r>
            <a:r>
              <a:rPr lang="ru-RU" sz="4400" dirty="0" smtClean="0"/>
              <a:t> в групповом полете</a:t>
            </a:r>
            <a:endParaRPr lang="ru-RU" sz="4400" dirty="0"/>
          </a:p>
        </p:txBody>
      </p:sp>
      <p:sp>
        <p:nvSpPr>
          <p:cNvPr id="3" name="Подзаголовок 2"/>
          <p:cNvSpPr>
            <a:spLocks noGrp="1"/>
          </p:cNvSpPr>
          <p:nvPr>
            <p:ph type="subTitle" idx="1"/>
          </p:nvPr>
        </p:nvSpPr>
        <p:spPr>
          <a:xfrm>
            <a:off x="322503" y="4981680"/>
            <a:ext cx="8599577" cy="761094"/>
          </a:xfrm>
        </p:spPr>
        <p:txBody>
          <a:bodyPr>
            <a:normAutofit/>
          </a:bodyPr>
          <a:lstStyle/>
          <a:p>
            <a:r>
              <a:rPr lang="en-US" dirty="0" err="1" smtClean="0"/>
              <a:t>Институт</a:t>
            </a:r>
            <a:r>
              <a:rPr lang="en-US" dirty="0" smtClean="0"/>
              <a:t> </a:t>
            </a:r>
            <a:r>
              <a:rPr lang="en-US" dirty="0" err="1" smtClean="0"/>
              <a:t>прикладной</a:t>
            </a:r>
            <a:r>
              <a:rPr lang="en-US" dirty="0" smtClean="0"/>
              <a:t> </a:t>
            </a:r>
            <a:r>
              <a:rPr lang="en-US" dirty="0" err="1" smtClean="0"/>
              <a:t>математики</a:t>
            </a:r>
            <a:r>
              <a:rPr lang="en-US" dirty="0" smtClean="0"/>
              <a:t> </a:t>
            </a:r>
            <a:r>
              <a:rPr lang="en-US" dirty="0" err="1" smtClean="0"/>
              <a:t>им.М.В.Келдыша</a:t>
            </a:r>
            <a:r>
              <a:rPr lang="en-US" dirty="0" smtClean="0"/>
              <a:t> РАН</a:t>
            </a:r>
            <a:endParaRPr lang="ru-RU" dirty="0" smtClean="0"/>
          </a:p>
        </p:txBody>
      </p:sp>
      <p:sp>
        <p:nvSpPr>
          <p:cNvPr id="4" name="TextBox 3"/>
          <p:cNvSpPr txBox="1"/>
          <p:nvPr/>
        </p:nvSpPr>
        <p:spPr>
          <a:xfrm>
            <a:off x="2655007" y="4209623"/>
            <a:ext cx="4358374" cy="461665"/>
          </a:xfrm>
          <a:prstGeom prst="rect">
            <a:avLst/>
          </a:prstGeom>
          <a:noFill/>
        </p:spPr>
        <p:txBody>
          <a:bodyPr wrap="none" rtlCol="0">
            <a:spAutoFit/>
          </a:bodyPr>
          <a:lstStyle/>
          <a:p>
            <a:pPr algn="ctr"/>
            <a:r>
              <a:rPr lang="en-US" sz="2400" b="1" dirty="0" smtClean="0"/>
              <a:t>Д.С. </a:t>
            </a:r>
            <a:r>
              <a:rPr lang="en-US" sz="2400" b="1" dirty="0" err="1" smtClean="0"/>
              <a:t>Иванов</a:t>
            </a:r>
            <a:r>
              <a:rPr lang="en-US" sz="2400" b="1" dirty="0" smtClean="0"/>
              <a:t>, </a:t>
            </a:r>
            <a:r>
              <a:rPr lang="ru-RU" sz="2400" b="1" dirty="0" smtClean="0"/>
              <a:t>М.Ю. Овчинников</a:t>
            </a:r>
            <a:endParaRPr lang="ru-RU" sz="2400"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3435" y="5523470"/>
            <a:ext cx="1980565" cy="1334529"/>
          </a:xfrm>
          <a:prstGeom prst="rect">
            <a:avLst/>
          </a:prstGeom>
        </p:spPr>
      </p:pic>
      <p:sp>
        <p:nvSpPr>
          <p:cNvPr id="8" name="TextBox 7"/>
          <p:cNvSpPr txBox="1"/>
          <p:nvPr/>
        </p:nvSpPr>
        <p:spPr>
          <a:xfrm>
            <a:off x="786384" y="0"/>
            <a:ext cx="7671816" cy="1200329"/>
          </a:xfrm>
          <a:prstGeom prst="rect">
            <a:avLst/>
          </a:prstGeom>
          <a:noFill/>
        </p:spPr>
        <p:txBody>
          <a:bodyPr wrap="square" rtlCol="0">
            <a:spAutoFit/>
          </a:bodyPr>
          <a:lstStyle/>
          <a:p>
            <a:pPr algn="ctr"/>
            <a:r>
              <a:rPr lang="ru-RU" sz="2400" dirty="0" smtClean="0"/>
              <a:t>Международный семинар </a:t>
            </a:r>
          </a:p>
          <a:p>
            <a:pPr algn="ctr"/>
            <a:r>
              <a:rPr lang="ru-RU" sz="2400" dirty="0" smtClean="0"/>
              <a:t>«Навигация и управление движением»</a:t>
            </a:r>
          </a:p>
          <a:p>
            <a:pPr algn="ctr"/>
            <a:r>
              <a:rPr lang="ru-RU" sz="2400" dirty="0" smtClean="0"/>
              <a:t>Самара, 28 сентября – 2 октября</a:t>
            </a:r>
            <a:endParaRPr lang="en-US" sz="2400" dirty="0"/>
          </a:p>
        </p:txBody>
      </p:sp>
    </p:spTree>
    <p:extLst>
      <p:ext uri="{BB962C8B-B14F-4D97-AF65-F5344CB8AC3E}">
        <p14:creationId xmlns:p14="http://schemas.microsoft.com/office/powerpoint/2010/main" val="1118005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828" y="90473"/>
            <a:ext cx="8896172" cy="1325563"/>
          </a:xfrm>
        </p:spPr>
        <p:txBody>
          <a:bodyPr/>
          <a:lstStyle/>
          <a:p>
            <a:r>
              <a:rPr lang="ru-RU" dirty="0" smtClean="0"/>
              <a:t>Особые относительные траектории</a:t>
            </a:r>
            <a:endParaRPr lang="ru-RU" dirty="0"/>
          </a:p>
        </p:txBody>
      </p:sp>
      <p:sp>
        <p:nvSpPr>
          <p:cNvPr id="3" name="Объект 2"/>
          <p:cNvSpPr>
            <a:spLocks noGrp="1"/>
          </p:cNvSpPr>
          <p:nvPr>
            <p:ph idx="1"/>
          </p:nvPr>
        </p:nvSpPr>
        <p:spPr>
          <a:xfrm>
            <a:off x="101514" y="1387975"/>
            <a:ext cx="7886700" cy="4755649"/>
          </a:xfrm>
        </p:spPr>
        <p:txBody>
          <a:bodyPr>
            <a:normAutofit/>
          </a:bodyPr>
          <a:lstStyle/>
          <a:p>
            <a:r>
              <a:rPr lang="ru-RU" dirty="0" smtClean="0"/>
              <a:t>Движение типа поезд</a:t>
            </a:r>
            <a:endParaRPr lang="en-US" dirty="0"/>
          </a:p>
          <a:p>
            <a:r>
              <a:rPr lang="ru-RU" dirty="0" smtClean="0"/>
              <a:t>Относительная круговая орбита</a:t>
            </a:r>
            <a:endParaRPr lang="en-US" dirty="0"/>
          </a:p>
          <a:p>
            <a:r>
              <a:rPr lang="ru-RU" dirty="0" smtClean="0"/>
              <a:t>Проективная круговая орбита</a:t>
            </a:r>
            <a:endParaRPr lang="en-US" dirty="0"/>
          </a:p>
          <a:p>
            <a:r>
              <a:rPr lang="ru-RU" dirty="0" smtClean="0"/>
              <a:t>Траектории стыковки</a:t>
            </a:r>
            <a:endParaRPr lang="en-US" dirty="0"/>
          </a:p>
        </p:txBody>
      </p:sp>
      <p:pic>
        <p:nvPicPr>
          <p:cNvPr id="53250" name="Picture 2" descr="http://earthobservatory.nasa.gov/Features/OrbitsManeuver/images/atra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9092" y="1293356"/>
            <a:ext cx="3729789" cy="1864895"/>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https://directory.eoportal.org/documents/163813/1776236/CanX45_Auto4.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78" t="3661" r="3914" b="2225"/>
          <a:stretch/>
        </p:blipFill>
        <p:spPr bwMode="auto">
          <a:xfrm>
            <a:off x="5952624" y="3789714"/>
            <a:ext cx="2562726" cy="23819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72939" y="6171685"/>
            <a:ext cx="2442411" cy="369332"/>
          </a:xfrm>
          <a:prstGeom prst="rect">
            <a:avLst/>
          </a:prstGeom>
          <a:noFill/>
        </p:spPr>
        <p:txBody>
          <a:bodyPr wrap="square" rtlCol="0">
            <a:spAutoFit/>
          </a:bodyPr>
          <a:lstStyle/>
          <a:p>
            <a:r>
              <a:rPr lang="en-US" dirty="0"/>
              <a:t>CanSat4&amp;5 mission</a:t>
            </a:r>
            <a:endParaRPr lang="ru-RU" dirty="0"/>
          </a:p>
        </p:txBody>
      </p:sp>
      <p:sp>
        <p:nvSpPr>
          <p:cNvPr id="8" name="TextBox 7"/>
          <p:cNvSpPr txBox="1"/>
          <p:nvPr/>
        </p:nvSpPr>
        <p:spPr>
          <a:xfrm>
            <a:off x="5871408" y="3186475"/>
            <a:ext cx="2442411" cy="369332"/>
          </a:xfrm>
          <a:prstGeom prst="rect">
            <a:avLst/>
          </a:prstGeom>
          <a:noFill/>
        </p:spPr>
        <p:txBody>
          <a:bodyPr wrap="square" rtlCol="0">
            <a:spAutoFit/>
          </a:bodyPr>
          <a:lstStyle/>
          <a:p>
            <a:r>
              <a:rPr lang="en-US" dirty="0"/>
              <a:t>A-train formation flying</a:t>
            </a:r>
            <a:endParaRPr lang="ru-RU" dirty="0"/>
          </a:p>
        </p:txBody>
      </p:sp>
      <p:pic>
        <p:nvPicPr>
          <p:cNvPr id="53254" name="Picture 6" descr="http://global.jaxa.jp/projects/sat/ets7/images/ets7_main_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563" y="3905060"/>
            <a:ext cx="3399936" cy="22666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02453" y="6227806"/>
            <a:ext cx="2442411" cy="369332"/>
          </a:xfrm>
          <a:prstGeom prst="rect">
            <a:avLst/>
          </a:prstGeom>
          <a:noFill/>
        </p:spPr>
        <p:txBody>
          <a:bodyPr wrap="square" rtlCol="0">
            <a:spAutoFit/>
          </a:bodyPr>
          <a:lstStyle/>
          <a:p>
            <a:r>
              <a:rPr lang="en-US" dirty="0"/>
              <a:t>KIKU-7 mission</a:t>
            </a:r>
            <a:endParaRPr lang="ru-RU" dirty="0"/>
          </a:p>
        </p:txBody>
      </p:sp>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6" name="Номер слайда 5"/>
          <p:cNvSpPr>
            <a:spLocks noGrp="1"/>
          </p:cNvSpPr>
          <p:nvPr>
            <p:ph type="sldNum" sz="quarter" idx="12"/>
          </p:nvPr>
        </p:nvSpPr>
        <p:spPr/>
        <p:txBody>
          <a:bodyPr/>
          <a:lstStyle/>
          <a:p>
            <a:fld id="{E15D0A3D-E2A1-463D-A20C-5B0C3AC5C2C6}" type="slidenum">
              <a:rPr lang="ru-RU" smtClean="0"/>
              <a:pPr/>
              <a:t>10</a:t>
            </a:fld>
            <a:endParaRPr lang="ru-RU"/>
          </a:p>
        </p:txBody>
      </p:sp>
    </p:spTree>
    <p:extLst>
      <p:ext uri="{BB962C8B-B14F-4D97-AF65-F5344CB8AC3E}">
        <p14:creationId xmlns:p14="http://schemas.microsoft.com/office/powerpoint/2010/main" val="1469148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tethered.png"/>
          <p:cNvPicPr>
            <a:picLocks noChangeAspect="1"/>
          </p:cNvPicPr>
          <p:nvPr/>
        </p:nvPicPr>
        <p:blipFill>
          <a:blip r:embed="rId2" cstate="print"/>
          <a:stretch>
            <a:fillRect/>
          </a:stretch>
        </p:blipFill>
        <p:spPr>
          <a:xfrm>
            <a:off x="6964823" y="3095464"/>
            <a:ext cx="2166702" cy="1875652"/>
          </a:xfrm>
          <a:prstGeom prst="rect">
            <a:avLst/>
          </a:prstGeom>
        </p:spPr>
      </p:pic>
      <p:pic>
        <p:nvPicPr>
          <p:cNvPr id="12" name="Рисунок 11" descr="Solar sail.jpg"/>
          <p:cNvPicPr>
            <a:picLocks noChangeAspect="1"/>
          </p:cNvPicPr>
          <p:nvPr/>
        </p:nvPicPr>
        <p:blipFill>
          <a:blip r:embed="rId3" cstate="print"/>
          <a:stretch>
            <a:fillRect/>
          </a:stretch>
        </p:blipFill>
        <p:spPr>
          <a:xfrm>
            <a:off x="4939043" y="4606276"/>
            <a:ext cx="2756155" cy="1869716"/>
          </a:xfrm>
          <a:prstGeom prst="rect">
            <a:avLst/>
          </a:prstGeom>
        </p:spPr>
      </p:pic>
      <p:sp>
        <p:nvSpPr>
          <p:cNvPr id="2" name="Заголовок 1"/>
          <p:cNvSpPr>
            <a:spLocks noGrp="1"/>
          </p:cNvSpPr>
          <p:nvPr>
            <p:ph type="title"/>
          </p:nvPr>
        </p:nvSpPr>
        <p:spPr>
          <a:xfrm>
            <a:off x="564023" y="265025"/>
            <a:ext cx="8216247" cy="1325563"/>
          </a:xfrm>
        </p:spPr>
        <p:txBody>
          <a:bodyPr/>
          <a:lstStyle/>
          <a:p>
            <a:r>
              <a:rPr lang="ru-RU" dirty="0" smtClean="0"/>
              <a:t>Системы управления движением</a:t>
            </a:r>
            <a:endParaRPr lang="ru-RU" dirty="0"/>
          </a:p>
        </p:txBody>
      </p:sp>
      <p:sp>
        <p:nvSpPr>
          <p:cNvPr id="3" name="Содержимое 2"/>
          <p:cNvSpPr>
            <a:spLocks noGrp="1"/>
          </p:cNvSpPr>
          <p:nvPr>
            <p:ph idx="1"/>
          </p:nvPr>
        </p:nvSpPr>
        <p:spPr>
          <a:xfrm>
            <a:off x="480369" y="1581362"/>
            <a:ext cx="4276982" cy="4607958"/>
          </a:xfrm>
          <a:ln>
            <a:noFill/>
          </a:ln>
        </p:spPr>
        <p:txBody>
          <a:bodyPr>
            <a:normAutofit fontScale="92500" lnSpcReduction="10000"/>
          </a:bodyPr>
          <a:lstStyle/>
          <a:p>
            <a:pPr>
              <a:buFont typeface="Courier New" pitchFamily="49" charset="0"/>
              <a:buChar char="o"/>
            </a:pPr>
            <a:r>
              <a:rPr lang="ru-RU" b="1" dirty="0" smtClean="0"/>
              <a:t>Традиционная система:</a:t>
            </a:r>
          </a:p>
          <a:p>
            <a:pPr>
              <a:buNone/>
            </a:pPr>
            <a:r>
              <a:rPr lang="ru-RU" i="1" dirty="0" smtClean="0"/>
              <a:t>	Двигатели малой тяги</a:t>
            </a:r>
          </a:p>
          <a:p>
            <a:pPr>
              <a:buFont typeface="Courier New" pitchFamily="49" charset="0"/>
              <a:buChar char="o"/>
            </a:pPr>
            <a:r>
              <a:rPr lang="ru-RU" b="1" dirty="0" smtClean="0"/>
              <a:t>Альтернативные системы без затрат топлива с использованием:</a:t>
            </a:r>
          </a:p>
          <a:p>
            <a:r>
              <a:rPr lang="ru-RU" i="1" dirty="0" smtClean="0"/>
              <a:t>Аэродинамических сил</a:t>
            </a:r>
          </a:p>
          <a:p>
            <a:r>
              <a:rPr lang="ru-RU" i="1" dirty="0" smtClean="0"/>
              <a:t>Солнечного давления</a:t>
            </a:r>
          </a:p>
          <a:p>
            <a:r>
              <a:rPr lang="ru-RU" i="1" dirty="0" smtClean="0"/>
              <a:t>Электромагнитных или электростатических сил</a:t>
            </a:r>
          </a:p>
          <a:p>
            <a:r>
              <a:rPr lang="ru-RU" i="1" dirty="0" smtClean="0"/>
              <a:t>Обмена импульса</a:t>
            </a:r>
          </a:p>
          <a:p>
            <a:r>
              <a:rPr lang="ru-RU" i="1" dirty="0" smtClean="0"/>
              <a:t>Тросовых систем</a:t>
            </a:r>
          </a:p>
          <a:p>
            <a:endParaRPr lang="ru-RU" dirty="0" smtClean="0"/>
          </a:p>
          <a:p>
            <a:endParaRPr lang="ru-RU" dirty="0"/>
          </a:p>
        </p:txBody>
      </p:sp>
      <p:sp>
        <p:nvSpPr>
          <p:cNvPr id="36866" name="AutoShape 2" descr="Картинки по запросу prisma miss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6868" name="AutoShape 4" descr="Картинки по запросу prisma miss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 name="Рисунок 10" descr="Electromagnetic.jpg"/>
          <p:cNvPicPr>
            <a:picLocks noChangeAspect="1"/>
          </p:cNvPicPr>
          <p:nvPr/>
        </p:nvPicPr>
        <p:blipFill>
          <a:blip r:embed="rId4" cstate="print"/>
          <a:stretch>
            <a:fillRect/>
          </a:stretch>
        </p:blipFill>
        <p:spPr>
          <a:xfrm>
            <a:off x="4927714" y="1690689"/>
            <a:ext cx="2778815" cy="1849175"/>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5" name="Номер слайда 4"/>
          <p:cNvSpPr>
            <a:spLocks noGrp="1"/>
          </p:cNvSpPr>
          <p:nvPr>
            <p:ph type="sldNum" sz="quarter" idx="12"/>
          </p:nvPr>
        </p:nvSpPr>
        <p:spPr/>
        <p:txBody>
          <a:bodyPr/>
          <a:lstStyle/>
          <a:p>
            <a:fld id="{E15D0A3D-E2A1-463D-A20C-5B0C3AC5C2C6}" type="slidenum">
              <a:rPr lang="ru-RU" smtClean="0"/>
              <a:pPr/>
              <a:t>11</a:t>
            </a:fld>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646" y="2510121"/>
            <a:ext cx="7886700" cy="1325563"/>
          </a:xfrm>
        </p:spPr>
        <p:txBody>
          <a:bodyPr>
            <a:normAutofit fontScale="90000"/>
          </a:bodyPr>
          <a:lstStyle/>
          <a:p>
            <a:pPr algn="ctr"/>
            <a:r>
              <a:rPr lang="ru-RU" dirty="0" smtClean="0"/>
              <a:t>Управление роем 3</a:t>
            </a:r>
            <a:r>
              <a:rPr lang="en-US" dirty="0" smtClean="0"/>
              <a:t>U </a:t>
            </a:r>
            <a:r>
              <a:rPr lang="ru-RU" dirty="0" err="1" smtClean="0"/>
              <a:t>кубсатов</a:t>
            </a:r>
            <a:r>
              <a:rPr lang="ru-RU" dirty="0" smtClean="0"/>
              <a:t> с помощью аэродинамического сопротивления</a:t>
            </a:r>
            <a:endParaRPr lang="en-US"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6" name="Номер слайда 5"/>
          <p:cNvSpPr>
            <a:spLocks noGrp="1"/>
          </p:cNvSpPr>
          <p:nvPr>
            <p:ph type="sldNum" sz="quarter" idx="12"/>
          </p:nvPr>
        </p:nvSpPr>
        <p:spPr/>
        <p:txBody>
          <a:bodyPr/>
          <a:lstStyle/>
          <a:p>
            <a:fld id="{E15D0A3D-E2A1-463D-A20C-5B0C3AC5C2C6}" type="slidenum">
              <a:rPr lang="ru-RU" smtClean="0"/>
              <a:pPr/>
              <a:t>12</a:t>
            </a:fld>
            <a:endParaRPr lang="ru-RU"/>
          </a:p>
        </p:txBody>
      </p:sp>
    </p:spTree>
    <p:extLst>
      <p:ext uri="{BB962C8B-B14F-4D97-AF65-F5344CB8AC3E}">
        <p14:creationId xmlns:p14="http://schemas.microsoft.com/office/powerpoint/2010/main" val="4189125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523" y="529133"/>
            <a:ext cx="8343900" cy="478185"/>
          </a:xfrm>
        </p:spPr>
        <p:txBody>
          <a:bodyPr vert="horz" lIns="91440" tIns="45720" rIns="91440" bIns="45720" rtlCol="0" anchor="ctr">
            <a:normAutofit fontScale="90000"/>
          </a:bodyPr>
          <a:lstStyle/>
          <a:p>
            <a:pPr algn="ctr"/>
            <a:r>
              <a:rPr lang="ru-RU" dirty="0"/>
              <a:t>Модель аэродинамического сопротивления</a:t>
            </a:r>
          </a:p>
        </p:txBody>
      </p:sp>
      <p:sp>
        <p:nvSpPr>
          <p:cNvPr id="5" name="Подзаголовок 2"/>
          <p:cNvSpPr txBox="1">
            <a:spLocks/>
          </p:cNvSpPr>
          <p:nvPr/>
        </p:nvSpPr>
        <p:spPr>
          <a:xfrm>
            <a:off x="183363" y="1186031"/>
            <a:ext cx="6572250" cy="5057437"/>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800" dirty="0">
              <a:cs typeface="Times New Roman" pitchFamily="18" charset="0"/>
            </a:endParaRPr>
          </a:p>
          <a:p>
            <a:pPr marL="0" indent="0">
              <a:buNone/>
            </a:pPr>
            <a:r>
              <a:rPr lang="ru-RU" sz="1800" dirty="0">
                <a:cs typeface="Times New Roman" pitchFamily="18" charset="0"/>
              </a:rPr>
              <a:t>Уравнения управляемого движения</a:t>
            </a:r>
            <a:r>
              <a:rPr lang="en-US" sz="1800" dirty="0">
                <a:cs typeface="Times New Roman" pitchFamily="18" charset="0"/>
              </a:rPr>
              <a:t>:</a:t>
            </a:r>
          </a:p>
          <a:p>
            <a:pPr marL="0" indent="0">
              <a:buNone/>
            </a:pPr>
            <a:endParaRPr lang="en-US" sz="1800" dirty="0">
              <a:cs typeface="Times New Roman" pitchFamily="18" charset="0"/>
            </a:endParaRPr>
          </a:p>
          <a:p>
            <a:pPr marL="0" indent="0">
              <a:buNone/>
            </a:pPr>
            <a:endParaRPr lang="ru-RU" sz="1800" dirty="0">
              <a:cs typeface="Times New Roman" pitchFamily="18" charset="0"/>
            </a:endParaRPr>
          </a:p>
          <a:p>
            <a:pPr marL="0" indent="0">
              <a:buNone/>
            </a:pPr>
            <a:endParaRPr lang="en-US" sz="1800" dirty="0">
              <a:cs typeface="Times New Roman" pitchFamily="18" charset="0"/>
            </a:endParaRPr>
          </a:p>
          <a:p>
            <a:pPr marL="0" indent="0">
              <a:buNone/>
            </a:pPr>
            <a:endParaRPr lang="ru-RU" sz="1800" dirty="0">
              <a:cs typeface="Times New Roman" pitchFamily="18" charset="0"/>
            </a:endParaRPr>
          </a:p>
          <a:p>
            <a:pPr marL="0" indent="0">
              <a:buNone/>
            </a:pPr>
            <a:r>
              <a:rPr lang="ru-RU" sz="1800" dirty="0">
                <a:cs typeface="Times New Roman" pitchFamily="18" charset="0"/>
              </a:rPr>
              <a:t>Модель аэродинамического сопротивления: </a:t>
            </a:r>
          </a:p>
          <a:p>
            <a:pPr marL="0" indent="0">
              <a:buNone/>
            </a:pPr>
            <a:endParaRPr lang="ru-RU" sz="2000" dirty="0">
              <a:cs typeface="Times New Roman" pitchFamily="18" charset="0"/>
            </a:endParaRPr>
          </a:p>
          <a:p>
            <a:pPr marL="0" indent="0">
              <a:buNone/>
            </a:pPr>
            <a:endParaRPr lang="ru-RU" sz="2000" dirty="0">
              <a:cs typeface="Times New Roman" pitchFamily="18" charset="0"/>
            </a:endParaRPr>
          </a:p>
          <a:p>
            <a:pPr marL="0" indent="0">
              <a:buNone/>
            </a:pPr>
            <a:r>
              <a:rPr lang="ru-RU" sz="1800" dirty="0"/>
              <a:t>Разница между силами, </a:t>
            </a:r>
            <a:br>
              <a:rPr lang="ru-RU" sz="1800" dirty="0"/>
            </a:br>
            <a:r>
              <a:rPr lang="ru-RU" sz="1800" dirty="0"/>
              <a:t>действующими на </a:t>
            </a:r>
            <a:r>
              <a:rPr lang="ru-RU" sz="1800" i="1" dirty="0">
                <a:latin typeface="Times New Roman" panose="02020603050405020304" pitchFamily="18" charset="0"/>
                <a:cs typeface="Times New Roman" panose="02020603050405020304" pitchFamily="18" charset="0"/>
              </a:rPr>
              <a:t>i</a:t>
            </a:r>
            <a:r>
              <a:rPr lang="ru-RU" sz="1800" dirty="0"/>
              <a:t>-й и </a:t>
            </a:r>
            <a:r>
              <a:rPr lang="ru-RU" sz="1800" i="1" dirty="0">
                <a:latin typeface="Times New Roman" panose="02020603050405020304" pitchFamily="18" charset="0"/>
                <a:cs typeface="Times New Roman" panose="02020603050405020304" pitchFamily="18" charset="0"/>
              </a:rPr>
              <a:t>j</a:t>
            </a:r>
            <a:r>
              <a:rPr lang="ru-RU" sz="1800" dirty="0"/>
              <a:t>-й аппараты:</a:t>
            </a:r>
          </a:p>
          <a:p>
            <a:pPr marL="0" indent="0">
              <a:buNone/>
            </a:pPr>
            <a:endParaRPr lang="ru-RU" sz="1800" dirty="0"/>
          </a:p>
          <a:p>
            <a:pPr marL="0" indent="0">
              <a:buNone/>
            </a:pPr>
            <a:endParaRPr lang="ru-RU" sz="1800" dirty="0"/>
          </a:p>
          <a:p>
            <a:pPr marL="0" indent="0">
              <a:buNone/>
            </a:pPr>
            <a:endParaRPr lang="ru-RU" sz="1800" dirty="0"/>
          </a:p>
          <a:p>
            <a:pPr marL="0" indent="0">
              <a:buNone/>
            </a:pPr>
            <a:r>
              <a:rPr lang="ru-RU" sz="1800" dirty="0"/>
              <a:t>Максимальная разница сил:</a:t>
            </a:r>
          </a:p>
          <a:p>
            <a:pPr marL="0" indent="0">
              <a:lnSpc>
                <a:spcPct val="150000"/>
              </a:lnSpc>
              <a:buNone/>
            </a:pPr>
            <a:endParaRPr lang="en-US" sz="1350" dirty="0"/>
          </a:p>
          <a:p>
            <a:endParaRPr lang="en-US" sz="2400" dirty="0">
              <a:latin typeface="Times New Roman" pitchFamily="18" charset="0"/>
              <a:cs typeface="Times New Roman" pitchFamily="18" charset="0"/>
            </a:endParaRPr>
          </a:p>
          <a:p>
            <a:endParaRPr lang="en-US" sz="2400" dirty="0"/>
          </a:p>
          <a:p>
            <a:endParaRPr lang="en-US" sz="2400" dirty="0"/>
          </a:p>
          <a:p>
            <a:endParaRPr lang="en-US" sz="2400" dirty="0"/>
          </a:p>
          <a:p>
            <a:endParaRPr lang="ru-RU" sz="2400" dirty="0"/>
          </a:p>
        </p:txBody>
      </p:sp>
      <p:sp>
        <p:nvSpPr>
          <p:cNvPr id="3" name="Rectangle 30"/>
          <p:cNvSpPr>
            <a:spLocks noChangeArrowheads="1"/>
          </p:cNvSpPr>
          <p:nvPr/>
        </p:nvSpPr>
        <p:spPr bwMode="auto">
          <a:xfrm>
            <a:off x="1143001" y="13616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graphicFrame>
        <p:nvGraphicFramePr>
          <p:cNvPr id="11" name="Объект 10"/>
          <p:cNvGraphicFramePr>
            <a:graphicFrameLocks noChangeAspect="1"/>
          </p:cNvGraphicFramePr>
          <p:nvPr>
            <p:extLst>
              <p:ext uri="{D42A27DB-BD31-4B8C-83A1-F6EECF244321}">
                <p14:modId xmlns:p14="http://schemas.microsoft.com/office/powerpoint/2010/main" val="3258182368"/>
              </p:ext>
            </p:extLst>
          </p:nvPr>
        </p:nvGraphicFramePr>
        <p:xfrm>
          <a:off x="2435995" y="3498650"/>
          <a:ext cx="3371079" cy="577218"/>
        </p:xfrm>
        <a:graphic>
          <a:graphicData uri="http://schemas.openxmlformats.org/presentationml/2006/ole">
            <mc:AlternateContent xmlns:mc="http://schemas.openxmlformats.org/markup-compatibility/2006">
              <mc:Choice xmlns:v="urn:schemas-microsoft-com:vml" Requires="v">
                <p:oleObj spid="_x0000_s50213" name="Equation" r:id="rId3" imgW="3365280" imgH="571320" progId="Equation.DSMT4">
                  <p:embed/>
                </p:oleObj>
              </mc:Choice>
              <mc:Fallback>
                <p:oleObj name="Equation" r:id="rId3" imgW="3365280" imgH="5713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995" y="3498650"/>
                        <a:ext cx="3371079" cy="577218"/>
                      </a:xfrm>
                      <a:prstGeom prst="rect">
                        <a:avLst/>
                      </a:prstGeom>
                      <a:noFill/>
                      <a:extLst/>
                    </p:spPr>
                  </p:pic>
                </p:oleObj>
              </mc:Fallback>
            </mc:AlternateContent>
          </a:graphicData>
        </a:graphic>
      </p:graphicFrame>
      <p:sp>
        <p:nvSpPr>
          <p:cNvPr id="12" name="Rectangle 32"/>
          <p:cNvSpPr>
            <a:spLocks noChangeArrowheads="1"/>
          </p:cNvSpPr>
          <p:nvPr/>
        </p:nvSpPr>
        <p:spPr bwMode="auto">
          <a:xfrm>
            <a:off x="1143001" y="13616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graphicFrame>
        <p:nvGraphicFramePr>
          <p:cNvPr id="13" name="Объект 12"/>
          <p:cNvGraphicFramePr>
            <a:graphicFrameLocks noChangeAspect="1"/>
          </p:cNvGraphicFramePr>
          <p:nvPr>
            <p:extLst>
              <p:ext uri="{D42A27DB-BD31-4B8C-83A1-F6EECF244321}">
                <p14:modId xmlns:p14="http://schemas.microsoft.com/office/powerpoint/2010/main" val="2594883327"/>
              </p:ext>
            </p:extLst>
          </p:nvPr>
        </p:nvGraphicFramePr>
        <p:xfrm>
          <a:off x="2157766" y="4932562"/>
          <a:ext cx="3907645" cy="574005"/>
        </p:xfrm>
        <a:graphic>
          <a:graphicData uri="http://schemas.openxmlformats.org/presentationml/2006/ole">
            <mc:AlternateContent xmlns:mc="http://schemas.openxmlformats.org/markup-compatibility/2006">
              <mc:Choice xmlns:v="urn:schemas-microsoft-com:vml" Requires="v">
                <p:oleObj spid="_x0000_s50214" name="Equation" r:id="rId5" imgW="3936960" imgH="571320" progId="Equation.DSMT4">
                  <p:embed/>
                </p:oleObj>
              </mc:Choice>
              <mc:Fallback>
                <p:oleObj name="Equation" r:id="rId5" imgW="3936960" imgH="5713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7766" y="4932562"/>
                        <a:ext cx="3907645" cy="574005"/>
                      </a:xfrm>
                      <a:prstGeom prst="rect">
                        <a:avLst/>
                      </a:prstGeom>
                      <a:noFill/>
                      <a:extLst/>
                    </p:spPr>
                  </p:pic>
                </p:oleObj>
              </mc:Fallback>
            </mc:AlternateContent>
          </a:graphicData>
        </a:graphic>
      </p:graphicFrame>
      <p:sp>
        <p:nvSpPr>
          <p:cNvPr id="14" name="Rectangle 34"/>
          <p:cNvSpPr>
            <a:spLocks noChangeArrowheads="1"/>
          </p:cNvSpPr>
          <p:nvPr/>
        </p:nvSpPr>
        <p:spPr bwMode="auto">
          <a:xfrm>
            <a:off x="1143001" y="13616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graphicFrame>
        <p:nvGraphicFramePr>
          <p:cNvPr id="15" name="Объект 14"/>
          <p:cNvGraphicFramePr>
            <a:graphicFrameLocks noChangeAspect="1"/>
          </p:cNvGraphicFramePr>
          <p:nvPr>
            <p:extLst>
              <p:ext uri="{D42A27DB-BD31-4B8C-83A1-F6EECF244321}">
                <p14:modId xmlns:p14="http://schemas.microsoft.com/office/powerpoint/2010/main" val="2151003535"/>
              </p:ext>
            </p:extLst>
          </p:nvPr>
        </p:nvGraphicFramePr>
        <p:xfrm>
          <a:off x="3312241" y="5658949"/>
          <a:ext cx="2155478" cy="611055"/>
        </p:xfrm>
        <a:graphic>
          <a:graphicData uri="http://schemas.openxmlformats.org/presentationml/2006/ole">
            <mc:AlternateContent xmlns:mc="http://schemas.openxmlformats.org/markup-compatibility/2006">
              <mc:Choice xmlns:v="urn:schemas-microsoft-com:vml" Requires="v">
                <p:oleObj spid="_x0000_s50215" name="Equation" r:id="rId7" imgW="2044440" imgH="571320" progId="Equation.DSMT4">
                  <p:embed/>
                </p:oleObj>
              </mc:Choice>
              <mc:Fallback>
                <p:oleObj name="Equation" r:id="rId7" imgW="2044440" imgH="5713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2241" y="5658949"/>
                        <a:ext cx="2155478" cy="611055"/>
                      </a:xfrm>
                      <a:prstGeom prst="rect">
                        <a:avLst/>
                      </a:prstGeom>
                      <a:noFill/>
                      <a:extLst/>
                    </p:spPr>
                  </p:pic>
                </p:oleObj>
              </mc:Fallback>
            </mc:AlternateContent>
          </a:graphicData>
        </a:graphic>
      </p:graphicFrame>
      <p:sp>
        <p:nvSpPr>
          <p:cNvPr id="4" name="Rectangle 150"/>
          <p:cNvSpPr>
            <a:spLocks noChangeArrowheads="1"/>
          </p:cNvSpPr>
          <p:nvPr/>
        </p:nvSpPr>
        <p:spPr bwMode="auto">
          <a:xfrm>
            <a:off x="1143001" y="13616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sp>
        <p:nvSpPr>
          <p:cNvPr id="9" name="Rectangle 152"/>
          <p:cNvSpPr>
            <a:spLocks noChangeArrowheads="1"/>
          </p:cNvSpPr>
          <p:nvPr/>
        </p:nvSpPr>
        <p:spPr bwMode="auto">
          <a:xfrm>
            <a:off x="1143001" y="13616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pic>
        <p:nvPicPr>
          <p:cNvPr id="35" name="Picture 2"/>
          <p:cNvPicPr>
            <a:picLocks noChangeAspect="1" noChangeArrowheads="1"/>
          </p:cNvPicPr>
          <p:nvPr/>
        </p:nvPicPr>
        <p:blipFill>
          <a:blip r:embed="rId9" cstate="print">
            <a:clrChange>
              <a:clrFrom>
                <a:srgbClr val="FFFFFF"/>
              </a:clrFrom>
              <a:clrTo>
                <a:srgbClr val="FFFFFF">
                  <a:alpha val="0"/>
                </a:srgbClr>
              </a:clrTo>
            </a:clrChange>
          </a:blip>
          <a:srcRect l="45703" t="30208" r="33203" b="29167"/>
          <a:stretch>
            <a:fillRect/>
          </a:stretch>
        </p:blipFill>
        <p:spPr bwMode="auto">
          <a:xfrm>
            <a:off x="6145947" y="1198258"/>
            <a:ext cx="2553217" cy="2876626"/>
          </a:xfrm>
          <a:prstGeom prst="rect">
            <a:avLst/>
          </a:prstGeom>
          <a:noFill/>
          <a:ln w="9525">
            <a:noFill/>
            <a:miter lim="800000"/>
            <a:headEnd/>
            <a:tailEnd/>
          </a:ln>
          <a:effectLst/>
        </p:spPr>
      </p:pic>
      <p:sp>
        <p:nvSpPr>
          <p:cNvPr id="16" name="Куб 15"/>
          <p:cNvSpPr/>
          <p:nvPr/>
        </p:nvSpPr>
        <p:spPr>
          <a:xfrm rot="20325180">
            <a:off x="6723812" y="4830332"/>
            <a:ext cx="742950" cy="344993"/>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Прямая соединительная линия 22"/>
          <p:cNvCxnSpPr/>
          <p:nvPr/>
        </p:nvCxnSpPr>
        <p:spPr>
          <a:xfrm flipV="1">
            <a:off x="7376753" y="4581941"/>
            <a:ext cx="676382" cy="301551"/>
          </a:xfrm>
          <a:prstGeom prst="line">
            <a:avLst/>
          </a:prstGeom>
        </p:spPr>
        <p:style>
          <a:lnRef idx="1">
            <a:schemeClr val="dk1"/>
          </a:lnRef>
          <a:fillRef idx="0">
            <a:schemeClr val="dk1"/>
          </a:fillRef>
          <a:effectRef idx="0">
            <a:schemeClr val="dk1"/>
          </a:effectRef>
          <a:fontRef idx="minor">
            <a:schemeClr val="tx1"/>
          </a:fontRef>
        </p:style>
      </p:cxnSp>
      <p:cxnSp>
        <p:nvCxnSpPr>
          <p:cNvPr id="41" name="Прямая со стрелкой 40"/>
          <p:cNvCxnSpPr/>
          <p:nvPr/>
        </p:nvCxnSpPr>
        <p:spPr>
          <a:xfrm flipH="1">
            <a:off x="7367335" y="4862128"/>
            <a:ext cx="1021508" cy="203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7588297" y="4910495"/>
            <a:ext cx="1269953" cy="230832"/>
          </a:xfrm>
          <a:prstGeom prst="rect">
            <a:avLst/>
          </a:prstGeom>
          <a:noFill/>
        </p:spPr>
        <p:txBody>
          <a:bodyPr wrap="square" rtlCol="0">
            <a:spAutoFit/>
          </a:bodyPr>
          <a:lstStyle/>
          <a:p>
            <a:r>
              <a:rPr lang="ru-RU" sz="900" dirty="0"/>
              <a:t>Набегающий поток</a:t>
            </a:r>
          </a:p>
        </p:txBody>
      </p:sp>
      <p:sp>
        <p:nvSpPr>
          <p:cNvPr id="43" name="Дуга 42"/>
          <p:cNvSpPr/>
          <p:nvPr/>
        </p:nvSpPr>
        <p:spPr>
          <a:xfrm rot="632198">
            <a:off x="7742632" y="4620373"/>
            <a:ext cx="280331" cy="355838"/>
          </a:xfrm>
          <a:prstGeom prst="arc">
            <a:avLst>
              <a:gd name="adj1" fmla="val 16919547"/>
              <a:gd name="adj2" fmla="val 1231635"/>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350"/>
          </a:p>
        </p:txBody>
      </p:sp>
      <p:graphicFrame>
        <p:nvGraphicFramePr>
          <p:cNvPr id="44" name="Объект 43"/>
          <p:cNvGraphicFramePr>
            <a:graphicFrameLocks noChangeAspect="1"/>
          </p:cNvGraphicFramePr>
          <p:nvPr>
            <p:extLst/>
          </p:nvPr>
        </p:nvGraphicFramePr>
        <p:xfrm>
          <a:off x="8105776" y="4621943"/>
          <a:ext cx="123825" cy="171450"/>
        </p:xfrm>
        <a:graphic>
          <a:graphicData uri="http://schemas.openxmlformats.org/presentationml/2006/ole">
            <mc:AlternateContent xmlns:mc="http://schemas.openxmlformats.org/markup-compatibility/2006">
              <mc:Choice xmlns:v="urn:schemas-microsoft-com:vml" Requires="v">
                <p:oleObj spid="_x0000_s50216" name="Equation" r:id="rId10" imgW="164880" imgH="228600" progId="Equation.DSMT4">
                  <p:embed/>
                </p:oleObj>
              </mc:Choice>
              <mc:Fallback>
                <p:oleObj name="Equation" r:id="rId10" imgW="164880" imgH="228600" progId="Equation.DSMT4">
                  <p:embed/>
                  <p:pic>
                    <p:nvPicPr>
                      <p:cNvPr id="0" name=""/>
                      <p:cNvPicPr>
                        <a:picLocks noChangeAspect="1" noChangeArrowheads="1"/>
                      </p:cNvPicPr>
                      <p:nvPr/>
                    </p:nvPicPr>
                    <p:blipFill>
                      <a:blip r:embed="rId11"/>
                      <a:srcRect/>
                      <a:stretch>
                        <a:fillRect/>
                      </a:stretch>
                    </p:blipFill>
                    <p:spPr bwMode="auto">
                      <a:xfrm>
                        <a:off x="8105776" y="4621943"/>
                        <a:ext cx="123825" cy="17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TextBox 44"/>
          <p:cNvSpPr txBox="1"/>
          <p:nvPr/>
        </p:nvSpPr>
        <p:spPr>
          <a:xfrm>
            <a:off x="6686550" y="4075868"/>
            <a:ext cx="1814920" cy="307777"/>
          </a:xfrm>
          <a:prstGeom prst="rect">
            <a:avLst/>
          </a:prstGeom>
          <a:noFill/>
        </p:spPr>
        <p:txBody>
          <a:bodyPr wrap="none" rtlCol="0">
            <a:spAutoFit/>
          </a:bodyPr>
          <a:lstStyle/>
          <a:p>
            <a:r>
              <a:rPr lang="ru-RU" sz="1400" dirty="0"/>
              <a:t>Принцип управления</a:t>
            </a:r>
          </a:p>
        </p:txBody>
      </p:sp>
      <p:graphicFrame>
        <p:nvGraphicFramePr>
          <p:cNvPr id="46" name="Объект 45"/>
          <p:cNvGraphicFramePr>
            <a:graphicFrameLocks noChangeAspect="1"/>
          </p:cNvGraphicFramePr>
          <p:nvPr>
            <p:extLst>
              <p:ext uri="{D42A27DB-BD31-4B8C-83A1-F6EECF244321}">
                <p14:modId xmlns:p14="http://schemas.microsoft.com/office/powerpoint/2010/main" val="3586505199"/>
              </p:ext>
            </p:extLst>
          </p:nvPr>
        </p:nvGraphicFramePr>
        <p:xfrm>
          <a:off x="2986200" y="1974766"/>
          <a:ext cx="2257317" cy="1070887"/>
        </p:xfrm>
        <a:graphic>
          <a:graphicData uri="http://schemas.openxmlformats.org/presentationml/2006/ole">
            <mc:AlternateContent xmlns:mc="http://schemas.openxmlformats.org/markup-compatibility/2006">
              <mc:Choice xmlns:v="urn:schemas-microsoft-com:vml" Requires="v">
                <p:oleObj spid="_x0000_s50217" name="Equation" r:id="rId12" imgW="2997000" imgH="1422360" progId="Equation.DSMT4">
                  <p:embed/>
                </p:oleObj>
              </mc:Choice>
              <mc:Fallback>
                <p:oleObj name="Equation" r:id="rId12" imgW="2997000" imgH="1422360" progId="Equation.DSMT4">
                  <p:embed/>
                  <p:pic>
                    <p:nvPicPr>
                      <p:cNvPr id="0" name=""/>
                      <p:cNvPicPr>
                        <a:picLocks noChangeAspect="1" noChangeArrowheads="1"/>
                      </p:cNvPicPr>
                      <p:nvPr/>
                    </p:nvPicPr>
                    <p:blipFill>
                      <a:blip r:embed="rId13"/>
                      <a:srcRect/>
                      <a:stretch>
                        <a:fillRect/>
                      </a:stretch>
                    </p:blipFill>
                    <p:spPr bwMode="auto">
                      <a:xfrm>
                        <a:off x="2986200" y="1974766"/>
                        <a:ext cx="2257317" cy="1070887"/>
                      </a:xfrm>
                      <a:prstGeom prst="rect">
                        <a:avLst/>
                      </a:prstGeom>
                      <a:noFill/>
                      <a:extLst/>
                    </p:spPr>
                  </p:pic>
                </p:oleObj>
              </mc:Fallback>
            </mc:AlternateContent>
          </a:graphicData>
        </a:graphic>
      </p:graphicFrame>
      <p:pic>
        <p:nvPicPr>
          <p:cNvPr id="24" name="Рисунок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7" name="Номер слайда 6"/>
          <p:cNvSpPr>
            <a:spLocks noGrp="1"/>
          </p:cNvSpPr>
          <p:nvPr>
            <p:ph type="sldNum" sz="quarter" idx="12"/>
          </p:nvPr>
        </p:nvSpPr>
        <p:spPr/>
        <p:txBody>
          <a:bodyPr/>
          <a:lstStyle/>
          <a:p>
            <a:fld id="{E15D0A3D-E2A1-463D-A20C-5B0C3AC5C2C6}" type="slidenum">
              <a:rPr lang="ru-RU" smtClean="0"/>
              <a:pPr/>
              <a:t>13</a:t>
            </a:fld>
            <a:endParaRPr lang="ru-RU"/>
          </a:p>
        </p:txBody>
      </p:sp>
    </p:spTree>
    <p:extLst>
      <p:ext uri="{BB962C8B-B14F-4D97-AF65-F5344CB8AC3E}">
        <p14:creationId xmlns:p14="http://schemas.microsoft.com/office/powerpoint/2010/main" val="2143942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0050" y="595510"/>
            <a:ext cx="8343900" cy="478185"/>
          </a:xfrm>
        </p:spPr>
        <p:txBody>
          <a:bodyPr vert="horz" lIns="91440" tIns="45720" rIns="91440" bIns="45720" rtlCol="0" anchor="ctr">
            <a:normAutofit fontScale="90000"/>
          </a:bodyPr>
          <a:lstStyle/>
          <a:p>
            <a:pPr algn="ctr"/>
            <a:r>
              <a:rPr lang="ru-RU" dirty="0"/>
              <a:t>Управление на основе прямого метода Ляпунова</a:t>
            </a:r>
          </a:p>
        </p:txBody>
      </p:sp>
      <p:sp>
        <p:nvSpPr>
          <p:cNvPr id="5" name="Подзаголовок 2"/>
          <p:cNvSpPr txBox="1">
            <a:spLocks/>
          </p:cNvSpPr>
          <p:nvPr/>
        </p:nvSpPr>
        <p:spPr>
          <a:xfrm>
            <a:off x="114300" y="1480096"/>
            <a:ext cx="8508408" cy="4732697"/>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700" dirty="0">
              <a:cs typeface="Times New Roman" pitchFamily="18" charset="0"/>
            </a:endParaRPr>
          </a:p>
          <a:p>
            <a:pPr>
              <a:buFont typeface="Wingdings" panose="05000000000000000000" pitchFamily="2" charset="2"/>
              <a:buChar char="§"/>
            </a:pPr>
            <a:r>
              <a:rPr lang="ru-RU" sz="1700" dirty="0">
                <a:cs typeface="Times New Roman" pitchFamily="18" charset="0"/>
              </a:rPr>
              <a:t>Рассмотрим первые интегралы невозмущенного движения как </a:t>
            </a:r>
            <a:r>
              <a:rPr lang="ru-RU" sz="1700" dirty="0" err="1">
                <a:cs typeface="Times New Roman" pitchFamily="18" charset="0"/>
              </a:rPr>
              <a:t>оскулирующие</a:t>
            </a:r>
            <a:r>
              <a:rPr lang="ru-RU" sz="1700" dirty="0">
                <a:cs typeface="Times New Roman" pitchFamily="18" charset="0"/>
              </a:rPr>
              <a:t> элементы при применении управления</a:t>
            </a:r>
          </a:p>
          <a:p>
            <a:pPr>
              <a:buFont typeface="Wingdings" panose="05000000000000000000" pitchFamily="2" charset="2"/>
              <a:buChar char="§"/>
            </a:pPr>
            <a:r>
              <a:rPr lang="ru-RU" sz="1700" dirty="0">
                <a:cs typeface="Times New Roman" pitchFamily="18" charset="0"/>
              </a:rPr>
              <a:t>Для двух спутников кандидат-функция Ляпунова</a:t>
            </a:r>
          </a:p>
          <a:p>
            <a:pPr>
              <a:buFont typeface="Wingdings" panose="05000000000000000000" pitchFamily="2" charset="2"/>
              <a:buChar char="§"/>
            </a:pPr>
            <a:endParaRPr lang="ru-RU" sz="1700" dirty="0">
              <a:cs typeface="Times New Roman" pitchFamily="18" charset="0"/>
            </a:endParaRPr>
          </a:p>
          <a:p>
            <a:pPr>
              <a:buFont typeface="Wingdings" panose="05000000000000000000" pitchFamily="2" charset="2"/>
              <a:buChar char="§"/>
            </a:pPr>
            <a:endParaRPr lang="ru-RU" sz="1700" dirty="0">
              <a:cs typeface="Times New Roman" pitchFamily="18" charset="0"/>
            </a:endParaRPr>
          </a:p>
          <a:p>
            <a:pPr>
              <a:buFont typeface="Wingdings" panose="05000000000000000000" pitchFamily="2" charset="2"/>
              <a:buChar char="§"/>
            </a:pPr>
            <a:endParaRPr lang="ru-RU" sz="1700" dirty="0">
              <a:cs typeface="Times New Roman" pitchFamily="18" charset="0"/>
            </a:endParaRPr>
          </a:p>
          <a:p>
            <a:pPr>
              <a:buFont typeface="Wingdings" panose="05000000000000000000" pitchFamily="2" charset="2"/>
              <a:buChar char="§"/>
            </a:pPr>
            <a:r>
              <a:rPr lang="ru-RU" sz="1700" dirty="0">
                <a:cs typeface="Times New Roman" pitchFamily="18" charset="0"/>
              </a:rPr>
              <a:t>Производная функции Ляпунова</a:t>
            </a:r>
          </a:p>
          <a:p>
            <a:pPr>
              <a:buFont typeface="Wingdings" panose="05000000000000000000" pitchFamily="2" charset="2"/>
              <a:buChar char="§"/>
            </a:pPr>
            <a:endParaRPr lang="ru-RU" sz="1700" dirty="0">
              <a:cs typeface="Times New Roman" pitchFamily="18" charset="0"/>
            </a:endParaRPr>
          </a:p>
          <a:p>
            <a:pPr>
              <a:buFont typeface="Wingdings" panose="05000000000000000000" pitchFamily="2" charset="2"/>
              <a:buChar char="§"/>
            </a:pPr>
            <a:endParaRPr lang="ru-RU" sz="1700" dirty="0">
              <a:cs typeface="Times New Roman" pitchFamily="18" charset="0"/>
            </a:endParaRPr>
          </a:p>
          <a:p>
            <a:pPr>
              <a:buFont typeface="Wingdings" panose="05000000000000000000" pitchFamily="2" charset="2"/>
              <a:buChar char="§"/>
            </a:pPr>
            <a:r>
              <a:rPr lang="ru-RU" sz="1700" dirty="0">
                <a:cs typeface="Times New Roman" pitchFamily="18" charset="0"/>
              </a:rPr>
              <a:t>Полученное управление</a:t>
            </a:r>
          </a:p>
          <a:p>
            <a:pPr>
              <a:buFont typeface="Wingdings" panose="05000000000000000000" pitchFamily="2" charset="2"/>
              <a:buChar char="§"/>
            </a:pPr>
            <a:endParaRPr lang="ru-RU" sz="1700" dirty="0">
              <a:cs typeface="Times New Roman" pitchFamily="18" charset="0"/>
            </a:endParaRPr>
          </a:p>
          <a:p>
            <a:pPr>
              <a:buFont typeface="Wingdings" panose="05000000000000000000" pitchFamily="2" charset="2"/>
              <a:buChar char="§"/>
            </a:pPr>
            <a:endParaRPr lang="ru-RU" sz="1700" dirty="0">
              <a:cs typeface="Times New Roman" pitchFamily="18" charset="0"/>
            </a:endParaRPr>
          </a:p>
          <a:p>
            <a:pPr>
              <a:buFont typeface="Wingdings" panose="05000000000000000000" pitchFamily="2" charset="2"/>
              <a:buChar char="§"/>
            </a:pPr>
            <a:endParaRPr lang="ru-RU" sz="1700" dirty="0">
              <a:cs typeface="Times New Roman" pitchFamily="18" charset="0"/>
            </a:endParaRPr>
          </a:p>
          <a:p>
            <a:pPr>
              <a:buFont typeface="Wingdings" panose="05000000000000000000" pitchFamily="2" charset="2"/>
              <a:buChar char="§"/>
            </a:pPr>
            <a:r>
              <a:rPr lang="ru-RU" sz="1700" dirty="0">
                <a:cs typeface="Times New Roman" pitchFamily="18" charset="0"/>
              </a:rPr>
              <a:t>Необходимо разработать правила для управления в случае множества аппаратов</a:t>
            </a:r>
          </a:p>
          <a:p>
            <a:pPr>
              <a:buFont typeface="Wingdings" panose="05000000000000000000" pitchFamily="2" charset="2"/>
              <a:buChar char="§"/>
            </a:pPr>
            <a:endParaRPr lang="ru-RU" sz="1350" dirty="0">
              <a:cs typeface="Times New Roman" pitchFamily="18" charset="0"/>
            </a:endParaRPr>
          </a:p>
          <a:p>
            <a:pPr>
              <a:buFont typeface="Wingdings" panose="05000000000000000000" pitchFamily="2" charset="2"/>
              <a:buChar char="§"/>
            </a:pPr>
            <a:endParaRPr lang="ru-RU" sz="1350" dirty="0">
              <a:cs typeface="Times New Roman" pitchFamily="18" charset="0"/>
            </a:endParaRPr>
          </a:p>
          <a:p>
            <a:pPr>
              <a:buFont typeface="Wingdings" panose="05000000000000000000" pitchFamily="2" charset="2"/>
              <a:buChar char="§"/>
            </a:pPr>
            <a:endParaRPr lang="ru-RU" sz="1350" dirty="0">
              <a:cs typeface="Times New Roman" pitchFamily="18" charset="0"/>
            </a:endParaRPr>
          </a:p>
          <a:p>
            <a:pPr marL="0" indent="0">
              <a:buNone/>
            </a:pPr>
            <a:endParaRPr lang="ru-RU" sz="1350" dirty="0">
              <a:cs typeface="Times New Roman" pitchFamily="18" charset="0"/>
            </a:endParaRPr>
          </a:p>
          <a:p>
            <a:pPr marL="0" indent="0">
              <a:buNone/>
            </a:pPr>
            <a:endParaRPr lang="en-US" sz="1350" dirty="0">
              <a:cs typeface="Times New Roman" pitchFamily="18" charset="0"/>
            </a:endParaRPr>
          </a:p>
          <a:p>
            <a:pPr marL="0" indent="0">
              <a:lnSpc>
                <a:spcPct val="150000"/>
              </a:lnSpc>
              <a:buNone/>
            </a:pPr>
            <a:endParaRPr lang="en-US" sz="1350" dirty="0"/>
          </a:p>
          <a:p>
            <a:pPr marL="0" indent="0">
              <a:buNone/>
            </a:pPr>
            <a:endParaRPr lang="en-US" sz="2400" dirty="0">
              <a:latin typeface="Times New Roman" pitchFamily="18" charset="0"/>
              <a:cs typeface="Times New Roman" pitchFamily="18" charset="0"/>
            </a:endParaRPr>
          </a:p>
          <a:p>
            <a:endParaRPr lang="en-US" sz="2400" dirty="0"/>
          </a:p>
          <a:p>
            <a:endParaRPr lang="en-US" sz="2400" dirty="0"/>
          </a:p>
          <a:p>
            <a:endParaRPr lang="en-US" sz="2400" dirty="0"/>
          </a:p>
          <a:p>
            <a:endParaRPr lang="ru-RU" sz="2400" dirty="0"/>
          </a:p>
        </p:txBody>
      </p:sp>
      <p:sp>
        <p:nvSpPr>
          <p:cNvPr id="3" name="Rectangle 30"/>
          <p:cNvSpPr>
            <a:spLocks noChangeArrowheads="1"/>
          </p:cNvSpPr>
          <p:nvPr/>
        </p:nvSpPr>
        <p:spPr bwMode="auto">
          <a:xfrm>
            <a:off x="1143001" y="13616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sp>
        <p:nvSpPr>
          <p:cNvPr id="12" name="Rectangle 32"/>
          <p:cNvSpPr>
            <a:spLocks noChangeArrowheads="1"/>
          </p:cNvSpPr>
          <p:nvPr/>
        </p:nvSpPr>
        <p:spPr bwMode="auto">
          <a:xfrm>
            <a:off x="1143001" y="13616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sp>
        <p:nvSpPr>
          <p:cNvPr id="14" name="Rectangle 34"/>
          <p:cNvSpPr>
            <a:spLocks noChangeArrowheads="1"/>
          </p:cNvSpPr>
          <p:nvPr/>
        </p:nvSpPr>
        <p:spPr bwMode="auto">
          <a:xfrm>
            <a:off x="1143001" y="13616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sp>
        <p:nvSpPr>
          <p:cNvPr id="4" name="Rectangle 150"/>
          <p:cNvSpPr>
            <a:spLocks noChangeArrowheads="1"/>
          </p:cNvSpPr>
          <p:nvPr/>
        </p:nvSpPr>
        <p:spPr bwMode="auto">
          <a:xfrm>
            <a:off x="1143001" y="13616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sp>
        <p:nvSpPr>
          <p:cNvPr id="9" name="Rectangle 152"/>
          <p:cNvSpPr>
            <a:spLocks noChangeArrowheads="1"/>
          </p:cNvSpPr>
          <p:nvPr/>
        </p:nvSpPr>
        <p:spPr bwMode="auto">
          <a:xfrm>
            <a:off x="1143001" y="13616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graphicFrame>
        <p:nvGraphicFramePr>
          <p:cNvPr id="29" name="Объект 28"/>
          <p:cNvGraphicFramePr>
            <a:graphicFrameLocks noChangeAspect="1"/>
          </p:cNvGraphicFramePr>
          <p:nvPr>
            <p:extLst>
              <p:ext uri="{D42A27DB-BD31-4B8C-83A1-F6EECF244321}">
                <p14:modId xmlns:p14="http://schemas.microsoft.com/office/powerpoint/2010/main" val="326464917"/>
              </p:ext>
            </p:extLst>
          </p:nvPr>
        </p:nvGraphicFramePr>
        <p:xfrm>
          <a:off x="3367683" y="2791158"/>
          <a:ext cx="2247900" cy="464344"/>
        </p:xfrm>
        <a:graphic>
          <a:graphicData uri="http://schemas.openxmlformats.org/presentationml/2006/ole">
            <mc:AlternateContent xmlns:mc="http://schemas.openxmlformats.org/markup-compatibility/2006">
              <mc:Choice xmlns:v="urn:schemas-microsoft-com:vml" Requires="v">
                <p:oleObj spid="_x0000_s51230" name="Equation" r:id="rId3" imgW="3009600" imgH="622080" progId="Equation.DSMT4">
                  <p:embed/>
                </p:oleObj>
              </mc:Choice>
              <mc:Fallback>
                <p:oleObj name="Equation" r:id="rId3" imgW="3009600" imgH="622080" progId="Equation.DSMT4">
                  <p:embed/>
                  <p:pic>
                    <p:nvPicPr>
                      <p:cNvPr id="0" name=""/>
                      <p:cNvPicPr>
                        <a:picLocks noChangeAspect="1" noChangeArrowheads="1"/>
                      </p:cNvPicPr>
                      <p:nvPr/>
                    </p:nvPicPr>
                    <p:blipFill>
                      <a:blip r:embed="rId4"/>
                      <a:srcRect/>
                      <a:stretch>
                        <a:fillRect/>
                      </a:stretch>
                    </p:blipFill>
                    <p:spPr bwMode="auto">
                      <a:xfrm>
                        <a:off x="3367683" y="2791158"/>
                        <a:ext cx="2247900" cy="4643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Объект 29"/>
          <p:cNvGraphicFramePr>
            <a:graphicFrameLocks noChangeAspect="1"/>
          </p:cNvGraphicFramePr>
          <p:nvPr>
            <p:extLst>
              <p:ext uri="{D42A27DB-BD31-4B8C-83A1-F6EECF244321}">
                <p14:modId xmlns:p14="http://schemas.microsoft.com/office/powerpoint/2010/main" val="3916143457"/>
              </p:ext>
            </p:extLst>
          </p:nvPr>
        </p:nvGraphicFramePr>
        <p:xfrm>
          <a:off x="2160984" y="3900486"/>
          <a:ext cx="4647010" cy="508397"/>
        </p:xfrm>
        <a:graphic>
          <a:graphicData uri="http://schemas.openxmlformats.org/presentationml/2006/ole">
            <mc:AlternateContent xmlns:mc="http://schemas.openxmlformats.org/markup-compatibility/2006">
              <mc:Choice xmlns:v="urn:schemas-microsoft-com:vml" Requires="v">
                <p:oleObj spid="_x0000_s51231" name="Equation" r:id="rId5" imgW="5752800" imgH="634680" progId="Equation.DSMT4">
                  <p:embed/>
                </p:oleObj>
              </mc:Choice>
              <mc:Fallback>
                <p:oleObj name="Equation" r:id="rId5" imgW="5752800" imgH="634680" progId="Equation.DSMT4">
                  <p:embed/>
                  <p:pic>
                    <p:nvPicPr>
                      <p:cNvPr id="0" name=""/>
                      <p:cNvPicPr>
                        <a:picLocks noChangeAspect="1" noChangeArrowheads="1"/>
                      </p:cNvPicPr>
                      <p:nvPr/>
                    </p:nvPicPr>
                    <p:blipFill>
                      <a:blip r:embed="rId6"/>
                      <a:srcRect/>
                      <a:stretch>
                        <a:fillRect/>
                      </a:stretch>
                    </p:blipFill>
                    <p:spPr bwMode="auto">
                      <a:xfrm>
                        <a:off x="2160984" y="3900486"/>
                        <a:ext cx="4647010" cy="508397"/>
                      </a:xfrm>
                      <a:prstGeom prst="rect">
                        <a:avLst/>
                      </a:prstGeom>
                      <a:noFill/>
                      <a:extLst/>
                    </p:spPr>
                  </p:pic>
                </p:oleObj>
              </mc:Fallback>
            </mc:AlternateContent>
          </a:graphicData>
        </a:graphic>
      </p:graphicFrame>
      <p:graphicFrame>
        <p:nvGraphicFramePr>
          <p:cNvPr id="32" name="Объект 31"/>
          <p:cNvGraphicFramePr>
            <a:graphicFrameLocks noChangeAspect="1"/>
          </p:cNvGraphicFramePr>
          <p:nvPr>
            <p:extLst>
              <p:ext uri="{D42A27DB-BD31-4B8C-83A1-F6EECF244321}">
                <p14:modId xmlns:p14="http://schemas.microsoft.com/office/powerpoint/2010/main" val="1496429224"/>
              </p:ext>
            </p:extLst>
          </p:nvPr>
        </p:nvGraphicFramePr>
        <p:xfrm>
          <a:off x="3181350" y="5053867"/>
          <a:ext cx="2606278" cy="285750"/>
        </p:xfrm>
        <a:graphic>
          <a:graphicData uri="http://schemas.openxmlformats.org/presentationml/2006/ole">
            <mc:AlternateContent xmlns:mc="http://schemas.openxmlformats.org/markup-compatibility/2006">
              <mc:Choice xmlns:v="urn:schemas-microsoft-com:vml" Requires="v">
                <p:oleObj spid="_x0000_s51232" name="Equation" r:id="rId7" imgW="3479760" imgH="380880" progId="Equation.DSMT4">
                  <p:embed/>
                </p:oleObj>
              </mc:Choice>
              <mc:Fallback>
                <p:oleObj name="Equation" r:id="rId7" imgW="3479760" imgH="380880" progId="Equation.DSMT4">
                  <p:embed/>
                  <p:pic>
                    <p:nvPicPr>
                      <p:cNvPr id="0" name=""/>
                      <p:cNvPicPr>
                        <a:picLocks noChangeAspect="1" noChangeArrowheads="1"/>
                      </p:cNvPicPr>
                      <p:nvPr/>
                    </p:nvPicPr>
                    <p:blipFill>
                      <a:blip r:embed="rId8"/>
                      <a:srcRect/>
                      <a:stretch>
                        <a:fillRect/>
                      </a:stretch>
                    </p:blipFill>
                    <p:spPr bwMode="auto">
                      <a:xfrm>
                        <a:off x="3181350" y="5053867"/>
                        <a:ext cx="2606278" cy="285750"/>
                      </a:xfrm>
                      <a:prstGeom prst="rect">
                        <a:avLst/>
                      </a:prstGeom>
                      <a:noFill/>
                      <a:ln>
                        <a:solidFill>
                          <a:schemeClr val="tx1"/>
                        </a:solidFill>
                      </a:ln>
                      <a:extLst/>
                    </p:spPr>
                  </p:pic>
                </p:oleObj>
              </mc:Fallback>
            </mc:AlternateContent>
          </a:graphicData>
        </a:graphic>
      </p:graphicFrame>
      <p:graphicFrame>
        <p:nvGraphicFramePr>
          <p:cNvPr id="27" name="Объект 26"/>
          <p:cNvGraphicFramePr>
            <a:graphicFrameLocks noChangeAspect="1"/>
          </p:cNvGraphicFramePr>
          <p:nvPr>
            <p:extLst>
              <p:ext uri="{D42A27DB-BD31-4B8C-83A1-F6EECF244321}">
                <p14:modId xmlns:p14="http://schemas.microsoft.com/office/powerpoint/2010/main" val="2128975270"/>
              </p:ext>
            </p:extLst>
          </p:nvPr>
        </p:nvGraphicFramePr>
        <p:xfrm>
          <a:off x="3367683" y="6121189"/>
          <a:ext cx="2408634" cy="520304"/>
        </p:xfrm>
        <a:graphic>
          <a:graphicData uri="http://schemas.openxmlformats.org/presentationml/2006/ole">
            <mc:AlternateContent xmlns:mc="http://schemas.openxmlformats.org/markup-compatibility/2006">
              <mc:Choice xmlns:v="urn:schemas-microsoft-com:vml" Requires="v">
                <p:oleObj spid="_x0000_s51233" name="Equation" r:id="rId9" imgW="3225600" imgH="698400" progId="Equation.DSMT4">
                  <p:embed/>
                </p:oleObj>
              </mc:Choice>
              <mc:Fallback>
                <p:oleObj name="Equation" r:id="rId9" imgW="3225600" imgH="698400" progId="Equation.DSMT4">
                  <p:embed/>
                  <p:pic>
                    <p:nvPicPr>
                      <p:cNvPr id="0" name=""/>
                      <p:cNvPicPr>
                        <a:picLocks noChangeAspect="1" noChangeArrowheads="1"/>
                      </p:cNvPicPr>
                      <p:nvPr/>
                    </p:nvPicPr>
                    <p:blipFill>
                      <a:blip r:embed="rId10"/>
                      <a:srcRect/>
                      <a:stretch>
                        <a:fillRect/>
                      </a:stretch>
                    </p:blipFill>
                    <p:spPr bwMode="auto">
                      <a:xfrm>
                        <a:off x="3367683" y="6121189"/>
                        <a:ext cx="2408634" cy="5203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 name="Рисунок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7" name="Номер слайда 6"/>
          <p:cNvSpPr>
            <a:spLocks noGrp="1"/>
          </p:cNvSpPr>
          <p:nvPr>
            <p:ph type="sldNum" sz="quarter" idx="12"/>
          </p:nvPr>
        </p:nvSpPr>
        <p:spPr/>
        <p:txBody>
          <a:bodyPr/>
          <a:lstStyle/>
          <a:p>
            <a:fld id="{E15D0A3D-E2A1-463D-A20C-5B0C3AC5C2C6}" type="slidenum">
              <a:rPr lang="ru-RU" smtClean="0"/>
              <a:pPr/>
              <a:t>14</a:t>
            </a:fld>
            <a:endParaRPr lang="ru-RU"/>
          </a:p>
        </p:txBody>
      </p:sp>
    </p:spTree>
    <p:extLst>
      <p:ext uri="{BB962C8B-B14F-4D97-AF65-F5344CB8AC3E}">
        <p14:creationId xmlns:p14="http://schemas.microsoft.com/office/powerpoint/2010/main" val="1776487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a:clrChange>
              <a:clrFrom>
                <a:srgbClr val="FFFFFF"/>
              </a:clrFrom>
              <a:clrTo>
                <a:srgbClr val="FFFFFF">
                  <a:alpha val="0"/>
                </a:srgbClr>
              </a:clrTo>
            </a:clrChange>
          </a:blip>
          <a:srcRect l="11250" t="29259" r="52786" b="39959"/>
          <a:stretch/>
        </p:blipFill>
        <p:spPr>
          <a:xfrm>
            <a:off x="5342388" y="3857625"/>
            <a:ext cx="3915913" cy="1885303"/>
          </a:xfrm>
          <a:prstGeom prst="rect">
            <a:avLst/>
          </a:prstGeom>
        </p:spPr>
      </p:pic>
      <p:sp>
        <p:nvSpPr>
          <p:cNvPr id="23" name="Подзаголовок 2"/>
          <p:cNvSpPr txBox="1">
            <a:spLocks/>
          </p:cNvSpPr>
          <p:nvPr/>
        </p:nvSpPr>
        <p:spPr>
          <a:xfrm>
            <a:off x="247040" y="1336215"/>
            <a:ext cx="6136668" cy="4533234"/>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ru-RU" sz="1600" dirty="0">
                <a:cs typeface="Times New Roman" pitchFamily="18" charset="0"/>
              </a:rPr>
              <a:t>Децентрализованная некоординированная реализация управления: </a:t>
            </a:r>
          </a:p>
          <a:p>
            <a:pPr marL="0" indent="0">
              <a:buNone/>
            </a:pPr>
            <a:endParaRPr lang="ru-RU" sz="1800" dirty="0">
              <a:cs typeface="Times New Roman" pitchFamily="18" charset="0"/>
            </a:endParaRPr>
          </a:p>
          <a:p>
            <a:pPr marL="0" indent="0">
              <a:buNone/>
            </a:pPr>
            <a:endParaRPr lang="ru-RU" sz="1800" dirty="0">
              <a:cs typeface="Times New Roman" pitchFamily="18" charset="0"/>
            </a:endParaRPr>
          </a:p>
          <a:p>
            <a:pPr marL="0" indent="0">
              <a:buNone/>
            </a:pPr>
            <a:endParaRPr lang="en-US" sz="1600" dirty="0"/>
          </a:p>
          <a:p>
            <a:pPr marL="0" indent="0">
              <a:buNone/>
            </a:pPr>
            <a:endParaRPr lang="en-US" sz="1600" dirty="0"/>
          </a:p>
          <a:p>
            <a:pPr marL="0" indent="0">
              <a:buNone/>
            </a:pPr>
            <a:r>
              <a:rPr lang="ru-RU" sz="1800" b="1" dirty="0"/>
              <a:t>Правила управления:</a:t>
            </a:r>
            <a:endParaRPr lang="en-US" sz="1800" b="1" dirty="0"/>
          </a:p>
          <a:p>
            <a:r>
              <a:rPr lang="ru-RU" sz="1600" dirty="0"/>
              <a:t>Компактный рой</a:t>
            </a:r>
          </a:p>
          <a:p>
            <a:endParaRPr lang="ru-RU" sz="1800" dirty="0"/>
          </a:p>
          <a:p>
            <a:r>
              <a:rPr lang="ru-RU" sz="1600" dirty="0"/>
              <a:t>Движение в ограниченной области</a:t>
            </a:r>
            <a:r>
              <a:rPr lang="en-US" sz="1600" dirty="0"/>
              <a:t>:</a:t>
            </a:r>
          </a:p>
          <a:p>
            <a:endParaRPr lang="en-US" sz="1600" dirty="0"/>
          </a:p>
          <a:p>
            <a:endParaRPr lang="ru-RU" sz="1600" dirty="0"/>
          </a:p>
          <a:p>
            <a:endParaRPr lang="ru-RU" sz="1800" dirty="0"/>
          </a:p>
          <a:p>
            <a:pPr>
              <a:lnSpc>
                <a:spcPct val="150000"/>
              </a:lnSpc>
            </a:pPr>
            <a:r>
              <a:rPr lang="ru-RU" sz="1600" dirty="0"/>
              <a:t>Равномерное распределение плотности вдоль </a:t>
            </a:r>
            <a:r>
              <a:rPr lang="ru-RU" sz="1600" dirty="0" err="1"/>
              <a:t>трансверсали</a:t>
            </a:r>
            <a:r>
              <a:rPr lang="ru-RU" sz="1600" dirty="0"/>
              <a:t>:</a:t>
            </a:r>
          </a:p>
          <a:p>
            <a:pPr marL="0" indent="0">
              <a:buNone/>
            </a:pPr>
            <a:endParaRPr lang="ru-RU" sz="1350" dirty="0"/>
          </a:p>
          <a:p>
            <a:pPr marL="0" indent="0">
              <a:buNone/>
            </a:pPr>
            <a:endParaRPr lang="ru-RU" sz="1425" dirty="0">
              <a:latin typeface="Times New Roman" pitchFamily="18" charset="0"/>
              <a:cs typeface="Times New Roman" pitchFamily="18" charset="0"/>
            </a:endParaRPr>
          </a:p>
          <a:p>
            <a:endParaRPr lang="ru-RU" sz="1425" dirty="0">
              <a:latin typeface="Times New Roman" pitchFamily="18" charset="0"/>
              <a:cs typeface="Times New Roman" pitchFamily="18" charset="0"/>
            </a:endParaRPr>
          </a:p>
          <a:p>
            <a:pPr marL="0" indent="0">
              <a:buNone/>
            </a:pPr>
            <a:endParaRPr lang="ru-RU" sz="1425"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p>
          <a:p>
            <a:endParaRPr lang="en-US" sz="2400" dirty="0"/>
          </a:p>
          <a:p>
            <a:endParaRPr lang="en-US" sz="2400" dirty="0"/>
          </a:p>
          <a:p>
            <a:endParaRPr lang="ru-RU" sz="2400" dirty="0"/>
          </a:p>
        </p:txBody>
      </p:sp>
      <p:sp>
        <p:nvSpPr>
          <p:cNvPr id="19459" name="Заголовок 1"/>
          <p:cNvSpPr>
            <a:spLocks noGrp="1"/>
          </p:cNvSpPr>
          <p:nvPr>
            <p:ph type="title"/>
          </p:nvPr>
        </p:nvSpPr>
        <p:spPr>
          <a:xfrm>
            <a:off x="945776" y="371664"/>
            <a:ext cx="6855397" cy="832965"/>
          </a:xfrm>
        </p:spPr>
        <p:txBody>
          <a:bodyPr>
            <a:normAutofit fontScale="90000"/>
          </a:bodyPr>
          <a:lstStyle/>
          <a:p>
            <a:pPr algn="ctr"/>
            <a:r>
              <a:rPr lang="ru-RU" dirty="0" smtClean="0"/>
              <a:t>Децентрализованный подход</a:t>
            </a:r>
          </a:p>
        </p:txBody>
      </p:sp>
      <p:sp>
        <p:nvSpPr>
          <p:cNvPr id="19460" name="Rectangle 4"/>
          <p:cNvSpPr>
            <a:spLocks noChangeArrowheads="1"/>
          </p:cNvSpPr>
          <p:nvPr/>
        </p:nvSpPr>
        <p:spPr bwMode="auto">
          <a:xfrm>
            <a:off x="1143001" y="707209"/>
            <a:ext cx="184731" cy="300082"/>
          </a:xfrm>
          <a:prstGeom prst="rect">
            <a:avLst/>
          </a:prstGeom>
          <a:noFill/>
          <a:ln w="9525">
            <a:noFill/>
            <a:miter lim="800000"/>
            <a:headEnd/>
            <a:tailEnd/>
          </a:ln>
        </p:spPr>
        <p:txBody>
          <a:bodyPr wrap="none" anchor="ctr">
            <a:spAutoFit/>
          </a:bodyPr>
          <a:lstStyle/>
          <a:p>
            <a:endParaRPr lang="ru-RU" sz="1350"/>
          </a:p>
        </p:txBody>
      </p:sp>
      <p:sp>
        <p:nvSpPr>
          <p:cNvPr id="19462" name="Rectangle 11"/>
          <p:cNvSpPr>
            <a:spLocks noChangeArrowheads="1"/>
          </p:cNvSpPr>
          <p:nvPr/>
        </p:nvSpPr>
        <p:spPr bwMode="auto">
          <a:xfrm>
            <a:off x="1143001" y="707209"/>
            <a:ext cx="184731" cy="300082"/>
          </a:xfrm>
          <a:prstGeom prst="rect">
            <a:avLst/>
          </a:prstGeom>
          <a:noFill/>
          <a:ln w="9525">
            <a:noFill/>
            <a:miter lim="800000"/>
            <a:headEnd/>
            <a:tailEnd/>
          </a:ln>
        </p:spPr>
        <p:txBody>
          <a:bodyPr wrap="none" anchor="ctr">
            <a:spAutoFit/>
          </a:bodyPr>
          <a:lstStyle/>
          <a:p>
            <a:endParaRPr lang="ru-RU" sz="1350"/>
          </a:p>
        </p:txBody>
      </p:sp>
      <p:sp>
        <p:nvSpPr>
          <p:cNvPr id="19463" name="Rectangle 13"/>
          <p:cNvSpPr>
            <a:spLocks noChangeArrowheads="1"/>
          </p:cNvSpPr>
          <p:nvPr/>
        </p:nvSpPr>
        <p:spPr bwMode="auto">
          <a:xfrm>
            <a:off x="1143001" y="707209"/>
            <a:ext cx="184731" cy="300082"/>
          </a:xfrm>
          <a:prstGeom prst="rect">
            <a:avLst/>
          </a:prstGeom>
          <a:noFill/>
          <a:ln w="9525">
            <a:noFill/>
            <a:miter lim="800000"/>
            <a:headEnd/>
            <a:tailEnd/>
          </a:ln>
        </p:spPr>
        <p:txBody>
          <a:bodyPr wrap="none" anchor="ctr">
            <a:spAutoFit/>
          </a:bodyPr>
          <a:lstStyle/>
          <a:p>
            <a:endParaRPr lang="ru-RU" sz="1350"/>
          </a:p>
        </p:txBody>
      </p:sp>
      <p:sp>
        <p:nvSpPr>
          <p:cNvPr id="28" name="Rectangle 126"/>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sp>
        <p:nvSpPr>
          <p:cNvPr id="30" name="Rectangle 133"/>
          <p:cNvSpPr>
            <a:spLocks noChangeArrowheads="1"/>
          </p:cNvSpPr>
          <p:nvPr/>
        </p:nvSpPr>
        <p:spPr bwMode="auto">
          <a:xfrm>
            <a:off x="975647" y="913927"/>
            <a:ext cx="334708"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indent="136922" algn="ctr"/>
            <a:r>
              <a:rPr lang="en-US" sz="825" dirty="0">
                <a:latin typeface="Arial" pitchFamily="34" charset="0"/>
                <a:ea typeface="Times New Roman" pitchFamily="18" charset="0"/>
                <a:cs typeface="Arial" pitchFamily="34" charset="0"/>
              </a:rPr>
              <a:t>  </a:t>
            </a:r>
            <a:endParaRPr lang="en-US" sz="1350" dirty="0">
              <a:latin typeface="Arial" pitchFamily="34" charset="0"/>
              <a:cs typeface="Arial" pitchFamily="34" charset="0"/>
            </a:endParaRPr>
          </a:p>
        </p:txBody>
      </p:sp>
      <p:sp>
        <p:nvSpPr>
          <p:cNvPr id="3" name="Rectangle 2"/>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graphicFrame>
        <p:nvGraphicFramePr>
          <p:cNvPr id="24" name="Объект 23"/>
          <p:cNvGraphicFramePr>
            <a:graphicFrameLocks noChangeAspect="1"/>
          </p:cNvGraphicFramePr>
          <p:nvPr>
            <p:extLst>
              <p:ext uri="{D42A27DB-BD31-4B8C-83A1-F6EECF244321}">
                <p14:modId xmlns:p14="http://schemas.microsoft.com/office/powerpoint/2010/main" val="2237508022"/>
              </p:ext>
            </p:extLst>
          </p:nvPr>
        </p:nvGraphicFramePr>
        <p:xfrm>
          <a:off x="2112897" y="1897426"/>
          <a:ext cx="3261122" cy="909638"/>
        </p:xfrm>
        <a:graphic>
          <a:graphicData uri="http://schemas.openxmlformats.org/presentationml/2006/ole">
            <mc:AlternateContent xmlns:mc="http://schemas.openxmlformats.org/markup-compatibility/2006">
              <mc:Choice xmlns:v="urn:schemas-microsoft-com:vml" Requires="v">
                <p:oleObj spid="_x0000_s52268" name="Equation" r:id="rId4" imgW="2641320" imgH="736560" progId="Equation.DSMT4">
                  <p:embed/>
                </p:oleObj>
              </mc:Choice>
              <mc:Fallback>
                <p:oleObj name="Equation" r:id="rId4" imgW="2641320" imgH="736560" progId="Equation.DSMT4">
                  <p:embed/>
                  <p:pic>
                    <p:nvPicPr>
                      <p:cNvPr id="0" name=""/>
                      <p:cNvPicPr>
                        <a:picLocks noChangeAspect="1" noChangeArrowheads="1"/>
                      </p:cNvPicPr>
                      <p:nvPr/>
                    </p:nvPicPr>
                    <p:blipFill>
                      <a:blip r:embed="rId5"/>
                      <a:srcRect/>
                      <a:stretch>
                        <a:fillRect/>
                      </a:stretch>
                    </p:blipFill>
                    <p:spPr bwMode="auto">
                      <a:xfrm>
                        <a:off x="2112897" y="1897426"/>
                        <a:ext cx="3261122" cy="909638"/>
                      </a:xfrm>
                      <a:prstGeom prst="rect">
                        <a:avLst/>
                      </a:prstGeom>
                      <a:noFill/>
                    </p:spPr>
                  </p:pic>
                </p:oleObj>
              </mc:Fallback>
            </mc:AlternateContent>
          </a:graphicData>
        </a:graphic>
      </p:graphicFrame>
      <p:graphicFrame>
        <p:nvGraphicFramePr>
          <p:cNvPr id="32" name="Объект 31"/>
          <p:cNvGraphicFramePr>
            <a:graphicFrameLocks noChangeAspect="1"/>
          </p:cNvGraphicFramePr>
          <p:nvPr>
            <p:extLst>
              <p:ext uri="{D42A27DB-BD31-4B8C-83A1-F6EECF244321}">
                <p14:modId xmlns:p14="http://schemas.microsoft.com/office/powerpoint/2010/main" val="990885229"/>
              </p:ext>
            </p:extLst>
          </p:nvPr>
        </p:nvGraphicFramePr>
        <p:xfrm>
          <a:off x="553782" y="2446352"/>
          <a:ext cx="1224575" cy="241937"/>
        </p:xfrm>
        <a:graphic>
          <a:graphicData uri="http://schemas.openxmlformats.org/presentationml/2006/ole">
            <mc:AlternateContent xmlns:mc="http://schemas.openxmlformats.org/markup-compatibility/2006">
              <mc:Choice xmlns:v="urn:schemas-microsoft-com:vml" Requires="v">
                <p:oleObj spid="_x0000_s52269" name="Equation" r:id="rId6" imgW="1041120" imgH="203040" progId="Equation.DSMT4">
                  <p:embed/>
                </p:oleObj>
              </mc:Choice>
              <mc:Fallback>
                <p:oleObj name="Equation" r:id="rId6" imgW="1041120" imgH="203040" progId="Equation.DSMT4">
                  <p:embed/>
                  <p:pic>
                    <p:nvPicPr>
                      <p:cNvPr id="0" name=""/>
                      <p:cNvPicPr>
                        <a:picLocks noChangeAspect="1" noChangeArrowheads="1"/>
                      </p:cNvPicPr>
                      <p:nvPr/>
                    </p:nvPicPr>
                    <p:blipFill>
                      <a:blip r:embed="rId7"/>
                      <a:srcRect/>
                      <a:stretch>
                        <a:fillRect/>
                      </a:stretch>
                    </p:blipFill>
                    <p:spPr bwMode="auto">
                      <a:xfrm>
                        <a:off x="553782" y="2446352"/>
                        <a:ext cx="1224575" cy="241937"/>
                      </a:xfrm>
                      <a:prstGeom prst="rect">
                        <a:avLst/>
                      </a:prstGeom>
                      <a:noFill/>
                    </p:spPr>
                  </p:pic>
                </p:oleObj>
              </mc:Fallback>
            </mc:AlternateContent>
          </a:graphicData>
        </a:graphic>
      </p:graphicFrame>
      <p:graphicFrame>
        <p:nvGraphicFramePr>
          <p:cNvPr id="55" name="Объект 54"/>
          <p:cNvGraphicFramePr>
            <a:graphicFrameLocks noChangeAspect="1"/>
          </p:cNvGraphicFramePr>
          <p:nvPr>
            <p:extLst>
              <p:ext uri="{D42A27DB-BD31-4B8C-83A1-F6EECF244321}">
                <p14:modId xmlns:p14="http://schemas.microsoft.com/office/powerpoint/2010/main" val="928978766"/>
              </p:ext>
            </p:extLst>
          </p:nvPr>
        </p:nvGraphicFramePr>
        <p:xfrm>
          <a:off x="547022" y="2052061"/>
          <a:ext cx="857250" cy="285750"/>
        </p:xfrm>
        <a:graphic>
          <a:graphicData uri="http://schemas.openxmlformats.org/presentationml/2006/ole">
            <mc:AlternateContent xmlns:mc="http://schemas.openxmlformats.org/markup-compatibility/2006">
              <mc:Choice xmlns:v="urn:schemas-microsoft-com:vml" Requires="v">
                <p:oleObj spid="_x0000_s52270" name="Equation" r:id="rId8" imgW="685800" imgH="228600" progId="Equation.DSMT4">
                  <p:embed/>
                </p:oleObj>
              </mc:Choice>
              <mc:Fallback>
                <p:oleObj name="Equation" r:id="rId8" imgW="68580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022" y="2052061"/>
                        <a:ext cx="857250" cy="285750"/>
                      </a:xfrm>
                      <a:prstGeom prst="rect">
                        <a:avLst/>
                      </a:prstGeom>
                      <a:noFill/>
                    </p:spPr>
                  </p:pic>
                </p:oleObj>
              </mc:Fallback>
            </mc:AlternateContent>
          </a:graphicData>
        </a:graphic>
      </p:graphicFrame>
      <p:sp>
        <p:nvSpPr>
          <p:cNvPr id="56" name="Rectangle 8"/>
          <p:cNvSpPr>
            <a:spLocks noChangeArrowheads="1"/>
          </p:cNvSpPr>
          <p:nvPr/>
        </p:nvSpPr>
        <p:spPr bwMode="auto">
          <a:xfrm>
            <a:off x="1740877" y="2332285"/>
            <a:ext cx="80829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57" name="Объект 56"/>
          <p:cNvGraphicFramePr>
            <a:graphicFrameLocks noChangeAspect="1"/>
          </p:cNvGraphicFramePr>
          <p:nvPr>
            <p:extLst>
              <p:ext uri="{D42A27DB-BD31-4B8C-83A1-F6EECF244321}">
                <p14:modId xmlns:p14="http://schemas.microsoft.com/office/powerpoint/2010/main" val="341718508"/>
              </p:ext>
            </p:extLst>
          </p:nvPr>
        </p:nvGraphicFramePr>
        <p:xfrm>
          <a:off x="1327732" y="3506071"/>
          <a:ext cx="1453753" cy="316706"/>
        </p:xfrm>
        <a:graphic>
          <a:graphicData uri="http://schemas.openxmlformats.org/presentationml/2006/ole">
            <mc:AlternateContent xmlns:mc="http://schemas.openxmlformats.org/markup-compatibility/2006">
              <mc:Choice xmlns:v="urn:schemas-microsoft-com:vml" Requires="v">
                <p:oleObj spid="_x0000_s52271" name="Equation" r:id="rId10" imgW="1218960" imgH="266400" progId="Equation.DSMT4">
                  <p:embed/>
                </p:oleObj>
              </mc:Choice>
              <mc:Fallback>
                <p:oleObj name="Equation" r:id="rId10" imgW="1218960" imgH="266400" progId="Equation.DSMT4">
                  <p:embed/>
                  <p:pic>
                    <p:nvPicPr>
                      <p:cNvPr id="0" name=""/>
                      <p:cNvPicPr>
                        <a:picLocks noChangeAspect="1" noChangeArrowheads="1"/>
                      </p:cNvPicPr>
                      <p:nvPr/>
                    </p:nvPicPr>
                    <p:blipFill>
                      <a:blip r:embed="rId11"/>
                      <a:srcRect/>
                      <a:stretch>
                        <a:fillRect/>
                      </a:stretch>
                    </p:blipFill>
                    <p:spPr bwMode="auto">
                      <a:xfrm>
                        <a:off x="1327732" y="3506071"/>
                        <a:ext cx="1453753" cy="316706"/>
                      </a:xfrm>
                      <a:prstGeom prst="rect">
                        <a:avLst/>
                      </a:prstGeom>
                      <a:noFill/>
                    </p:spPr>
                  </p:pic>
                </p:oleObj>
              </mc:Fallback>
            </mc:AlternateContent>
          </a:graphicData>
        </a:graphic>
      </p:graphicFrame>
      <p:pic>
        <p:nvPicPr>
          <p:cNvPr id="193576" name="Рисунок 12" descr="Описание: схема_упр_децентр"/>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0750" y="1657350"/>
            <a:ext cx="1893816" cy="219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Объект 24"/>
          <p:cNvGraphicFramePr>
            <a:graphicFrameLocks noChangeAspect="1"/>
          </p:cNvGraphicFramePr>
          <p:nvPr>
            <p:extLst>
              <p:ext uri="{D42A27DB-BD31-4B8C-83A1-F6EECF244321}">
                <p14:modId xmlns:p14="http://schemas.microsoft.com/office/powerpoint/2010/main" val="2374136775"/>
              </p:ext>
            </p:extLst>
          </p:nvPr>
        </p:nvGraphicFramePr>
        <p:xfrm>
          <a:off x="1314742" y="4217068"/>
          <a:ext cx="2544366" cy="678656"/>
        </p:xfrm>
        <a:graphic>
          <a:graphicData uri="http://schemas.openxmlformats.org/presentationml/2006/ole">
            <mc:AlternateContent xmlns:mc="http://schemas.openxmlformats.org/markup-compatibility/2006">
              <mc:Choice xmlns:v="urn:schemas-microsoft-com:vml" Requires="v">
                <p:oleObj spid="_x0000_s52272" name="Equation" r:id="rId13" imgW="2133360" imgH="571320" progId="Equation.DSMT4">
                  <p:embed/>
                </p:oleObj>
              </mc:Choice>
              <mc:Fallback>
                <p:oleObj name="Equation" r:id="rId13" imgW="2133360" imgH="571320" progId="Equation.DSMT4">
                  <p:embed/>
                  <p:pic>
                    <p:nvPicPr>
                      <p:cNvPr id="0" name=""/>
                      <p:cNvPicPr>
                        <a:picLocks noChangeAspect="1" noChangeArrowheads="1"/>
                      </p:cNvPicPr>
                      <p:nvPr/>
                    </p:nvPicPr>
                    <p:blipFill>
                      <a:blip r:embed="rId14"/>
                      <a:srcRect/>
                      <a:stretch>
                        <a:fillRect/>
                      </a:stretch>
                    </p:blipFill>
                    <p:spPr bwMode="auto">
                      <a:xfrm>
                        <a:off x="1314742" y="4217068"/>
                        <a:ext cx="2544366" cy="678656"/>
                      </a:xfrm>
                      <a:prstGeom prst="rect">
                        <a:avLst/>
                      </a:prstGeom>
                      <a:noFill/>
                    </p:spPr>
                  </p:pic>
                </p:oleObj>
              </mc:Fallback>
            </mc:AlternateContent>
          </a:graphicData>
        </a:graphic>
      </p:graphicFrame>
      <p:graphicFrame>
        <p:nvGraphicFramePr>
          <p:cNvPr id="26" name="Объект 25"/>
          <p:cNvGraphicFramePr>
            <a:graphicFrameLocks noChangeAspect="1"/>
          </p:cNvGraphicFramePr>
          <p:nvPr>
            <p:extLst>
              <p:ext uri="{D42A27DB-BD31-4B8C-83A1-F6EECF244321}">
                <p14:modId xmlns:p14="http://schemas.microsoft.com/office/powerpoint/2010/main" val="644887449"/>
              </p:ext>
            </p:extLst>
          </p:nvPr>
        </p:nvGraphicFramePr>
        <p:xfrm>
          <a:off x="1444031" y="5500452"/>
          <a:ext cx="3270647" cy="377428"/>
        </p:xfrm>
        <a:graphic>
          <a:graphicData uri="http://schemas.openxmlformats.org/presentationml/2006/ole">
            <mc:AlternateContent xmlns:mc="http://schemas.openxmlformats.org/markup-compatibility/2006">
              <mc:Choice xmlns:v="urn:schemas-microsoft-com:vml" Requires="v">
                <p:oleObj spid="_x0000_s52273" name="Equation" r:id="rId15" imgW="2743200" imgH="317160" progId="Equation.DSMT4">
                  <p:embed/>
                </p:oleObj>
              </mc:Choice>
              <mc:Fallback>
                <p:oleObj name="Equation" r:id="rId15" imgW="2743200" imgH="317160" progId="Equation.DSMT4">
                  <p:embed/>
                  <p:pic>
                    <p:nvPicPr>
                      <p:cNvPr id="0" name=""/>
                      <p:cNvPicPr>
                        <a:picLocks noChangeAspect="1" noChangeArrowheads="1"/>
                      </p:cNvPicPr>
                      <p:nvPr/>
                    </p:nvPicPr>
                    <p:blipFill>
                      <a:blip r:embed="rId16"/>
                      <a:srcRect/>
                      <a:stretch>
                        <a:fillRect/>
                      </a:stretch>
                    </p:blipFill>
                    <p:spPr bwMode="auto">
                      <a:xfrm>
                        <a:off x="1444031" y="5500452"/>
                        <a:ext cx="3270647" cy="377428"/>
                      </a:xfrm>
                      <a:prstGeom prst="rect">
                        <a:avLst/>
                      </a:prstGeom>
                      <a:noFill/>
                    </p:spPr>
                  </p:pic>
                </p:oleObj>
              </mc:Fallback>
            </mc:AlternateContent>
          </a:graphicData>
        </a:graphic>
      </p:graphicFrame>
      <p:sp>
        <p:nvSpPr>
          <p:cNvPr id="27" name="TextBox 26"/>
          <p:cNvSpPr txBox="1"/>
          <p:nvPr/>
        </p:nvSpPr>
        <p:spPr>
          <a:xfrm>
            <a:off x="5742331" y="3615076"/>
            <a:ext cx="2778966" cy="300082"/>
          </a:xfrm>
          <a:prstGeom prst="rect">
            <a:avLst/>
          </a:prstGeom>
          <a:noFill/>
        </p:spPr>
        <p:txBody>
          <a:bodyPr wrap="none" rtlCol="0">
            <a:spAutoFit/>
          </a:bodyPr>
          <a:lstStyle/>
          <a:p>
            <a:r>
              <a:rPr lang="ru-RU" sz="1350" dirty="0"/>
              <a:t>Коммуникационные сферы и связи</a:t>
            </a:r>
          </a:p>
        </p:txBody>
      </p:sp>
      <p:sp>
        <p:nvSpPr>
          <p:cNvPr id="31" name="TextBox 30"/>
          <p:cNvSpPr txBox="1"/>
          <p:nvPr/>
        </p:nvSpPr>
        <p:spPr>
          <a:xfrm>
            <a:off x="5911669" y="5757734"/>
            <a:ext cx="2920992" cy="300082"/>
          </a:xfrm>
          <a:prstGeom prst="rect">
            <a:avLst/>
          </a:prstGeom>
          <a:noFill/>
        </p:spPr>
        <p:txBody>
          <a:bodyPr wrap="none" rtlCol="0">
            <a:spAutoFit/>
          </a:bodyPr>
          <a:lstStyle/>
          <a:p>
            <a:r>
              <a:rPr lang="ru-RU" sz="1350" dirty="0"/>
              <a:t>Принцип уклонения от столкновения</a:t>
            </a:r>
          </a:p>
        </p:txBody>
      </p:sp>
      <p:pic>
        <p:nvPicPr>
          <p:cNvPr id="29" name="Рисунок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6" name="Номер слайда 5"/>
          <p:cNvSpPr>
            <a:spLocks noGrp="1"/>
          </p:cNvSpPr>
          <p:nvPr>
            <p:ph type="sldNum" sz="quarter" idx="12"/>
          </p:nvPr>
        </p:nvSpPr>
        <p:spPr/>
        <p:txBody>
          <a:bodyPr/>
          <a:lstStyle/>
          <a:p>
            <a:fld id="{E15D0A3D-E2A1-463D-A20C-5B0C3AC5C2C6}" type="slidenum">
              <a:rPr lang="ru-RU" smtClean="0"/>
              <a:pPr/>
              <a:t>15</a:t>
            </a:fld>
            <a:endParaRPr lang="ru-RU"/>
          </a:p>
        </p:txBody>
      </p:sp>
    </p:spTree>
    <p:extLst>
      <p:ext uri="{BB962C8B-B14F-4D97-AF65-F5344CB8AC3E}">
        <p14:creationId xmlns:p14="http://schemas.microsoft.com/office/powerpoint/2010/main" val="2297167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Заголовок 1"/>
          <p:cNvSpPr>
            <a:spLocks noGrp="1"/>
          </p:cNvSpPr>
          <p:nvPr>
            <p:ph type="title"/>
          </p:nvPr>
        </p:nvSpPr>
        <p:spPr>
          <a:xfrm>
            <a:off x="1157695" y="195231"/>
            <a:ext cx="6500437" cy="742950"/>
          </a:xfrm>
        </p:spPr>
        <p:txBody>
          <a:bodyPr/>
          <a:lstStyle/>
          <a:p>
            <a:pPr algn="ctr"/>
            <a:r>
              <a:rPr lang="ru-RU" sz="3000" dirty="0"/>
              <a:t>Компактный рой</a:t>
            </a:r>
          </a:p>
        </p:txBody>
      </p:sp>
      <p:sp>
        <p:nvSpPr>
          <p:cNvPr id="19460" name="Rectangle 4"/>
          <p:cNvSpPr>
            <a:spLocks noChangeArrowheads="1"/>
          </p:cNvSpPr>
          <p:nvPr/>
        </p:nvSpPr>
        <p:spPr bwMode="auto">
          <a:xfrm>
            <a:off x="1143001" y="707209"/>
            <a:ext cx="184731" cy="300082"/>
          </a:xfrm>
          <a:prstGeom prst="rect">
            <a:avLst/>
          </a:prstGeom>
          <a:noFill/>
          <a:ln w="9525">
            <a:noFill/>
            <a:miter lim="800000"/>
            <a:headEnd/>
            <a:tailEnd/>
          </a:ln>
        </p:spPr>
        <p:txBody>
          <a:bodyPr wrap="none" anchor="ctr">
            <a:spAutoFit/>
          </a:bodyPr>
          <a:lstStyle/>
          <a:p>
            <a:endParaRPr lang="ru-RU" sz="1350"/>
          </a:p>
        </p:txBody>
      </p:sp>
      <p:sp>
        <p:nvSpPr>
          <p:cNvPr id="19462" name="Rectangle 11"/>
          <p:cNvSpPr>
            <a:spLocks noChangeArrowheads="1"/>
          </p:cNvSpPr>
          <p:nvPr/>
        </p:nvSpPr>
        <p:spPr bwMode="auto">
          <a:xfrm>
            <a:off x="1143001" y="707209"/>
            <a:ext cx="184731" cy="300082"/>
          </a:xfrm>
          <a:prstGeom prst="rect">
            <a:avLst/>
          </a:prstGeom>
          <a:noFill/>
          <a:ln w="9525">
            <a:noFill/>
            <a:miter lim="800000"/>
            <a:headEnd/>
            <a:tailEnd/>
          </a:ln>
        </p:spPr>
        <p:txBody>
          <a:bodyPr wrap="none" anchor="ctr">
            <a:spAutoFit/>
          </a:bodyPr>
          <a:lstStyle/>
          <a:p>
            <a:endParaRPr lang="ru-RU" sz="1350"/>
          </a:p>
        </p:txBody>
      </p:sp>
      <p:sp>
        <p:nvSpPr>
          <p:cNvPr id="19463" name="Rectangle 13"/>
          <p:cNvSpPr>
            <a:spLocks noChangeArrowheads="1"/>
          </p:cNvSpPr>
          <p:nvPr/>
        </p:nvSpPr>
        <p:spPr bwMode="auto">
          <a:xfrm>
            <a:off x="1143001" y="707209"/>
            <a:ext cx="184731" cy="300082"/>
          </a:xfrm>
          <a:prstGeom prst="rect">
            <a:avLst/>
          </a:prstGeom>
          <a:noFill/>
          <a:ln w="9525">
            <a:noFill/>
            <a:miter lim="800000"/>
            <a:headEnd/>
            <a:tailEnd/>
          </a:ln>
        </p:spPr>
        <p:txBody>
          <a:bodyPr wrap="none" anchor="ctr">
            <a:spAutoFit/>
          </a:bodyPr>
          <a:lstStyle/>
          <a:p>
            <a:endParaRPr lang="ru-RU" sz="1350"/>
          </a:p>
        </p:txBody>
      </p:sp>
      <p:sp>
        <p:nvSpPr>
          <p:cNvPr id="3" name="Rectangle 47"/>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sp>
        <p:nvSpPr>
          <p:cNvPr id="16" name="Rectangle 52"/>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sp>
        <p:nvSpPr>
          <p:cNvPr id="2" name="Rectangle 4"/>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sp>
        <p:nvSpPr>
          <p:cNvPr id="4" name="Прямоугольник 3"/>
          <p:cNvSpPr/>
          <p:nvPr/>
        </p:nvSpPr>
        <p:spPr>
          <a:xfrm>
            <a:off x="5063113" y="3450409"/>
            <a:ext cx="4123052" cy="276999"/>
          </a:xfrm>
          <a:prstGeom prst="rect">
            <a:avLst/>
          </a:prstGeom>
        </p:spPr>
        <p:txBody>
          <a:bodyPr wrap="none">
            <a:spAutoFit/>
          </a:bodyPr>
          <a:lstStyle/>
          <a:p>
            <a:r>
              <a:rPr lang="ru-RU" sz="1200" dirty="0" smtClean="0"/>
              <a:t>Кластерный запуск 88-ти 3</a:t>
            </a:r>
            <a:r>
              <a:rPr lang="en-US" sz="1200" dirty="0" smtClean="0"/>
              <a:t>U </a:t>
            </a:r>
            <a:r>
              <a:rPr lang="ru-RU" sz="1200" dirty="0" err="1" smtClean="0"/>
              <a:t>Кубсатов</a:t>
            </a:r>
            <a:r>
              <a:rPr lang="ru-RU" sz="1200" dirty="0" smtClean="0"/>
              <a:t> компанией </a:t>
            </a:r>
            <a:r>
              <a:rPr lang="en-US" sz="1200" dirty="0" err="1" smtClean="0"/>
              <a:t>PlanetLabs</a:t>
            </a:r>
            <a:endParaRPr lang="ru-RU" sz="1200" dirty="0"/>
          </a:p>
        </p:txBody>
      </p:sp>
      <p:pic>
        <p:nvPicPr>
          <p:cNvPr id="18" name="Рисунок 17"/>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9301" y="3727408"/>
            <a:ext cx="2550589" cy="1816142"/>
          </a:xfrm>
          <a:prstGeom prst="rect">
            <a:avLst/>
          </a:prstGeom>
        </p:spPr>
      </p:pic>
      <p:sp>
        <p:nvSpPr>
          <p:cNvPr id="19" name="Прямоугольник 18"/>
          <p:cNvSpPr/>
          <p:nvPr/>
        </p:nvSpPr>
        <p:spPr>
          <a:xfrm>
            <a:off x="4857750" y="5461085"/>
            <a:ext cx="4400550" cy="276999"/>
          </a:xfrm>
          <a:prstGeom prst="rect">
            <a:avLst/>
          </a:prstGeom>
        </p:spPr>
        <p:txBody>
          <a:bodyPr wrap="square">
            <a:spAutoFit/>
          </a:bodyPr>
          <a:lstStyle/>
          <a:p>
            <a:pPr algn="ctr"/>
            <a:r>
              <a:rPr lang="ru-RU" sz="1200" dirty="0"/>
              <a:t>Значения</a:t>
            </a:r>
            <a:r>
              <a:rPr lang="en-US" sz="1200" dirty="0"/>
              <a:t> C</a:t>
            </a:r>
            <a:r>
              <a:rPr lang="en-US" sz="1200" baseline="-25000" dirty="0"/>
              <a:t>4</a:t>
            </a:r>
            <a:r>
              <a:rPr lang="en-US" sz="1200" dirty="0"/>
              <a:t> </a:t>
            </a:r>
            <a:r>
              <a:rPr lang="ru-RU" sz="1200" dirty="0"/>
              <a:t>относительно первого запущенного аппарата</a:t>
            </a:r>
          </a:p>
        </p:txBody>
      </p:sp>
      <p:sp>
        <p:nvSpPr>
          <p:cNvPr id="20" name="Содержимое 2"/>
          <p:cNvSpPr txBox="1">
            <a:spLocks/>
          </p:cNvSpPr>
          <p:nvPr/>
        </p:nvSpPr>
        <p:spPr bwMode="auto">
          <a:xfrm>
            <a:off x="164375" y="1108096"/>
            <a:ext cx="5423551" cy="1384258"/>
          </a:xfrm>
          <a:prstGeom prst="rect">
            <a:avLst/>
          </a:prstGeom>
          <a:noFill/>
          <a:ln w="9525">
            <a:noFill/>
            <a:miter lim="800000"/>
            <a:headEnd/>
            <a:tailEnd/>
          </a:ln>
        </p:spPr>
        <p:txBody>
          <a:bodyPr/>
          <a:lstStyle/>
          <a:p>
            <a:pPr marL="257175" indent="-257175" eaLnBrk="0" hangingPunct="0">
              <a:spcBef>
                <a:spcPct val="20000"/>
              </a:spcBef>
              <a:buClr>
                <a:schemeClr val="bg2"/>
              </a:buClr>
              <a:buSzPct val="75000"/>
              <a:buFont typeface="Wingdings" pitchFamily="2" charset="2"/>
              <a:buChar char="n"/>
              <a:defRPr/>
            </a:pPr>
            <a:r>
              <a:rPr lang="ru-RU" dirty="0"/>
              <a:t>Управление стремится достичь среднее значение</a:t>
            </a:r>
            <a:r>
              <a:rPr lang="en-US" dirty="0"/>
              <a:t> C</a:t>
            </a:r>
            <a:r>
              <a:rPr lang="en-US" baseline="-25000" dirty="0"/>
              <a:t>4 </a:t>
            </a:r>
            <a:r>
              <a:rPr lang="en-US" dirty="0"/>
              <a:t>= 0</a:t>
            </a:r>
          </a:p>
          <a:p>
            <a:pPr marL="257175" indent="-257175" eaLnBrk="0" hangingPunct="0">
              <a:spcBef>
                <a:spcPct val="20000"/>
              </a:spcBef>
              <a:buClr>
                <a:schemeClr val="bg2"/>
              </a:buClr>
              <a:buSzPct val="75000"/>
              <a:buFont typeface="Wingdings" pitchFamily="2" charset="2"/>
              <a:buChar char="n"/>
              <a:defRPr/>
            </a:pPr>
            <a:r>
              <a:rPr lang="ru-RU" dirty="0"/>
              <a:t>Рой движется в компактной области</a:t>
            </a:r>
            <a:endParaRPr lang="en-US" dirty="0"/>
          </a:p>
          <a:p>
            <a:pPr marL="257175" indent="-257175" eaLnBrk="0" hangingPunct="0">
              <a:spcBef>
                <a:spcPct val="20000"/>
              </a:spcBef>
              <a:buClr>
                <a:schemeClr val="bg2"/>
              </a:buClr>
              <a:buSzPct val="75000"/>
              <a:buFont typeface="Wingdings" pitchFamily="2" charset="2"/>
              <a:buChar char="n"/>
              <a:defRPr/>
            </a:pPr>
            <a:r>
              <a:rPr lang="ru-RU" dirty="0"/>
              <a:t>Возмущения, ошибки управления, уклонения от столкновений приводят к хаотическому относительному движению</a:t>
            </a:r>
            <a:endParaRPr lang="ru-RU" sz="2400" kern="0" dirty="0"/>
          </a:p>
        </p:txBody>
      </p:sp>
      <p:pic>
        <p:nvPicPr>
          <p:cNvPr id="23" name="Рисунок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8" name="Номер слайда 7"/>
          <p:cNvSpPr>
            <a:spLocks noGrp="1"/>
          </p:cNvSpPr>
          <p:nvPr>
            <p:ph type="sldNum" sz="quarter" idx="12"/>
          </p:nvPr>
        </p:nvSpPr>
        <p:spPr/>
        <p:txBody>
          <a:bodyPr/>
          <a:lstStyle/>
          <a:p>
            <a:fld id="{E15D0A3D-E2A1-463D-A20C-5B0C3AC5C2C6}" type="slidenum">
              <a:rPr lang="ru-RU" smtClean="0"/>
              <a:pPr/>
              <a:t>16</a:t>
            </a:fld>
            <a:endParaRPr lang="ru-RU"/>
          </a:p>
        </p:txBody>
      </p:sp>
      <p:pic>
        <p:nvPicPr>
          <p:cNvPr id="9" name="PlanetLaunch_noS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709301" y="1026293"/>
            <a:ext cx="3114672" cy="2336004"/>
          </a:xfrm>
          <a:prstGeom prst="rect">
            <a:avLst/>
          </a:prstGeom>
        </p:spPr>
      </p:pic>
      <p:pic>
        <p:nvPicPr>
          <p:cNvPr id="10" name="CompactSwar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91933" y="2984617"/>
            <a:ext cx="4656082" cy="3492061"/>
          </a:xfrm>
          <a:prstGeom prst="rect">
            <a:avLst/>
          </a:prstGeom>
        </p:spPr>
      </p:pic>
    </p:spTree>
    <p:extLst>
      <p:ext uri="{BB962C8B-B14F-4D97-AF65-F5344CB8AC3E}">
        <p14:creationId xmlns:p14="http://schemas.microsoft.com/office/powerpoint/2010/main" val="967919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672491"/>
            <a:ext cx="7886700" cy="1325563"/>
          </a:xfrm>
        </p:spPr>
        <p:txBody>
          <a:bodyPr>
            <a:normAutofit fontScale="90000"/>
          </a:bodyPr>
          <a:lstStyle/>
          <a:p>
            <a:pPr algn="ctr"/>
            <a:r>
              <a:rPr lang="ru-RU" dirty="0"/>
              <a:t>Построение изображения на </a:t>
            </a:r>
            <a:r>
              <a:rPr lang="ru-RU" dirty="0" smtClean="0"/>
              <a:t>небосводе группой малых спутников с солнечными рефлекторами</a:t>
            </a:r>
            <a:endParaRPr lang="ru-RU" dirty="0"/>
          </a:p>
        </p:txBody>
      </p:sp>
      <p:sp>
        <p:nvSpPr>
          <p:cNvPr id="4" name="Номер слайда 3"/>
          <p:cNvSpPr>
            <a:spLocks noGrp="1"/>
          </p:cNvSpPr>
          <p:nvPr>
            <p:ph type="sldNum" sz="quarter" idx="12"/>
          </p:nvPr>
        </p:nvSpPr>
        <p:spPr/>
        <p:txBody>
          <a:bodyPr/>
          <a:lstStyle/>
          <a:p>
            <a:fld id="{E15D0A3D-E2A1-463D-A20C-5B0C3AC5C2C6}" type="slidenum">
              <a:rPr lang="ru-RU" smtClean="0"/>
              <a:pPr/>
              <a:t>17</a:t>
            </a:fld>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Tree>
    <p:extLst>
      <p:ext uri="{BB962C8B-B14F-4D97-AF65-F5344CB8AC3E}">
        <p14:creationId xmlns:p14="http://schemas.microsoft.com/office/powerpoint/2010/main" val="3910927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143000"/>
          </a:xfrm>
        </p:spPr>
        <p:txBody>
          <a:bodyPr>
            <a:normAutofit/>
          </a:bodyPr>
          <a:lstStyle/>
          <a:p>
            <a:pPr algn="ctr"/>
            <a:r>
              <a:rPr lang="ru-RU" dirty="0" smtClean="0"/>
              <a:t>Постановка задачи</a:t>
            </a:r>
            <a:endParaRPr lang="ru-RU" dirty="0"/>
          </a:p>
        </p:txBody>
      </p:sp>
      <p:sp>
        <p:nvSpPr>
          <p:cNvPr id="7" name="TextBox 6"/>
          <p:cNvSpPr txBox="1"/>
          <p:nvPr/>
        </p:nvSpPr>
        <p:spPr>
          <a:xfrm>
            <a:off x="251520" y="1124744"/>
            <a:ext cx="6087050" cy="2246769"/>
          </a:xfrm>
          <a:prstGeom prst="rect">
            <a:avLst/>
          </a:prstGeom>
          <a:noFill/>
        </p:spPr>
        <p:txBody>
          <a:bodyPr wrap="square" rtlCol="0">
            <a:spAutoFit/>
          </a:bodyPr>
          <a:lstStyle/>
          <a:p>
            <a:r>
              <a:rPr lang="ru-RU" sz="2800" b="1" dirty="0"/>
              <a:t>  Дано:</a:t>
            </a:r>
          </a:p>
          <a:p>
            <a:pPr>
              <a:buFont typeface="Arial" pitchFamily="34" charset="0"/>
              <a:buChar char="•"/>
            </a:pPr>
            <a:r>
              <a:rPr lang="ru-RU" sz="2800" dirty="0"/>
              <a:t> 75 </a:t>
            </a:r>
            <a:r>
              <a:rPr lang="ru-RU" sz="2800" dirty="0" err="1"/>
              <a:t>х</a:t>
            </a:r>
            <a:r>
              <a:rPr lang="ru-RU" sz="2800" dirty="0"/>
              <a:t> </a:t>
            </a:r>
            <a:r>
              <a:rPr lang="en-US" sz="2800" dirty="0"/>
              <a:t>12U </a:t>
            </a:r>
            <a:r>
              <a:rPr lang="en-US" sz="2800" dirty="0" err="1"/>
              <a:t>CubeSat</a:t>
            </a:r>
            <a:endParaRPr lang="en-US" sz="2800" dirty="0"/>
          </a:p>
          <a:p>
            <a:pPr>
              <a:buFont typeface="Arial" pitchFamily="34" charset="0"/>
              <a:buChar char="•"/>
            </a:pPr>
            <a:r>
              <a:rPr lang="ru-RU" sz="2800" dirty="0"/>
              <a:t> Рефлекторы 4х4 м</a:t>
            </a:r>
          </a:p>
          <a:p>
            <a:pPr>
              <a:buFont typeface="Arial" pitchFamily="34" charset="0"/>
              <a:buChar char="•"/>
            </a:pPr>
            <a:r>
              <a:rPr lang="ru-RU" sz="2800" dirty="0"/>
              <a:t> Кластерный запуск с интервалом </a:t>
            </a:r>
            <a:r>
              <a:rPr lang="el-GR" sz="2800" dirty="0"/>
              <a:t>Δ</a:t>
            </a:r>
            <a:r>
              <a:rPr lang="en-US" sz="2800" dirty="0"/>
              <a:t>t</a:t>
            </a:r>
            <a:endParaRPr lang="ru-RU" sz="2800" dirty="0"/>
          </a:p>
          <a:p>
            <a:pPr>
              <a:buFont typeface="Arial" pitchFamily="34" charset="0"/>
              <a:buChar char="•"/>
            </a:pPr>
            <a:r>
              <a:rPr lang="ru-RU" sz="2800" dirty="0"/>
              <a:t> Низкая околоземная орбита</a:t>
            </a:r>
          </a:p>
        </p:txBody>
      </p:sp>
      <p:sp>
        <p:nvSpPr>
          <p:cNvPr id="11" name="TextBox 10"/>
          <p:cNvSpPr txBox="1"/>
          <p:nvPr/>
        </p:nvSpPr>
        <p:spPr>
          <a:xfrm>
            <a:off x="395536" y="3356992"/>
            <a:ext cx="4752528" cy="3108543"/>
          </a:xfrm>
          <a:prstGeom prst="rect">
            <a:avLst/>
          </a:prstGeom>
          <a:noFill/>
        </p:spPr>
        <p:txBody>
          <a:bodyPr wrap="square" rtlCol="0">
            <a:spAutoFit/>
          </a:bodyPr>
          <a:lstStyle/>
          <a:p>
            <a:r>
              <a:rPr lang="ru-RU" sz="2800" b="1" dirty="0"/>
              <a:t>Требуется:</a:t>
            </a:r>
          </a:p>
          <a:p>
            <a:r>
              <a:rPr lang="ru-RU" sz="2800" dirty="0"/>
              <a:t>Построить управление с помощью аэродинамических сил для вывода спутников на опорные относительные траектории для формирования изображения</a:t>
            </a:r>
          </a:p>
        </p:txBody>
      </p:sp>
      <p:pic>
        <p:nvPicPr>
          <p:cNvPr id="14" name="Рисунок 13" descr="ипм.jpg"/>
          <p:cNvPicPr>
            <a:picLocks noChangeAspect="1"/>
          </p:cNvPicPr>
          <p:nvPr/>
        </p:nvPicPr>
        <p:blipFill>
          <a:blip r:embed="rId3" cstate="print"/>
          <a:srcRect l="8824" t="19608" r="5882" b="25490"/>
          <a:stretch>
            <a:fillRect/>
          </a:stretch>
        </p:blipFill>
        <p:spPr>
          <a:xfrm>
            <a:off x="5076056" y="4005064"/>
            <a:ext cx="3851920" cy="1859548"/>
          </a:xfrm>
          <a:prstGeom prst="rect">
            <a:avLst/>
          </a:prstGeom>
        </p:spPr>
      </p:pic>
      <p:sp>
        <p:nvSpPr>
          <p:cNvPr id="10" name="Прямоугольник 9"/>
          <p:cNvSpPr/>
          <p:nvPr/>
        </p:nvSpPr>
        <p:spPr>
          <a:xfrm>
            <a:off x="5292080" y="5877272"/>
            <a:ext cx="3544496" cy="369332"/>
          </a:xfrm>
          <a:prstGeom prst="rect">
            <a:avLst/>
          </a:prstGeom>
        </p:spPr>
        <p:txBody>
          <a:bodyPr wrap="none">
            <a:spAutoFit/>
          </a:bodyPr>
          <a:lstStyle/>
          <a:p>
            <a:pPr algn="ctr"/>
            <a:r>
              <a:rPr lang="ru-RU" dirty="0"/>
              <a:t>Пример требуемого изображения</a:t>
            </a:r>
          </a:p>
        </p:txBody>
      </p:sp>
      <p:pic>
        <p:nvPicPr>
          <p:cNvPr id="12" name="Рисунок 11"/>
          <p:cNvPicPr/>
          <p:nvPr/>
        </p:nvPicPr>
        <p:blipFill>
          <a:blip r:embed="rId4" cstate="print">
            <a:clrChange>
              <a:clrFrom>
                <a:srgbClr val="FFFFFF"/>
              </a:clrFrom>
              <a:clrTo>
                <a:srgbClr val="FFFFFF">
                  <a:alpha val="0"/>
                </a:srgbClr>
              </a:clrTo>
            </a:clrChange>
          </a:blip>
          <a:srcRect/>
          <a:stretch>
            <a:fillRect/>
          </a:stretch>
        </p:blipFill>
        <p:spPr bwMode="auto">
          <a:xfrm>
            <a:off x="4932040" y="1196752"/>
            <a:ext cx="3888432" cy="2304256"/>
          </a:xfrm>
          <a:prstGeom prst="rect">
            <a:avLst/>
          </a:prstGeom>
          <a:noFill/>
          <a:ln w="9525">
            <a:noFill/>
            <a:miter lim="800000"/>
            <a:headEnd/>
            <a:tailEnd/>
          </a:ln>
        </p:spPr>
      </p:pic>
      <p:sp>
        <p:nvSpPr>
          <p:cNvPr id="13" name="Прямоугольник 12"/>
          <p:cNvSpPr/>
          <p:nvPr/>
        </p:nvSpPr>
        <p:spPr>
          <a:xfrm>
            <a:off x="4884628" y="3501008"/>
            <a:ext cx="4259372" cy="369332"/>
          </a:xfrm>
          <a:prstGeom prst="rect">
            <a:avLst/>
          </a:prstGeom>
        </p:spPr>
        <p:txBody>
          <a:bodyPr wrap="none">
            <a:spAutoFit/>
          </a:bodyPr>
          <a:lstStyle/>
          <a:p>
            <a:pPr algn="ctr"/>
            <a:r>
              <a:rPr lang="ru-RU" dirty="0"/>
              <a:t>Условия для отражения солнечного света</a:t>
            </a:r>
          </a:p>
        </p:txBody>
      </p:sp>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3" name="Номер слайда 2"/>
          <p:cNvSpPr>
            <a:spLocks noGrp="1"/>
          </p:cNvSpPr>
          <p:nvPr>
            <p:ph type="sldNum" sz="quarter" idx="12"/>
          </p:nvPr>
        </p:nvSpPr>
        <p:spPr/>
        <p:txBody>
          <a:bodyPr/>
          <a:lstStyle/>
          <a:p>
            <a:fld id="{E15D0A3D-E2A1-463D-A20C-5B0C3AC5C2C6}" type="slidenum">
              <a:rPr lang="ru-RU" smtClean="0"/>
              <a:pPr/>
              <a:t>18</a:t>
            </a:fld>
            <a:endParaRPr lang="ru-RU"/>
          </a:p>
        </p:txBody>
      </p:sp>
    </p:spTree>
    <p:extLst>
      <p:ext uri="{BB962C8B-B14F-4D97-AF65-F5344CB8AC3E}">
        <p14:creationId xmlns:p14="http://schemas.microsoft.com/office/powerpoint/2010/main" val="3802208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958" y="93812"/>
            <a:ext cx="8854353" cy="1174947"/>
          </a:xfrm>
        </p:spPr>
        <p:txBody>
          <a:bodyPr>
            <a:noAutofit/>
          </a:bodyPr>
          <a:lstStyle/>
          <a:p>
            <a:pPr algn="ctr"/>
            <a:r>
              <a:rPr lang="ru-RU" sz="4000" dirty="0"/>
              <a:t>Модель </a:t>
            </a:r>
            <a:br>
              <a:rPr lang="ru-RU" sz="4000" dirty="0"/>
            </a:br>
            <a:r>
              <a:rPr lang="ru-RU" sz="4000" dirty="0"/>
              <a:t>аэродинамической силы</a:t>
            </a:r>
          </a:p>
        </p:txBody>
      </p:sp>
      <p:sp>
        <p:nvSpPr>
          <p:cNvPr id="256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56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5603" name="Object 3"/>
          <p:cNvGraphicFramePr>
            <a:graphicFrameLocks noChangeAspect="1"/>
          </p:cNvGraphicFramePr>
          <p:nvPr>
            <p:extLst/>
          </p:nvPr>
        </p:nvGraphicFramePr>
        <p:xfrm>
          <a:off x="467544" y="4879420"/>
          <a:ext cx="5515594" cy="1285884"/>
        </p:xfrm>
        <a:graphic>
          <a:graphicData uri="http://schemas.openxmlformats.org/presentationml/2006/ole">
            <mc:AlternateContent xmlns:mc="http://schemas.openxmlformats.org/markup-compatibility/2006">
              <mc:Choice xmlns:v="urn:schemas-microsoft-com:vml" Requires="v">
                <p:oleObj spid="_x0000_s55308" r:id="rId4" imgW="2679700" imgH="622300" progId="Equation.DSMT4">
                  <p:embed/>
                </p:oleObj>
              </mc:Choice>
              <mc:Fallback>
                <p:oleObj r:id="rId4" imgW="2679700" imgH="6223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879420"/>
                        <a:ext cx="5515594" cy="1285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30"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5634" name="Rectangle 34"/>
          <p:cNvSpPr>
            <a:spLocks noChangeArrowheads="1"/>
          </p:cNvSpPr>
          <p:nvPr/>
        </p:nvSpPr>
        <p:spPr bwMode="auto">
          <a:xfrm>
            <a:off x="0" y="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25636" name="Rectangle 36"/>
          <p:cNvSpPr>
            <a:spLocks noChangeArrowheads="1"/>
          </p:cNvSpPr>
          <p:nvPr/>
        </p:nvSpPr>
        <p:spPr bwMode="auto">
          <a:xfrm>
            <a:off x="0" y="130175"/>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25638" name="Rectangle 38"/>
          <p:cNvSpPr>
            <a:spLocks noChangeArrowheads="1"/>
          </p:cNvSpPr>
          <p:nvPr/>
        </p:nvSpPr>
        <p:spPr bwMode="auto">
          <a:xfrm>
            <a:off x="0" y="282575"/>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25640" name="Rectangle 40"/>
          <p:cNvSpPr>
            <a:spLocks noChangeArrowheads="1"/>
          </p:cNvSpPr>
          <p:nvPr/>
        </p:nvSpPr>
        <p:spPr bwMode="auto">
          <a:xfrm>
            <a:off x="0" y="396875"/>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25642" name="Rectangle 42"/>
          <p:cNvSpPr>
            <a:spLocks noChangeArrowheads="1"/>
          </p:cNvSpPr>
          <p:nvPr/>
        </p:nvSpPr>
        <p:spPr bwMode="auto">
          <a:xfrm>
            <a:off x="0" y="511175"/>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25644" name="Rectangle 44"/>
          <p:cNvSpPr>
            <a:spLocks noChangeArrowheads="1"/>
          </p:cNvSpPr>
          <p:nvPr/>
        </p:nvSpPr>
        <p:spPr bwMode="auto">
          <a:xfrm>
            <a:off x="0" y="663575"/>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ru-RU"/>
          </a:p>
        </p:txBody>
      </p:sp>
      <p:pic>
        <p:nvPicPr>
          <p:cNvPr id="45" name="Рисунок 44" descr="Углы.jpg"/>
          <p:cNvPicPr>
            <a:picLocks noChangeAspect="1"/>
          </p:cNvPicPr>
          <p:nvPr/>
        </p:nvPicPr>
        <p:blipFill>
          <a:blip r:embed="rId6" cstate="print"/>
          <a:stretch>
            <a:fillRect/>
          </a:stretch>
        </p:blipFill>
        <p:spPr>
          <a:xfrm>
            <a:off x="6215074" y="3950156"/>
            <a:ext cx="2673620" cy="2143140"/>
          </a:xfrm>
          <a:prstGeom prst="rect">
            <a:avLst/>
          </a:prstGeom>
        </p:spPr>
      </p:pic>
      <p:sp>
        <p:nvSpPr>
          <p:cNvPr id="25649" name="Rectangle 4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5651"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5653"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5655"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Object 4"/>
          <p:cNvGraphicFramePr>
            <a:graphicFrameLocks noChangeAspect="1"/>
          </p:cNvGraphicFramePr>
          <p:nvPr>
            <p:extLst/>
          </p:nvPr>
        </p:nvGraphicFramePr>
        <p:xfrm>
          <a:off x="755576" y="1556792"/>
          <a:ext cx="7593119" cy="792088"/>
        </p:xfrm>
        <a:graphic>
          <a:graphicData uri="http://schemas.openxmlformats.org/presentationml/2006/ole">
            <mc:AlternateContent xmlns:mc="http://schemas.openxmlformats.org/markup-compatibility/2006">
              <mc:Choice xmlns:v="urn:schemas-microsoft-com:vml" Requires="v">
                <p:oleObj spid="_x0000_s55309" name="Equation" r:id="rId7" imgW="3530520" imgH="368280" progId="Equation.DSMT4">
                  <p:embed/>
                </p:oleObj>
              </mc:Choice>
              <mc:Fallback>
                <p:oleObj name="Equation" r:id="rId7" imgW="3530520" imgH="3682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76" y="1556792"/>
                        <a:ext cx="7593119"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Прямоугольник 23"/>
          <p:cNvSpPr/>
          <p:nvPr/>
        </p:nvSpPr>
        <p:spPr>
          <a:xfrm>
            <a:off x="359024" y="4452795"/>
            <a:ext cx="5489323" cy="400110"/>
          </a:xfrm>
          <a:prstGeom prst="rect">
            <a:avLst/>
          </a:prstGeom>
        </p:spPr>
        <p:txBody>
          <a:bodyPr wrap="none">
            <a:spAutoFit/>
          </a:bodyPr>
          <a:lstStyle/>
          <a:p>
            <a:pPr algn="ctr"/>
            <a:r>
              <a:rPr lang="ru-RU" sz="2000" dirty="0"/>
              <a:t>Вектор силы в орбитальной системе координат</a:t>
            </a:r>
            <a:r>
              <a:rPr lang="en-US" sz="2000" dirty="0"/>
              <a:t>:</a:t>
            </a:r>
            <a:endParaRPr lang="ru-RU" sz="2000" dirty="0"/>
          </a:p>
        </p:txBody>
      </p:sp>
      <p:sp>
        <p:nvSpPr>
          <p:cNvPr id="25" name="Прямоугольник 24"/>
          <p:cNvSpPr/>
          <p:nvPr/>
        </p:nvSpPr>
        <p:spPr>
          <a:xfrm>
            <a:off x="6047088" y="6011996"/>
            <a:ext cx="3061416" cy="369332"/>
          </a:xfrm>
          <a:prstGeom prst="rect">
            <a:avLst/>
          </a:prstGeom>
        </p:spPr>
        <p:txBody>
          <a:bodyPr wrap="none">
            <a:spAutoFit/>
          </a:bodyPr>
          <a:lstStyle/>
          <a:p>
            <a:pPr algn="ctr"/>
            <a:r>
              <a:rPr lang="ru-RU" dirty="0"/>
              <a:t>Углы ориентации отражателя</a:t>
            </a:r>
          </a:p>
        </p:txBody>
      </p:sp>
      <p:sp>
        <p:nvSpPr>
          <p:cNvPr id="26" name="TextBox 25"/>
          <p:cNvSpPr txBox="1"/>
          <p:nvPr/>
        </p:nvSpPr>
        <p:spPr>
          <a:xfrm>
            <a:off x="359024" y="2348880"/>
            <a:ext cx="8650832" cy="1815882"/>
          </a:xfrm>
          <a:prstGeom prst="rect">
            <a:avLst/>
          </a:prstGeom>
          <a:noFill/>
        </p:spPr>
        <p:txBody>
          <a:bodyPr wrap="square" rtlCol="0">
            <a:spAutoFit/>
          </a:bodyPr>
          <a:lstStyle/>
          <a:p>
            <a:pPr>
              <a:buFont typeface="Arial" pitchFamily="34" charset="0"/>
              <a:buChar char="•"/>
            </a:pPr>
            <a:r>
              <a:rPr lang="ru-RU" sz="2400" dirty="0"/>
              <a:t> Моделируются сила сопротивления и подъемная сила</a:t>
            </a:r>
          </a:p>
          <a:p>
            <a:endParaRPr lang="ru-RU" sz="800" dirty="0"/>
          </a:p>
          <a:p>
            <a:pPr>
              <a:buFont typeface="Arial" pitchFamily="34" charset="0"/>
              <a:buChar char="•"/>
            </a:pPr>
            <a:r>
              <a:rPr lang="ru-RU" sz="2400" dirty="0"/>
              <a:t> Параметры модели оценены экспериментально Белецким В.В.</a:t>
            </a:r>
          </a:p>
          <a:p>
            <a:endParaRPr lang="ru-RU" sz="800" dirty="0"/>
          </a:p>
          <a:p>
            <a:pPr marL="182563" indent="-182563">
              <a:buFont typeface="Arial" pitchFamily="34" charset="0"/>
              <a:buChar char="•"/>
            </a:pPr>
            <a:r>
              <a:rPr lang="ru-RU" sz="2400" dirty="0"/>
              <a:t>Подъемная составляющая на порядок меньше силы</a:t>
            </a:r>
            <a:r>
              <a:rPr lang="en-US" sz="2400" dirty="0"/>
              <a:t>     </a:t>
            </a:r>
            <a:r>
              <a:rPr lang="ru-RU" sz="2400" dirty="0"/>
              <a:t>         сопротивления</a:t>
            </a:r>
          </a:p>
        </p:txBody>
      </p:sp>
      <p:pic>
        <p:nvPicPr>
          <p:cNvPr id="27" name="Рисунок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4" name="Номер слайда 3"/>
          <p:cNvSpPr>
            <a:spLocks noGrp="1"/>
          </p:cNvSpPr>
          <p:nvPr>
            <p:ph type="sldNum" sz="quarter" idx="12"/>
          </p:nvPr>
        </p:nvSpPr>
        <p:spPr/>
        <p:txBody>
          <a:bodyPr/>
          <a:lstStyle/>
          <a:p>
            <a:fld id="{E15D0A3D-E2A1-463D-A20C-5B0C3AC5C2C6}" type="slidenum">
              <a:rPr lang="ru-RU" smtClean="0"/>
              <a:pPr/>
              <a:t>19</a:t>
            </a:fld>
            <a:endParaRPr lang="ru-RU"/>
          </a:p>
        </p:txBody>
      </p:sp>
    </p:spTree>
    <p:extLst>
      <p:ext uri="{BB962C8B-B14F-4D97-AF65-F5344CB8AC3E}">
        <p14:creationId xmlns:p14="http://schemas.microsoft.com/office/powerpoint/2010/main" val="429320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27" y="168033"/>
            <a:ext cx="7886700" cy="1325563"/>
          </a:xfrm>
        </p:spPr>
        <p:txBody>
          <a:bodyPr/>
          <a:lstStyle/>
          <a:p>
            <a:pPr algn="ctr"/>
            <a:r>
              <a:rPr lang="ru-RU" dirty="0" smtClean="0"/>
              <a:t>Что такое распределенная космическая система</a:t>
            </a:r>
            <a:r>
              <a:rPr lang="en-US" dirty="0" smtClean="0"/>
              <a:t>?</a:t>
            </a:r>
            <a:endParaRPr lang="ru-RU" dirty="0"/>
          </a:p>
        </p:txBody>
      </p:sp>
      <p:sp>
        <p:nvSpPr>
          <p:cNvPr id="3" name="Содержимое 2"/>
          <p:cNvSpPr>
            <a:spLocks noGrp="1"/>
          </p:cNvSpPr>
          <p:nvPr>
            <p:ph idx="1"/>
          </p:nvPr>
        </p:nvSpPr>
        <p:spPr>
          <a:xfrm>
            <a:off x="182237" y="1553809"/>
            <a:ext cx="8474652" cy="4351338"/>
          </a:xfrm>
        </p:spPr>
        <p:txBody>
          <a:bodyPr>
            <a:normAutofit/>
          </a:bodyPr>
          <a:lstStyle/>
          <a:p>
            <a:pPr>
              <a:buFont typeface="Courier New" pitchFamily="49" charset="0"/>
              <a:buChar char="o"/>
            </a:pPr>
            <a:r>
              <a:rPr lang="ru-RU" sz="2400" dirty="0"/>
              <a:t>Космическая система, состоящая из нескольких космических элементов, которые могут общаться, </a:t>
            </a:r>
            <a:r>
              <a:rPr lang="ru-RU" sz="2400" dirty="0" smtClean="0"/>
              <a:t>координировать действия </a:t>
            </a:r>
            <a:r>
              <a:rPr lang="ru-RU" sz="2400" dirty="0"/>
              <a:t>и взаимодействовать для достижения общей </a:t>
            </a:r>
            <a:r>
              <a:rPr lang="ru-RU" sz="2400" dirty="0" smtClean="0"/>
              <a:t>цели</a:t>
            </a:r>
          </a:p>
          <a:p>
            <a:pPr marL="0" indent="0">
              <a:buNone/>
            </a:pPr>
            <a:r>
              <a:rPr lang="en-US" sz="2400" dirty="0" smtClean="0"/>
              <a:t>   </a:t>
            </a:r>
            <a:r>
              <a:rPr lang="ru-RU" sz="2400" dirty="0" smtClean="0"/>
              <a:t> - Отказоустойчивость </a:t>
            </a:r>
            <a:r>
              <a:rPr lang="ru-RU" sz="2400" dirty="0"/>
              <a:t>отдельных </a:t>
            </a:r>
            <a:r>
              <a:rPr lang="ru-RU" sz="2400" dirty="0" smtClean="0"/>
              <a:t>составных частей</a:t>
            </a:r>
            <a:endParaRPr lang="ru-RU" sz="2400" dirty="0"/>
          </a:p>
          <a:p>
            <a:pPr marL="0" indent="0">
              <a:buNone/>
            </a:pPr>
            <a:r>
              <a:rPr lang="ru-RU" sz="2400" dirty="0"/>
              <a:t>    - Масштабируемость и гибкость в проектировании и развертывании системы</a:t>
            </a:r>
          </a:p>
          <a:p>
            <a:pPr marL="0" indent="0">
              <a:buNone/>
            </a:pPr>
            <a:r>
              <a:rPr lang="ru-RU" sz="2400" dirty="0"/>
              <a:t>    - Новые возможности по сравнению с </a:t>
            </a:r>
            <a:r>
              <a:rPr lang="ru-RU" sz="2400" dirty="0" smtClean="0"/>
              <a:t>одиночным аппаратом</a:t>
            </a:r>
            <a:endParaRPr lang="ru-RU" sz="2400" dirty="0"/>
          </a:p>
        </p:txBody>
      </p:sp>
      <p:sp>
        <p:nvSpPr>
          <p:cNvPr id="4" name="Номер слайда 3"/>
          <p:cNvSpPr>
            <a:spLocks noGrp="1"/>
          </p:cNvSpPr>
          <p:nvPr>
            <p:ph type="sldNum" sz="quarter" idx="12"/>
          </p:nvPr>
        </p:nvSpPr>
        <p:spPr/>
        <p:txBody>
          <a:bodyPr/>
          <a:lstStyle/>
          <a:p>
            <a:fld id="{E15D0A3D-E2A1-463D-A20C-5B0C3AC5C2C6}" type="slidenum">
              <a:rPr lang="ru-RU" smtClean="0"/>
              <a:pPr/>
              <a:t>2</a:t>
            </a:fld>
            <a:endParaRPr lang="ru-RU"/>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b="19712"/>
          <a:stretch/>
        </p:blipFill>
        <p:spPr>
          <a:xfrm>
            <a:off x="1281869" y="5305425"/>
            <a:ext cx="2171580" cy="1030916"/>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b="13022"/>
          <a:stretch/>
        </p:blipFill>
        <p:spPr>
          <a:xfrm>
            <a:off x="4265510" y="4417599"/>
            <a:ext cx="3788448" cy="2072238"/>
          </a:xfrm>
          <a:prstGeom prst="rect">
            <a:avLst/>
          </a:prstGeom>
        </p:spPr>
      </p:pic>
      <p:sp>
        <p:nvSpPr>
          <p:cNvPr id="10" name="Прямоугольник 9"/>
          <p:cNvSpPr/>
          <p:nvPr/>
        </p:nvSpPr>
        <p:spPr>
          <a:xfrm>
            <a:off x="1853111" y="5592282"/>
            <a:ext cx="80462" cy="1823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1" name="Прямоугольник 10"/>
          <p:cNvSpPr/>
          <p:nvPr/>
        </p:nvSpPr>
        <p:spPr>
          <a:xfrm>
            <a:off x="2067426" y="6017368"/>
            <a:ext cx="80462" cy="1823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2" name="Прямоугольник 11"/>
          <p:cNvSpPr/>
          <p:nvPr/>
        </p:nvSpPr>
        <p:spPr>
          <a:xfrm>
            <a:off x="1891214" y="5845134"/>
            <a:ext cx="80462" cy="1823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3" name="Прямоугольник 12"/>
          <p:cNvSpPr/>
          <p:nvPr/>
        </p:nvSpPr>
        <p:spPr>
          <a:xfrm>
            <a:off x="1594185" y="5837584"/>
            <a:ext cx="80462" cy="1823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4" name="Прямоугольник 13"/>
          <p:cNvSpPr/>
          <p:nvPr/>
        </p:nvSpPr>
        <p:spPr>
          <a:xfrm>
            <a:off x="1660355" y="6108523"/>
            <a:ext cx="80462" cy="1823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5" name="Прямоугольник 14"/>
          <p:cNvSpPr/>
          <p:nvPr/>
        </p:nvSpPr>
        <p:spPr>
          <a:xfrm>
            <a:off x="1474618" y="5587727"/>
            <a:ext cx="80462" cy="1823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6" name="Прямоугольник 15"/>
          <p:cNvSpPr/>
          <p:nvPr/>
        </p:nvSpPr>
        <p:spPr>
          <a:xfrm>
            <a:off x="1241637" y="5454402"/>
            <a:ext cx="80462" cy="1823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7" name="Прямоугольник 16"/>
          <p:cNvSpPr/>
          <p:nvPr/>
        </p:nvSpPr>
        <p:spPr>
          <a:xfrm>
            <a:off x="1262809" y="6017918"/>
            <a:ext cx="80462" cy="1823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8" name="Прямоугольник 17"/>
          <p:cNvSpPr/>
          <p:nvPr/>
        </p:nvSpPr>
        <p:spPr>
          <a:xfrm>
            <a:off x="1367772" y="4698029"/>
            <a:ext cx="80462" cy="1823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9" name="Прямоугольник 18"/>
          <p:cNvSpPr/>
          <p:nvPr/>
        </p:nvSpPr>
        <p:spPr>
          <a:xfrm>
            <a:off x="676776" y="6356603"/>
            <a:ext cx="80462" cy="1823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0" name="Прямоугольник 19"/>
          <p:cNvSpPr/>
          <p:nvPr/>
        </p:nvSpPr>
        <p:spPr>
          <a:xfrm>
            <a:off x="596314" y="5759247"/>
            <a:ext cx="80462" cy="1823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1" name="TextBox 20"/>
          <p:cNvSpPr txBox="1"/>
          <p:nvPr/>
        </p:nvSpPr>
        <p:spPr>
          <a:xfrm>
            <a:off x="1555080" y="6396554"/>
            <a:ext cx="1956509" cy="369332"/>
          </a:xfrm>
          <a:prstGeom prst="rect">
            <a:avLst/>
          </a:prstGeom>
          <a:noFill/>
        </p:spPr>
        <p:txBody>
          <a:bodyPr wrap="square" rtlCol="0">
            <a:spAutoFit/>
          </a:bodyPr>
          <a:lstStyle/>
          <a:p>
            <a:r>
              <a:rPr lang="ru-RU" dirty="0" smtClean="0"/>
              <a:t>Не паникуйте</a:t>
            </a:r>
            <a:r>
              <a:rPr lang="en-US" dirty="0" smtClean="0"/>
              <a:t>!</a:t>
            </a:r>
            <a:endParaRPr lang="ru-RU" dirty="0"/>
          </a:p>
        </p:txBody>
      </p:sp>
      <p:sp>
        <p:nvSpPr>
          <p:cNvPr id="22" name="TextBox 21"/>
          <p:cNvSpPr txBox="1"/>
          <p:nvPr/>
        </p:nvSpPr>
        <p:spPr>
          <a:xfrm>
            <a:off x="5142688" y="6409346"/>
            <a:ext cx="1956509" cy="369332"/>
          </a:xfrm>
          <a:prstGeom prst="rect">
            <a:avLst/>
          </a:prstGeom>
          <a:noFill/>
        </p:spPr>
        <p:txBody>
          <a:bodyPr wrap="square" rtlCol="0">
            <a:spAutoFit/>
          </a:bodyPr>
          <a:lstStyle/>
          <a:p>
            <a:r>
              <a:rPr lang="ru-RU" dirty="0" smtClean="0"/>
              <a:t>ОРГАНИЗУЙТЕСЬ</a:t>
            </a:r>
            <a:r>
              <a:rPr lang="en-US" dirty="0" smtClean="0"/>
              <a:t>!</a:t>
            </a:r>
            <a:endParaRPr lang="ru-RU" dirty="0"/>
          </a:p>
        </p:txBody>
      </p:sp>
      <p:pic>
        <p:nvPicPr>
          <p:cNvPr id="23" name="Рисунок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Tree>
    <p:extLst>
      <p:ext uri="{BB962C8B-B14F-4D97-AF65-F5344CB8AC3E}">
        <p14:creationId xmlns:p14="http://schemas.microsoft.com/office/powerpoint/2010/main" val="4111643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856" y="44624"/>
            <a:ext cx="8229600" cy="1143000"/>
          </a:xfrm>
        </p:spPr>
        <p:txBody>
          <a:bodyPr/>
          <a:lstStyle/>
          <a:p>
            <a:pPr algn="ctr"/>
            <a:r>
              <a:rPr lang="ru-RU" dirty="0"/>
              <a:t>Построение управления</a:t>
            </a:r>
          </a:p>
        </p:txBody>
      </p:sp>
      <p:sp>
        <p:nvSpPr>
          <p:cNvPr id="30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2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2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32"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34"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38"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40"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42"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44"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46"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48" name="Rectangle 2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57" name="Rectangle 3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59" name="Rectangle 3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61" name="Rectangle 4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63" name="Rectangle 4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51" name="TextBox 50"/>
          <p:cNvSpPr txBox="1"/>
          <p:nvPr/>
        </p:nvSpPr>
        <p:spPr>
          <a:xfrm>
            <a:off x="595412" y="3348281"/>
            <a:ext cx="7000924" cy="584775"/>
          </a:xfrm>
          <a:prstGeom prst="rect">
            <a:avLst/>
          </a:prstGeom>
          <a:noFill/>
        </p:spPr>
        <p:txBody>
          <a:bodyPr wrap="square" rtlCol="0">
            <a:spAutoFit/>
          </a:bodyPr>
          <a:lstStyle/>
          <a:p>
            <a:r>
              <a:rPr lang="ru-RU" sz="3200" dirty="0"/>
              <a:t>Линейно-квадратичный регулятор</a:t>
            </a:r>
            <a:r>
              <a:rPr lang="en-US" sz="3200" dirty="0"/>
              <a:t>:</a:t>
            </a:r>
            <a:endParaRPr lang="ru-RU" sz="3200" dirty="0"/>
          </a:p>
        </p:txBody>
      </p:sp>
      <p:sp>
        <p:nvSpPr>
          <p:cNvPr id="30765" name="Rectangle 4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67" name="Rectangle 4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69" name="Rectangle 4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73"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79" name="Rectangle 5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81" name="Rectangle 6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83" name="Rectangle 6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85" name="Rectangle 6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0" name="TextBox 39"/>
          <p:cNvSpPr txBox="1"/>
          <p:nvPr/>
        </p:nvSpPr>
        <p:spPr>
          <a:xfrm>
            <a:off x="611560" y="1268760"/>
            <a:ext cx="7000924" cy="584775"/>
          </a:xfrm>
          <a:prstGeom prst="rect">
            <a:avLst/>
          </a:prstGeom>
          <a:noFill/>
        </p:spPr>
        <p:txBody>
          <a:bodyPr wrap="square" rtlCol="0">
            <a:spAutoFit/>
          </a:bodyPr>
          <a:lstStyle/>
          <a:p>
            <a:r>
              <a:rPr lang="ru-RU" sz="3200" dirty="0"/>
              <a:t>Уравнения движения:</a:t>
            </a:r>
          </a:p>
        </p:txBody>
      </p:sp>
      <p:graphicFrame>
        <p:nvGraphicFramePr>
          <p:cNvPr id="42" name="Объект 41">
            <a:extLst>
              <a:ext uri="{FF2B5EF4-FFF2-40B4-BE49-F238E27FC236}">
                <a16:creationId xmlns:a16="http://schemas.microsoft.com/office/drawing/2014/main" xmlns="" id="{1B6837D8-B8E1-4C64-82DF-3824BF56DE9B}"/>
              </a:ext>
            </a:extLst>
          </p:cNvPr>
          <p:cNvGraphicFramePr>
            <a:graphicFrameLocks noChangeAspect="1"/>
          </p:cNvGraphicFramePr>
          <p:nvPr>
            <p:extLst/>
          </p:nvPr>
        </p:nvGraphicFramePr>
        <p:xfrm>
          <a:off x="687089" y="3779862"/>
          <a:ext cx="7053263" cy="2457450"/>
        </p:xfrm>
        <a:graphic>
          <a:graphicData uri="http://schemas.openxmlformats.org/presentationml/2006/ole">
            <mc:AlternateContent xmlns:mc="http://schemas.openxmlformats.org/markup-compatibility/2006">
              <mc:Choice xmlns:v="urn:schemas-microsoft-com:vml" Requires="v">
                <p:oleObj spid="_x0000_s56332" name="Equation" r:id="rId4" imgW="4470120" imgH="1562040" progId="Equation.DSMT4">
                  <p:embed/>
                </p:oleObj>
              </mc:Choice>
              <mc:Fallback>
                <p:oleObj name="Equation" r:id="rId4" imgW="4470120" imgH="1562040" progId="Equation.DSMT4">
                  <p:embed/>
                  <p:pic>
                    <p:nvPicPr>
                      <p:cNvPr id="0" name=""/>
                      <p:cNvPicPr>
                        <a:picLocks noChangeAspect="1" noChangeArrowheads="1"/>
                      </p:cNvPicPr>
                      <p:nvPr/>
                    </p:nvPicPr>
                    <p:blipFill>
                      <a:blip r:embed="rId5"/>
                      <a:srcRect/>
                      <a:stretch>
                        <a:fillRect/>
                      </a:stretch>
                    </p:blipFill>
                    <p:spPr bwMode="auto">
                      <a:xfrm>
                        <a:off x="687089" y="3779862"/>
                        <a:ext cx="7053263" cy="245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Объект 42">
            <a:extLst>
              <a:ext uri="{FF2B5EF4-FFF2-40B4-BE49-F238E27FC236}">
                <a16:creationId xmlns:a16="http://schemas.microsoft.com/office/drawing/2014/main" xmlns="" id="{7174D186-D0E2-4C52-8DE0-C7C1137EBD26}"/>
              </a:ext>
            </a:extLst>
          </p:cNvPr>
          <p:cNvGraphicFramePr>
            <a:graphicFrameLocks noChangeAspect="1"/>
          </p:cNvGraphicFramePr>
          <p:nvPr>
            <p:extLst/>
          </p:nvPr>
        </p:nvGraphicFramePr>
        <p:xfrm>
          <a:off x="611560" y="1916832"/>
          <a:ext cx="7578725" cy="1133475"/>
        </p:xfrm>
        <a:graphic>
          <a:graphicData uri="http://schemas.openxmlformats.org/presentationml/2006/ole">
            <mc:AlternateContent xmlns:mc="http://schemas.openxmlformats.org/markup-compatibility/2006">
              <mc:Choice xmlns:v="urn:schemas-microsoft-com:vml" Requires="v">
                <p:oleObj spid="_x0000_s56333" name="Equation" r:id="rId6" imgW="4914720" imgH="736560" progId="Equation.DSMT4">
                  <p:embed/>
                </p:oleObj>
              </mc:Choice>
              <mc:Fallback>
                <p:oleObj name="Equation" r:id="rId6" imgW="4914720" imgH="736560" progId="Equation.DSMT4">
                  <p:embed/>
                  <p:pic>
                    <p:nvPicPr>
                      <p:cNvPr id="0" name=""/>
                      <p:cNvPicPr>
                        <a:picLocks noChangeAspect="1" noChangeArrowheads="1"/>
                      </p:cNvPicPr>
                      <p:nvPr/>
                    </p:nvPicPr>
                    <p:blipFill>
                      <a:blip r:embed="rId7"/>
                      <a:srcRect/>
                      <a:stretch>
                        <a:fillRect/>
                      </a:stretch>
                    </p:blipFill>
                    <p:spPr bwMode="auto">
                      <a:xfrm>
                        <a:off x="611560" y="1916832"/>
                        <a:ext cx="7578725" cy="1133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4" name="Рисунок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3" name="Номер слайда 2"/>
          <p:cNvSpPr>
            <a:spLocks noGrp="1"/>
          </p:cNvSpPr>
          <p:nvPr>
            <p:ph type="sldNum" sz="quarter" idx="12"/>
          </p:nvPr>
        </p:nvSpPr>
        <p:spPr/>
        <p:txBody>
          <a:bodyPr/>
          <a:lstStyle/>
          <a:p>
            <a:fld id="{E15D0A3D-E2A1-463D-A20C-5B0C3AC5C2C6}" type="slidenum">
              <a:rPr lang="ru-RU" smtClean="0"/>
              <a:pPr/>
              <a:t>20</a:t>
            </a:fld>
            <a:endParaRPr lang="ru-RU"/>
          </a:p>
        </p:txBody>
      </p:sp>
    </p:spTree>
    <p:extLst>
      <p:ext uri="{BB962C8B-B14F-4D97-AF65-F5344CB8AC3E}">
        <p14:creationId xmlns:p14="http://schemas.microsoft.com/office/powerpoint/2010/main" val="1733677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4624"/>
            <a:ext cx="8229600" cy="1143000"/>
          </a:xfrm>
        </p:spPr>
        <p:txBody>
          <a:bodyPr>
            <a:normAutofit/>
          </a:bodyPr>
          <a:lstStyle/>
          <a:p>
            <a:r>
              <a:rPr lang="ru-RU" sz="4000" dirty="0"/>
              <a:t>Децентрализованное управление</a:t>
            </a:r>
          </a:p>
        </p:txBody>
      </p:sp>
      <p:sp>
        <p:nvSpPr>
          <p:cNvPr id="5" name="Содержимое 4"/>
          <p:cNvSpPr>
            <a:spLocks noGrp="1"/>
          </p:cNvSpPr>
          <p:nvPr>
            <p:ph idx="1"/>
          </p:nvPr>
        </p:nvSpPr>
        <p:spPr>
          <a:xfrm>
            <a:off x="357158" y="2996952"/>
            <a:ext cx="3043230" cy="714380"/>
          </a:xfrm>
        </p:spPr>
        <p:txBody>
          <a:bodyPr/>
          <a:lstStyle/>
          <a:p>
            <a:pPr>
              <a:buNone/>
            </a:pPr>
            <a:r>
              <a:rPr lang="ru-RU" dirty="0"/>
              <a:t>Ограничения:</a:t>
            </a:r>
          </a:p>
        </p:txBody>
      </p:sp>
      <p:sp>
        <p:nvSpPr>
          <p:cNvPr id="286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8673" name="Object 1"/>
          <p:cNvGraphicFramePr>
            <a:graphicFrameLocks noChangeAspect="1"/>
          </p:cNvGraphicFramePr>
          <p:nvPr>
            <p:extLst/>
          </p:nvPr>
        </p:nvGraphicFramePr>
        <p:xfrm>
          <a:off x="484421" y="3520958"/>
          <a:ext cx="4591635" cy="2500330"/>
        </p:xfrm>
        <a:graphic>
          <a:graphicData uri="http://schemas.openxmlformats.org/presentationml/2006/ole">
            <mc:AlternateContent xmlns:mc="http://schemas.openxmlformats.org/markup-compatibility/2006">
              <mc:Choice xmlns:v="urn:schemas-microsoft-com:vml" Requires="v">
                <p:oleObj spid="_x0000_s57356" r:id="rId4" imgW="2209800" imgH="1206500" progId="Equation.DSMT4">
                  <p:embed/>
                </p:oleObj>
              </mc:Choice>
              <mc:Fallback>
                <p:oleObj r:id="rId4" imgW="2209800" imgH="12065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421" y="3520958"/>
                        <a:ext cx="4591635" cy="25003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86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8677" name="Object 5"/>
          <p:cNvGraphicFramePr>
            <a:graphicFrameLocks noChangeAspect="1"/>
          </p:cNvGraphicFramePr>
          <p:nvPr>
            <p:extLst/>
          </p:nvPr>
        </p:nvGraphicFramePr>
        <p:xfrm>
          <a:off x="395536" y="1700808"/>
          <a:ext cx="6113463" cy="1095375"/>
        </p:xfrm>
        <a:graphic>
          <a:graphicData uri="http://schemas.openxmlformats.org/presentationml/2006/ole">
            <mc:AlternateContent xmlns:mc="http://schemas.openxmlformats.org/markup-compatibility/2006">
              <mc:Choice xmlns:v="urn:schemas-microsoft-com:vml" Requires="v">
                <p:oleObj spid="_x0000_s57357" name="Equation" r:id="rId6" imgW="2133360" imgH="380880" progId="Equation.DSMT4">
                  <p:embed/>
                </p:oleObj>
              </mc:Choice>
              <mc:Fallback>
                <p:oleObj name="Equation" r:id="rId6" imgW="2133360" imgH="380880" progId="Equation.DSMT4">
                  <p:embed/>
                  <p:pic>
                    <p:nvPicPr>
                      <p:cNvPr id="0" name=""/>
                      <p:cNvPicPr>
                        <a:picLocks noChangeAspect="1" noChangeArrowheads="1"/>
                      </p:cNvPicPr>
                      <p:nvPr/>
                    </p:nvPicPr>
                    <p:blipFill>
                      <a:blip r:embed="rId7"/>
                      <a:srcRect/>
                      <a:stretch>
                        <a:fillRect/>
                      </a:stretch>
                    </p:blipFill>
                    <p:spPr bwMode="auto">
                      <a:xfrm>
                        <a:off x="395536" y="1700808"/>
                        <a:ext cx="6113463" cy="109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4" name="TextBox 13"/>
          <p:cNvSpPr txBox="1"/>
          <p:nvPr/>
        </p:nvSpPr>
        <p:spPr>
          <a:xfrm>
            <a:off x="357158" y="1214422"/>
            <a:ext cx="5000660" cy="584775"/>
          </a:xfrm>
          <a:prstGeom prst="rect">
            <a:avLst/>
          </a:prstGeom>
          <a:noFill/>
        </p:spPr>
        <p:txBody>
          <a:bodyPr wrap="square" rtlCol="0">
            <a:spAutoFit/>
          </a:bodyPr>
          <a:lstStyle/>
          <a:p>
            <a:r>
              <a:rPr lang="ru-RU" sz="3200" dirty="0"/>
              <a:t>Усреднение отклонений:</a:t>
            </a:r>
          </a:p>
        </p:txBody>
      </p:sp>
      <p:pic>
        <p:nvPicPr>
          <p:cNvPr id="17" name="Рисунок 16" descr="Control_area_eng"/>
          <p:cNvPicPr/>
          <p:nvPr/>
        </p:nvPicPr>
        <p:blipFill>
          <a:blip r:embed="rId8" cstate="print"/>
          <a:srcRect/>
          <a:stretch>
            <a:fillRect/>
          </a:stretch>
        </p:blipFill>
        <p:spPr bwMode="auto">
          <a:xfrm>
            <a:off x="5203319" y="3284984"/>
            <a:ext cx="3708132" cy="2952328"/>
          </a:xfrm>
          <a:prstGeom prst="rect">
            <a:avLst/>
          </a:prstGeom>
          <a:noFill/>
          <a:ln w="9525">
            <a:noFill/>
            <a:miter lim="800000"/>
            <a:headEnd/>
            <a:tailEnd/>
          </a:ln>
        </p:spPr>
      </p:pic>
      <p:sp>
        <p:nvSpPr>
          <p:cNvPr id="18" name="Содержимое 4"/>
          <p:cNvSpPr txBox="1">
            <a:spLocks/>
          </p:cNvSpPr>
          <p:nvPr/>
        </p:nvSpPr>
        <p:spPr>
          <a:xfrm>
            <a:off x="5436096" y="2852936"/>
            <a:ext cx="3312368" cy="720080"/>
          </a:xfrm>
          <a:prstGeom prst="rect">
            <a:avLst/>
          </a:prstGeom>
        </p:spPr>
        <p:txBody>
          <a:bodyPr vert="horz" lIns="91440" tIns="45720" rIns="91440" bIns="45720" rtlCol="0">
            <a:normAutofit fontScale="62500" lnSpcReduction="20000"/>
          </a:bodyPr>
          <a:lstStyle/>
          <a:p>
            <a:pPr marR="0" lvl="0" algn="ctr" defTabSz="914400" rtl="0" eaLnBrk="1" fontAlgn="auto" latinLnBrk="0" hangingPunct="1">
              <a:lnSpc>
                <a:spcPct val="120000"/>
              </a:lnSpc>
              <a:spcAft>
                <a:spcPts val="0"/>
              </a:spcAft>
              <a:buClrTx/>
              <a:buSzTx/>
              <a:buFont typeface="Arial" pitchFamily="34" charset="0"/>
              <a:buNone/>
              <a:tabLst/>
              <a:defRPr/>
            </a:pPr>
            <a:r>
              <a:rPr kumimoji="0" lang="ru-RU" sz="3200" b="0" i="0" u="none" strike="noStrike" kern="1200" cap="none" spc="0" normalizeH="0" baseline="0" noProof="0" dirty="0">
                <a:ln>
                  <a:noFill/>
                </a:ln>
                <a:solidFill>
                  <a:schemeClr val="tx1"/>
                </a:solidFill>
                <a:effectLst/>
                <a:uLnTx/>
                <a:uFillTx/>
                <a:latin typeface="+mn-lt"/>
                <a:ea typeface="+mn-ea"/>
                <a:cs typeface="+mn-cs"/>
              </a:rPr>
              <a:t>Область допустимых значений  управления</a:t>
            </a:r>
          </a:p>
        </p:txBody>
      </p:sp>
      <p:pic>
        <p:nvPicPr>
          <p:cNvPr id="16" name="Рисунок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3" name="Номер слайда 2"/>
          <p:cNvSpPr>
            <a:spLocks noGrp="1"/>
          </p:cNvSpPr>
          <p:nvPr>
            <p:ph type="sldNum" sz="quarter" idx="12"/>
          </p:nvPr>
        </p:nvSpPr>
        <p:spPr/>
        <p:txBody>
          <a:bodyPr/>
          <a:lstStyle/>
          <a:p>
            <a:fld id="{E15D0A3D-E2A1-463D-A20C-5B0C3AC5C2C6}" type="slidenum">
              <a:rPr lang="ru-RU" smtClean="0"/>
              <a:pPr/>
              <a:t>21</a:t>
            </a:fld>
            <a:endParaRPr lang="ru-RU"/>
          </a:p>
        </p:txBody>
      </p:sp>
    </p:spTree>
    <p:extLst>
      <p:ext uri="{BB962C8B-B14F-4D97-AF65-F5344CB8AC3E}">
        <p14:creationId xmlns:p14="http://schemas.microsoft.com/office/powerpoint/2010/main" val="1539613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229600" cy="1143000"/>
          </a:xfrm>
        </p:spPr>
        <p:txBody>
          <a:bodyPr>
            <a:normAutofit fontScale="90000"/>
          </a:bodyPr>
          <a:lstStyle/>
          <a:p>
            <a:r>
              <a:rPr lang="ru-RU" dirty="0"/>
              <a:t>Моделирование работы алгоритма</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3" name="Номер слайда 2"/>
          <p:cNvSpPr>
            <a:spLocks noGrp="1"/>
          </p:cNvSpPr>
          <p:nvPr>
            <p:ph type="sldNum" sz="quarter" idx="12"/>
          </p:nvPr>
        </p:nvSpPr>
        <p:spPr/>
        <p:txBody>
          <a:bodyPr/>
          <a:lstStyle/>
          <a:p>
            <a:fld id="{E15D0A3D-E2A1-463D-A20C-5B0C3AC5C2C6}" type="slidenum">
              <a:rPr lang="ru-RU" smtClean="0"/>
              <a:pPr/>
              <a:t>22</a:t>
            </a:fld>
            <a:endParaRPr lang="ru-RU"/>
          </a:p>
        </p:txBody>
      </p:sp>
      <p:pic>
        <p:nvPicPr>
          <p:cNvPr id="6" name="ИПМ">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047" y="1599870"/>
            <a:ext cx="8017753" cy="4509986"/>
          </a:xfrm>
          <a:prstGeom prst="rect">
            <a:avLst/>
          </a:prstGeom>
        </p:spPr>
      </p:pic>
    </p:spTree>
    <p:extLst>
      <p:ext uri="{BB962C8B-B14F-4D97-AF65-F5344CB8AC3E}">
        <p14:creationId xmlns:p14="http://schemas.microsoft.com/office/powerpoint/2010/main" val="799823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672491"/>
            <a:ext cx="7886700" cy="1325563"/>
          </a:xfrm>
        </p:spPr>
        <p:txBody>
          <a:bodyPr>
            <a:normAutofit/>
          </a:bodyPr>
          <a:lstStyle/>
          <a:p>
            <a:pPr algn="ctr"/>
            <a:r>
              <a:rPr lang="ru-RU" dirty="0">
                <a:latin typeface="Times New Roman" panose="02020603050405020304" pitchFamily="18" charset="0"/>
                <a:cs typeface="Times New Roman" panose="02020603050405020304" pitchFamily="18" charset="0"/>
              </a:rPr>
              <a:t>Электромагнитное управление роем </a:t>
            </a:r>
            <a:r>
              <a:rPr lang="ru-RU" dirty="0" err="1">
                <a:latin typeface="Times New Roman" panose="02020603050405020304" pitchFamily="18" charset="0"/>
                <a:cs typeface="Times New Roman" panose="02020603050405020304" pitchFamily="18" charset="0"/>
              </a:rPr>
              <a:t>Чипсатов</a:t>
            </a:r>
            <a:endParaRPr lang="ru-RU" dirty="0"/>
          </a:p>
        </p:txBody>
      </p:sp>
      <p:sp>
        <p:nvSpPr>
          <p:cNvPr id="4" name="Номер слайда 3"/>
          <p:cNvSpPr>
            <a:spLocks noGrp="1"/>
          </p:cNvSpPr>
          <p:nvPr>
            <p:ph type="sldNum" sz="quarter" idx="12"/>
          </p:nvPr>
        </p:nvSpPr>
        <p:spPr/>
        <p:txBody>
          <a:bodyPr/>
          <a:lstStyle/>
          <a:p>
            <a:fld id="{E15D0A3D-E2A1-463D-A20C-5B0C3AC5C2C6}" type="slidenum">
              <a:rPr lang="ru-RU" smtClean="0"/>
              <a:pPr/>
              <a:t>23</a:t>
            </a:fld>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Tree>
    <p:extLst>
      <p:ext uri="{BB962C8B-B14F-4D97-AF65-F5344CB8AC3E}">
        <p14:creationId xmlns:p14="http://schemas.microsoft.com/office/powerpoint/2010/main" val="2668784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1059873" y="370522"/>
            <a:ext cx="6858000" cy="1028700"/>
          </a:xfrm>
        </p:spPr>
        <p:txBody>
          <a:bodyPr>
            <a:normAutofit/>
          </a:bodyPr>
          <a:lstStyle/>
          <a:p>
            <a:pPr algn="ctr"/>
            <a:r>
              <a:rPr lang="ru-RU" dirty="0" smtClean="0">
                <a:latin typeface="Times New Roman" panose="02020603050405020304" pitchFamily="18" charset="0"/>
                <a:cs typeface="Times New Roman" panose="02020603050405020304" pitchFamily="18" charset="0"/>
              </a:rPr>
              <a:t>Что такое </a:t>
            </a:r>
            <a:r>
              <a:rPr lang="ru-RU" dirty="0" err="1" smtClean="0">
                <a:latin typeface="Times New Roman" panose="02020603050405020304" pitchFamily="18" charset="0"/>
                <a:cs typeface="Times New Roman" panose="02020603050405020304" pitchFamily="18" charset="0"/>
              </a:rPr>
              <a:t>Чипсат</a:t>
            </a:r>
            <a:r>
              <a:rPr lang="ru-RU" dirty="0">
                <a:latin typeface="Times New Roman" panose="02020603050405020304" pitchFamily="18" charset="0"/>
                <a:cs typeface="Times New Roman" panose="02020603050405020304" pitchFamily="18" charset="0"/>
              </a:rPr>
              <a:t>?</a:t>
            </a:r>
          </a:p>
        </p:txBody>
      </p:sp>
      <p:sp>
        <p:nvSpPr>
          <p:cNvPr id="3" name="Номер слайда 2"/>
          <p:cNvSpPr>
            <a:spLocks noGrp="1"/>
          </p:cNvSpPr>
          <p:nvPr>
            <p:ph type="sldNum" sz="quarter" idx="12"/>
          </p:nvPr>
        </p:nvSpPr>
        <p:spPr>
          <a:xfrm>
            <a:off x="6783525" y="5673002"/>
            <a:ext cx="2057400" cy="273844"/>
          </a:xfrm>
        </p:spPr>
        <p:txBody>
          <a:bodyPr/>
          <a:lstStyle/>
          <a:p>
            <a:fld id="{E15D0A3D-E2A1-463D-A20C-5B0C3AC5C2C6}" type="slidenum">
              <a:rPr lang="ru-RU" smtClean="0"/>
              <a:pPr/>
              <a:t>24</a:t>
            </a:fld>
            <a:r>
              <a:rPr lang="en-US" dirty="0"/>
              <a:t> /12</a:t>
            </a:r>
            <a:endParaRPr lang="ru-RU" dirty="0"/>
          </a:p>
        </p:txBody>
      </p:sp>
      <p:sp>
        <p:nvSpPr>
          <p:cNvPr id="32771" name="Rectangle 4"/>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350"/>
          </a:p>
        </p:txBody>
      </p:sp>
      <p:sp>
        <p:nvSpPr>
          <p:cNvPr id="32772" name="Rectangle 11"/>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350"/>
          </a:p>
        </p:txBody>
      </p:sp>
      <p:sp>
        <p:nvSpPr>
          <p:cNvPr id="32773" name="Rectangle 13"/>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350"/>
          </a:p>
        </p:txBody>
      </p:sp>
      <p:pic>
        <p:nvPicPr>
          <p:cNvPr id="15" name="Рисунок 14">
            <a:extLst>
              <a:ext uri="{FF2B5EF4-FFF2-40B4-BE49-F238E27FC236}">
                <a16:creationId xmlns:a16="http://schemas.microsoft.com/office/drawing/2014/main" xmlns="" id="{5D0F8989-8F77-4B2C-8BE1-B2CF0CD8D1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202"/>
          <a:stretch/>
        </p:blipFill>
        <p:spPr>
          <a:xfrm>
            <a:off x="5628672" y="1580168"/>
            <a:ext cx="3257543" cy="1894102"/>
          </a:xfrm>
          <a:prstGeom prst="rect">
            <a:avLst/>
          </a:prstGeom>
        </p:spPr>
      </p:pic>
      <p:pic>
        <p:nvPicPr>
          <p:cNvPr id="7" name="Рисунок 6">
            <a:extLst>
              <a:ext uri="{FF2B5EF4-FFF2-40B4-BE49-F238E27FC236}">
                <a16:creationId xmlns:a16="http://schemas.microsoft.com/office/drawing/2014/main" xmlns="" id="{39B7FE14-E0EE-4C8D-9E0E-6F07432129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8672" y="4710326"/>
            <a:ext cx="3258236" cy="1520510"/>
          </a:xfrm>
          <a:prstGeom prst="rect">
            <a:avLst/>
          </a:prstGeom>
        </p:spPr>
      </p:pic>
      <p:sp>
        <p:nvSpPr>
          <p:cNvPr id="8" name="TextBox 7">
            <a:extLst>
              <a:ext uri="{FF2B5EF4-FFF2-40B4-BE49-F238E27FC236}">
                <a16:creationId xmlns:a16="http://schemas.microsoft.com/office/drawing/2014/main" xmlns="" id="{716CACB9-C02A-4377-A315-A4FEFC05B6A8}"/>
              </a:ext>
            </a:extLst>
          </p:cNvPr>
          <p:cNvSpPr txBox="1"/>
          <p:nvPr/>
        </p:nvSpPr>
        <p:spPr>
          <a:xfrm>
            <a:off x="337457" y="1580168"/>
            <a:ext cx="4890656" cy="2723823"/>
          </a:xfrm>
          <a:prstGeom prst="rect">
            <a:avLst/>
          </a:prstGeom>
          <a:noFill/>
        </p:spPr>
        <p:txBody>
          <a:bodyPr wrap="square" rtlCol="0">
            <a:spAutoFit/>
          </a:bodyPr>
          <a:lstStyle/>
          <a:p>
            <a:pPr marL="285750" indent="-285750" algn="just">
              <a:buFont typeface="Arial" panose="020B0604020202020204" pitchFamily="34" charset="0"/>
              <a:buChar char="•"/>
            </a:pPr>
            <a:r>
              <a:rPr lang="ru-RU" altLang="en-US" dirty="0" err="1" smtClean="0">
                <a:solidFill>
                  <a:srgbClr val="222222"/>
                </a:solidFill>
                <a:latin typeface="Times New Roman" panose="02020603050405020304" pitchFamily="18" charset="0"/>
                <a:cs typeface="Times New Roman" panose="02020603050405020304" pitchFamily="18" charset="0"/>
              </a:rPr>
              <a:t>ChipSat</a:t>
            </a:r>
            <a:r>
              <a:rPr lang="ru-RU" altLang="en-US" dirty="0" smtClean="0">
                <a:solidFill>
                  <a:srgbClr val="222222"/>
                </a:solidFill>
                <a:latin typeface="Times New Roman" panose="02020603050405020304" pitchFamily="18" charset="0"/>
                <a:cs typeface="Times New Roman" panose="02020603050405020304" pitchFamily="18" charset="0"/>
              </a:rPr>
              <a:t> </a:t>
            </a:r>
            <a:r>
              <a:rPr lang="ru-RU" altLang="en-US" dirty="0">
                <a:solidFill>
                  <a:srgbClr val="222222"/>
                </a:solidFill>
                <a:latin typeface="Times New Roman" panose="02020603050405020304" pitchFamily="18" charset="0"/>
                <a:cs typeface="Times New Roman" panose="02020603050405020304" pitchFamily="18" charset="0"/>
              </a:rPr>
              <a:t>- </a:t>
            </a:r>
            <a:r>
              <a:rPr lang="ru-RU" altLang="en-US" dirty="0" smtClean="0">
                <a:solidFill>
                  <a:srgbClr val="222222"/>
                </a:solidFill>
                <a:latin typeface="Times New Roman" panose="02020603050405020304" pitchFamily="18" charset="0"/>
                <a:cs typeface="Times New Roman" panose="02020603050405020304" pitchFamily="18" charset="0"/>
              </a:rPr>
              <a:t>крошечный космический аппарат, включающие в себя </a:t>
            </a:r>
            <a:r>
              <a:rPr lang="ru-RU" altLang="en-US" dirty="0">
                <a:solidFill>
                  <a:srgbClr val="222222"/>
                </a:solidFill>
                <a:latin typeface="Times New Roman" panose="02020603050405020304" pitchFamily="18" charset="0"/>
                <a:cs typeface="Times New Roman" panose="02020603050405020304" pitchFamily="18" charset="0"/>
              </a:rPr>
              <a:t>питание, датчики, системы связи и микроконтроллер на квадратной плате 3,5 на 3,5 см толщиной 2,5 мм и массой около 5 </a:t>
            </a:r>
            <a:r>
              <a:rPr lang="ru-RU" altLang="en-US" dirty="0" smtClean="0">
                <a:solidFill>
                  <a:srgbClr val="222222"/>
                </a:solidFill>
                <a:latin typeface="Times New Roman" panose="02020603050405020304" pitchFamily="18" charset="0"/>
                <a:cs typeface="Times New Roman" panose="02020603050405020304" pitchFamily="18" charset="0"/>
              </a:rPr>
              <a:t>граммов</a:t>
            </a:r>
          </a:p>
          <a:p>
            <a:pPr marL="285750" indent="-285750" algn="just">
              <a:buFont typeface="Arial" panose="020B0604020202020204" pitchFamily="34" charset="0"/>
              <a:buChar char="•"/>
            </a:pPr>
            <a:endParaRPr lang="ru-RU" sz="1350" dirty="0">
              <a:solidFill>
                <a:srgbClr val="222222"/>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dirty="0">
                <a:solidFill>
                  <a:srgbClr val="222222"/>
                </a:solidFill>
                <a:latin typeface="Times New Roman" panose="02020603050405020304" pitchFamily="18" charset="0"/>
                <a:cs typeface="Times New Roman" panose="02020603050405020304" pitchFamily="18" charset="0"/>
              </a:rPr>
              <a:t>С помощью магнитных катушек после отделения от </a:t>
            </a:r>
            <a:r>
              <a:rPr lang="ru-RU" dirty="0" err="1">
                <a:solidFill>
                  <a:srgbClr val="222222"/>
                </a:solidFill>
                <a:latin typeface="Times New Roman" panose="02020603050405020304" pitchFamily="18" charset="0"/>
                <a:cs typeface="Times New Roman" panose="02020603050405020304" pitchFamily="18" charset="0"/>
              </a:rPr>
              <a:t>кубсата</a:t>
            </a:r>
            <a:r>
              <a:rPr lang="ru-RU" dirty="0">
                <a:solidFill>
                  <a:srgbClr val="222222"/>
                </a:solidFill>
                <a:latin typeface="Times New Roman" panose="02020603050405020304" pitchFamily="18" charset="0"/>
                <a:cs typeface="Times New Roman" panose="02020603050405020304" pitchFamily="18" charset="0"/>
              </a:rPr>
              <a:t> можно управлять </a:t>
            </a:r>
            <a:r>
              <a:rPr lang="ru-RU" dirty="0" smtClean="0">
                <a:solidFill>
                  <a:srgbClr val="222222"/>
                </a:solidFill>
                <a:latin typeface="Times New Roman" panose="02020603050405020304" pitchFamily="18" charset="0"/>
                <a:cs typeface="Times New Roman" panose="02020603050405020304" pitchFamily="18" charset="0"/>
              </a:rPr>
              <a:t>ими, </a:t>
            </a:r>
            <a:r>
              <a:rPr lang="ru-RU" dirty="0">
                <a:solidFill>
                  <a:srgbClr val="222222"/>
                </a:solidFill>
                <a:latin typeface="Times New Roman" panose="02020603050405020304" pitchFamily="18" charset="0"/>
                <a:cs typeface="Times New Roman" panose="02020603050405020304" pitchFamily="18" charset="0"/>
              </a:rPr>
              <a:t>используя электромагнитное взаимодействие</a:t>
            </a:r>
            <a:endParaRPr lang="en-US" dirty="0">
              <a:solidFill>
                <a:srgbClr val="222222"/>
              </a:solidFill>
              <a:latin typeface="Times New Roman" panose="02020603050405020304" pitchFamily="18" charset="0"/>
              <a:cs typeface="Times New Roman" panose="02020603050405020304" pitchFamily="18" charset="0"/>
            </a:endParaRPr>
          </a:p>
          <a:p>
            <a:endParaRPr lang="en-US" sz="1350" dirty="0"/>
          </a:p>
        </p:txBody>
      </p:sp>
      <p:sp>
        <p:nvSpPr>
          <p:cNvPr id="23" name="TextBox 22">
            <a:extLst>
              <a:ext uri="{FF2B5EF4-FFF2-40B4-BE49-F238E27FC236}">
                <a16:creationId xmlns:a16="http://schemas.microsoft.com/office/drawing/2014/main" xmlns="" id="{C6EDE47E-D106-4D4D-A3C7-632085686C6B}"/>
              </a:ext>
            </a:extLst>
          </p:cNvPr>
          <p:cNvSpPr txBox="1"/>
          <p:nvPr/>
        </p:nvSpPr>
        <p:spPr>
          <a:xfrm>
            <a:off x="5907750" y="6241967"/>
            <a:ext cx="2699385" cy="300082"/>
          </a:xfrm>
          <a:prstGeom prst="rect">
            <a:avLst/>
          </a:prstGeom>
          <a:noFill/>
        </p:spPr>
        <p:txBody>
          <a:bodyPr wrap="square" rtlCol="0">
            <a:spAutoFit/>
          </a:bodyPr>
          <a:lstStyle/>
          <a:p>
            <a:pPr algn="ctr"/>
            <a:r>
              <a:rPr lang="en-US" sz="1350" dirty="0" err="1">
                <a:latin typeface="Times New Roman" panose="02020603050405020304" pitchFamily="18" charset="0"/>
                <a:cs typeface="Times New Roman" panose="02020603050405020304" pitchFamily="18" charset="0"/>
              </a:rPr>
              <a:t>ChipSat</a:t>
            </a:r>
            <a:r>
              <a:rPr lang="ru-RU" sz="1350" dirty="0">
                <a:latin typeface="Times New Roman" panose="02020603050405020304" pitchFamily="18" charset="0"/>
                <a:cs typeface="Times New Roman" panose="02020603050405020304" pitchFamily="18" charset="0"/>
              </a:rPr>
              <a:t> </a:t>
            </a:r>
            <a:r>
              <a:rPr lang="en-US" sz="1350" dirty="0">
                <a:latin typeface="Times New Roman" panose="02020603050405020304" pitchFamily="18" charset="0"/>
                <a:cs typeface="Times New Roman" panose="02020603050405020304" pitchFamily="18" charset="0"/>
              </a:rPr>
              <a:t>hardware</a:t>
            </a:r>
          </a:p>
        </p:txBody>
      </p:sp>
      <p:sp>
        <p:nvSpPr>
          <p:cNvPr id="17" name="Прямоугольник 16"/>
          <p:cNvSpPr/>
          <p:nvPr/>
        </p:nvSpPr>
        <p:spPr>
          <a:xfrm>
            <a:off x="5672721" y="3555598"/>
            <a:ext cx="3271729" cy="507831"/>
          </a:xfrm>
          <a:prstGeom prst="rect">
            <a:avLst/>
          </a:prstGeom>
        </p:spPr>
        <p:txBody>
          <a:bodyPr wrap="none">
            <a:spAutoFit/>
          </a:bodyPr>
          <a:lstStyle/>
          <a:p>
            <a:pPr algn="ctr"/>
            <a:r>
              <a:rPr lang="ru-RU" sz="1350" dirty="0">
                <a:latin typeface="Roboto"/>
              </a:rPr>
              <a:t>Запуск 105-ти </a:t>
            </a:r>
            <a:r>
              <a:rPr lang="ru-RU" sz="1350" dirty="0" err="1">
                <a:latin typeface="Roboto"/>
              </a:rPr>
              <a:t>чипсатов</a:t>
            </a:r>
            <a:r>
              <a:rPr lang="ru-RU" sz="1350" dirty="0">
                <a:latin typeface="Roboto"/>
              </a:rPr>
              <a:t> </a:t>
            </a:r>
            <a:r>
              <a:rPr lang="en-US" sz="1350" dirty="0">
                <a:latin typeface="Roboto"/>
              </a:rPr>
              <a:t>Sprite</a:t>
            </a:r>
            <a:r>
              <a:rPr lang="ru-RU" sz="1350" dirty="0">
                <a:latin typeface="Roboto"/>
              </a:rPr>
              <a:t> с борта </a:t>
            </a:r>
            <a:br>
              <a:rPr lang="ru-RU" sz="1350" dirty="0">
                <a:latin typeface="Roboto"/>
              </a:rPr>
            </a:br>
            <a:r>
              <a:rPr lang="ru-RU" sz="1350" dirty="0" err="1">
                <a:latin typeface="Roboto"/>
              </a:rPr>
              <a:t>наноспутника</a:t>
            </a:r>
            <a:r>
              <a:rPr lang="ru-RU" sz="1350" dirty="0">
                <a:latin typeface="Roboto"/>
              </a:rPr>
              <a:t> </a:t>
            </a:r>
            <a:r>
              <a:rPr lang="en-US" sz="1350" dirty="0" err="1">
                <a:latin typeface="Roboto"/>
              </a:rPr>
              <a:t>KickSat</a:t>
            </a:r>
            <a:r>
              <a:rPr lang="ru-RU" sz="1350" dirty="0">
                <a:latin typeface="Roboto"/>
              </a:rPr>
              <a:t>-2 16 марта 2019</a:t>
            </a:r>
            <a:endParaRPr lang="en-US" sz="1350" dirty="0">
              <a:latin typeface="Roboto"/>
            </a:endParaRPr>
          </a:p>
        </p:txBody>
      </p:sp>
      <p:pic>
        <p:nvPicPr>
          <p:cNvPr id="19" name="Рисунок 18">
            <a:extLst>
              <a:ext uri="{FF2B5EF4-FFF2-40B4-BE49-F238E27FC236}">
                <a16:creationId xmlns:a16="http://schemas.microsoft.com/office/drawing/2014/main" xmlns="" id="{66E44F24-660C-43B1-B221-5023E226911F}"/>
              </a:ext>
            </a:extLst>
          </p:cNvPr>
          <p:cNvPicPr>
            <a:picLocks noChangeAspect="1"/>
          </p:cNvPicPr>
          <p:nvPr/>
        </p:nvPicPr>
        <p:blipFill rotWithShape="1">
          <a:blip r:embed="rId5" cstate="print"/>
          <a:srcRect l="50921" t="28495" r="34276" b="46494"/>
          <a:stretch/>
        </p:blipFill>
        <p:spPr>
          <a:xfrm>
            <a:off x="2391289" y="4553058"/>
            <a:ext cx="1595513" cy="1516454"/>
          </a:xfrm>
          <a:prstGeom prst="rect">
            <a:avLst/>
          </a:prstGeom>
        </p:spPr>
      </p:pic>
      <p:sp>
        <p:nvSpPr>
          <p:cNvPr id="20" name="TextBox 19">
            <a:extLst>
              <a:ext uri="{FF2B5EF4-FFF2-40B4-BE49-F238E27FC236}">
                <a16:creationId xmlns:a16="http://schemas.microsoft.com/office/drawing/2014/main" xmlns="" id="{FB20F51E-67BA-4727-A1D0-8A6352512ECB}"/>
              </a:ext>
            </a:extLst>
          </p:cNvPr>
          <p:cNvSpPr txBox="1"/>
          <p:nvPr/>
        </p:nvSpPr>
        <p:spPr>
          <a:xfrm>
            <a:off x="1478557" y="6069512"/>
            <a:ext cx="3420979"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Example of magnetorquers for </a:t>
            </a:r>
            <a:r>
              <a:rPr lang="en-US" sz="1600" dirty="0" err="1">
                <a:latin typeface="Times New Roman" panose="02020603050405020304" pitchFamily="18" charset="0"/>
                <a:cs typeface="Times New Roman" panose="02020603050405020304" pitchFamily="18" charset="0"/>
              </a:rPr>
              <a:t>ChipSat</a:t>
            </a:r>
            <a:r>
              <a:rPr lang="en-US" sz="1600" dirty="0">
                <a:latin typeface="Times New Roman" panose="02020603050405020304" pitchFamily="18" charset="0"/>
                <a:cs typeface="Times New Roman" panose="02020603050405020304" pitchFamily="18" charset="0"/>
              </a:rPr>
              <a:t> </a:t>
            </a:r>
            <a:r>
              <a:rPr lang="en-US" sz="1600" dirty="0">
                <a:solidFill>
                  <a:schemeClr val="tx1">
                    <a:lumMod val="65000"/>
                    <a:lumOff val="35000"/>
                  </a:schemeClr>
                </a:solidFill>
                <a:latin typeface="Times New Roman" panose="02020603050405020304" pitchFamily="18" charset="0"/>
                <a:cs typeface="Times New Roman" panose="02020603050405020304" pitchFamily="18" charset="0"/>
              </a:rPr>
              <a:t>Credit: University of Glasgow</a:t>
            </a:r>
          </a:p>
        </p:txBody>
      </p:sp>
      <p:pic>
        <p:nvPicPr>
          <p:cNvPr id="21" name="Рисунок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Tree>
    <p:extLst>
      <p:ext uri="{BB962C8B-B14F-4D97-AF65-F5344CB8AC3E}">
        <p14:creationId xmlns:p14="http://schemas.microsoft.com/office/powerpoint/2010/main" val="3374685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929732" y="366695"/>
            <a:ext cx="7438524" cy="1028700"/>
          </a:xfrm>
        </p:spPr>
        <p:txBody>
          <a:bodyPr>
            <a:normAutofit fontScale="90000"/>
          </a:bodyPr>
          <a:lstStyle/>
          <a:p>
            <a:pPr algn="ctr"/>
            <a:r>
              <a:rPr lang="ru-RU" dirty="0" smtClean="0">
                <a:latin typeface="Times New Roman" panose="02020603050405020304" pitchFamily="18" charset="0"/>
                <a:cs typeface="Times New Roman" panose="02020603050405020304" pitchFamily="18" charset="0"/>
              </a:rPr>
              <a:t>Управление для устранения относительного дрейфа</a:t>
            </a:r>
            <a:endParaRPr lang="ru-RU" dirty="0">
              <a:latin typeface="Times New Roman" panose="02020603050405020304" pitchFamily="18" charset="0"/>
              <a:cs typeface="Times New Roman" panose="02020603050405020304" pitchFamily="18" charset="0"/>
            </a:endParaRPr>
          </a:p>
        </p:txBody>
      </p:sp>
      <p:sp>
        <p:nvSpPr>
          <p:cNvPr id="32771" name="Rectangle 4"/>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350"/>
          </a:p>
        </p:txBody>
      </p:sp>
      <p:sp>
        <p:nvSpPr>
          <p:cNvPr id="32772" name="Rectangle 11"/>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350"/>
          </a:p>
        </p:txBody>
      </p:sp>
      <p:sp>
        <p:nvSpPr>
          <p:cNvPr id="32773" name="Rectangle 13"/>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350"/>
          </a:p>
        </p:txBody>
      </p:sp>
      <p:pic>
        <p:nvPicPr>
          <p:cNvPr id="57" name="Рисунок 56">
            <a:extLst>
              <a:ext uri="{FF2B5EF4-FFF2-40B4-BE49-F238E27FC236}">
                <a16:creationId xmlns:a16="http://schemas.microsoft.com/office/drawing/2014/main" xmlns="" id="{98890E2C-0BC0-469C-B94A-7882C6351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4377" y="1845341"/>
            <a:ext cx="2603397" cy="1528865"/>
          </a:xfrm>
          <a:prstGeom prst="rect">
            <a:avLst/>
          </a:prstGeom>
        </p:spPr>
      </p:pic>
      <p:graphicFrame>
        <p:nvGraphicFramePr>
          <p:cNvPr id="64" name="Object 1">
            <a:extLst>
              <a:ext uri="{FF2B5EF4-FFF2-40B4-BE49-F238E27FC236}">
                <a16:creationId xmlns:a16="http://schemas.microsoft.com/office/drawing/2014/main" xmlns="" id="{63CF6A49-7208-4217-B656-62198FBCB602}"/>
              </a:ext>
            </a:extLst>
          </p:cNvPr>
          <p:cNvGraphicFramePr>
            <a:graphicFrameLocks noChangeAspect="1"/>
          </p:cNvGraphicFramePr>
          <p:nvPr>
            <p:extLst/>
          </p:nvPr>
        </p:nvGraphicFramePr>
        <p:xfrm>
          <a:off x="231248" y="2147954"/>
          <a:ext cx="6315087" cy="1104821"/>
        </p:xfrm>
        <a:graphic>
          <a:graphicData uri="http://schemas.openxmlformats.org/presentationml/2006/ole">
            <mc:AlternateContent xmlns:mc="http://schemas.openxmlformats.org/markup-compatibility/2006">
              <mc:Choice xmlns:v="urn:schemas-microsoft-com:vml" Requires="v">
                <p:oleObj spid="_x0000_s53298" name="Equation" r:id="rId5" imgW="4000320" imgH="698400" progId="Equation.DSMT4">
                  <p:embed/>
                </p:oleObj>
              </mc:Choice>
              <mc:Fallback>
                <p:oleObj name="Equation" r:id="rId5" imgW="4000320" imgH="698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248" y="2147954"/>
                        <a:ext cx="6315087" cy="11048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 name="TextBox 57">
            <a:extLst>
              <a:ext uri="{FF2B5EF4-FFF2-40B4-BE49-F238E27FC236}">
                <a16:creationId xmlns:a16="http://schemas.microsoft.com/office/drawing/2014/main" xmlns="" id="{96FBCE59-E29A-43F5-918B-62B2634E2485}"/>
              </a:ext>
            </a:extLst>
          </p:cNvPr>
          <p:cNvSpPr txBox="1"/>
          <p:nvPr/>
        </p:nvSpPr>
        <p:spPr>
          <a:xfrm>
            <a:off x="425135" y="1825593"/>
            <a:ext cx="3326616" cy="323165"/>
          </a:xfrm>
          <a:prstGeom prst="rect">
            <a:avLst/>
          </a:prstGeom>
          <a:noFill/>
        </p:spPr>
        <p:txBody>
          <a:bodyPr wrap="square" rtlCol="0">
            <a:spAutoFit/>
          </a:bodyPr>
          <a:lstStyle/>
          <a:p>
            <a:r>
              <a:rPr lang="en-US" sz="1500" dirty="0">
                <a:latin typeface="Times New Roman" panose="02020603050405020304" pitchFamily="18" charset="0"/>
                <a:cs typeface="Times New Roman" panose="02020603050405020304" pitchFamily="18" charset="0"/>
              </a:rPr>
              <a:t>Hill-</a:t>
            </a:r>
            <a:r>
              <a:rPr lang="en-US" sz="1500" dirty="0" err="1">
                <a:latin typeface="Times New Roman" panose="02020603050405020304" pitchFamily="18" charset="0"/>
                <a:cs typeface="Times New Roman" panose="02020603050405020304" pitchFamily="18" charset="0"/>
              </a:rPr>
              <a:t>Clohessy</a:t>
            </a:r>
            <a:r>
              <a:rPr lang="en-US" sz="1500" dirty="0">
                <a:latin typeface="Times New Roman" panose="02020603050405020304" pitchFamily="18" charset="0"/>
                <a:cs typeface="Times New Roman" panose="02020603050405020304" pitchFamily="18" charset="0"/>
              </a:rPr>
              <a:t>-Wiltshire equations:</a:t>
            </a:r>
          </a:p>
        </p:txBody>
      </p:sp>
      <p:sp>
        <p:nvSpPr>
          <p:cNvPr id="59" name="TextBox 58">
            <a:extLst>
              <a:ext uri="{FF2B5EF4-FFF2-40B4-BE49-F238E27FC236}">
                <a16:creationId xmlns:a16="http://schemas.microsoft.com/office/drawing/2014/main" xmlns="" id="{5FC163B1-0F1E-45C7-8FCC-567988817729}"/>
              </a:ext>
            </a:extLst>
          </p:cNvPr>
          <p:cNvSpPr txBox="1"/>
          <p:nvPr/>
        </p:nvSpPr>
        <p:spPr>
          <a:xfrm>
            <a:off x="6511567" y="3317644"/>
            <a:ext cx="2731417" cy="276999"/>
          </a:xfrm>
          <a:prstGeom prst="rect">
            <a:avLst/>
          </a:prstGeom>
          <a:noFill/>
        </p:spPr>
        <p:txBody>
          <a:bodyPr wrap="square" rtlCol="0">
            <a:spAutoFit/>
          </a:bodyPr>
          <a:lstStyle/>
          <a:p>
            <a:pPr algn="ctr"/>
            <a:r>
              <a:rPr lang="en-US" altLang="zh-TW" sz="1200" dirty="0">
                <a:latin typeface="Times New Roman" panose="02020603050405020304" pitchFamily="18" charset="0"/>
                <a:ea typeface="Times New Roman" panose="02020603050405020304" pitchFamily="18" charset="0"/>
                <a:cs typeface="Times New Roman" panose="02020603050405020304" pitchFamily="18" charset="0"/>
              </a:rPr>
              <a:t>Reference</a:t>
            </a:r>
            <a:r>
              <a:rPr lang="en-US" altLang="zh-TW" sz="1200" dirty="0">
                <a:ea typeface="Times New Roman" panose="02020603050405020304" pitchFamily="18" charset="0"/>
              </a:rPr>
              <a:t> frame</a:t>
            </a:r>
            <a:endParaRPr lang="en-US" sz="1200" dirty="0"/>
          </a:p>
        </p:txBody>
      </p:sp>
      <p:graphicFrame>
        <p:nvGraphicFramePr>
          <p:cNvPr id="62" name="Объект 61">
            <a:extLst>
              <a:ext uri="{FF2B5EF4-FFF2-40B4-BE49-F238E27FC236}">
                <a16:creationId xmlns:a16="http://schemas.microsoft.com/office/drawing/2014/main" xmlns="" id="{D53A2650-032E-48EC-AA2A-E8D0F27DA2B2}"/>
              </a:ext>
            </a:extLst>
          </p:cNvPr>
          <p:cNvGraphicFramePr>
            <a:graphicFrameLocks noChangeAspect="1"/>
          </p:cNvGraphicFramePr>
          <p:nvPr>
            <p:extLst/>
          </p:nvPr>
        </p:nvGraphicFramePr>
        <p:xfrm>
          <a:off x="7644811" y="2619416"/>
          <a:ext cx="136922" cy="142875"/>
        </p:xfrm>
        <a:graphic>
          <a:graphicData uri="http://schemas.openxmlformats.org/presentationml/2006/ole">
            <mc:AlternateContent xmlns:mc="http://schemas.openxmlformats.org/markup-compatibility/2006">
              <mc:Choice xmlns:v="urn:schemas-microsoft-com:vml" Requires="v">
                <p:oleObj spid="_x0000_s53299" name="Equation" r:id="rId7" imgW="177646" imgH="190335" progId="Equation.DSMT4">
                  <p:embed/>
                </p:oleObj>
              </mc:Choice>
              <mc:Fallback>
                <p:oleObj name="Equation" r:id="rId7" imgW="177646" imgH="190335"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4811" y="2619416"/>
                        <a:ext cx="136922" cy="142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 name="TextBox 71">
            <a:extLst>
              <a:ext uri="{FF2B5EF4-FFF2-40B4-BE49-F238E27FC236}">
                <a16:creationId xmlns:a16="http://schemas.microsoft.com/office/drawing/2014/main" xmlns="" id="{9642A24A-DC7A-43FB-897F-BA221764BAA6}"/>
              </a:ext>
            </a:extLst>
          </p:cNvPr>
          <p:cNvSpPr txBox="1"/>
          <p:nvPr/>
        </p:nvSpPr>
        <p:spPr>
          <a:xfrm>
            <a:off x="425136" y="3324307"/>
            <a:ext cx="6814651" cy="553998"/>
          </a:xfrm>
          <a:prstGeom prst="rect">
            <a:avLst/>
          </a:prstGeom>
          <a:noFill/>
        </p:spPr>
        <p:txBody>
          <a:bodyPr wrap="square" rtlCol="0">
            <a:spAutoFit/>
          </a:bodyPr>
          <a:lstStyle/>
          <a:p>
            <a:r>
              <a:rPr lang="en-US" sz="1500" dirty="0">
                <a:latin typeface="Times New Roman" panose="02020603050405020304" pitchFamily="18" charset="0"/>
                <a:cs typeface="Times New Roman" panose="02020603050405020304" pitchFamily="18" charset="0"/>
              </a:rPr>
              <a:t>Consider control         along the Ox</a:t>
            </a:r>
            <a:r>
              <a:rPr lang="en-US" sz="1500" i="1"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axes to eliminate the drift component</a:t>
            </a:r>
          </a:p>
          <a:p>
            <a:r>
              <a:rPr lang="en-US" sz="1500" dirty="0">
                <a:solidFill>
                  <a:srgbClr val="222222"/>
                </a:solidFill>
                <a:latin typeface="Times New Roman" panose="02020603050405020304" pitchFamily="18" charset="0"/>
                <a:cs typeface="Times New Roman" panose="02020603050405020304" pitchFamily="18" charset="0"/>
              </a:rPr>
              <a:t>R</a:t>
            </a:r>
            <a:r>
              <a:rPr lang="en-US" altLang="en-US" sz="1500" dirty="0">
                <a:solidFill>
                  <a:srgbClr val="222222"/>
                </a:solidFill>
                <a:latin typeface="Times New Roman" panose="02020603050405020304" pitchFamily="18" charset="0"/>
                <a:cs typeface="Times New Roman" panose="02020603050405020304" pitchFamily="18" charset="0"/>
              </a:rPr>
              <a:t>equired control value can be found using the Lyapunov function</a:t>
            </a:r>
            <a:r>
              <a:rPr lang="en-US" altLang="en-US" sz="525" dirty="0">
                <a:latin typeface="Times New Roman" panose="02020603050405020304" pitchFamily="18" charset="0"/>
                <a:cs typeface="Times New Roman" panose="02020603050405020304" pitchFamily="18" charset="0"/>
              </a:rPr>
              <a:t> </a:t>
            </a:r>
            <a:endParaRPr lang="en-US" altLang="en-US" sz="1200" dirty="0">
              <a:latin typeface="Times New Roman" panose="02020603050405020304" pitchFamily="18" charset="0"/>
              <a:cs typeface="Times New Roman" panose="02020603050405020304" pitchFamily="18" charset="0"/>
            </a:endParaRPr>
          </a:p>
        </p:txBody>
      </p:sp>
      <p:graphicFrame>
        <p:nvGraphicFramePr>
          <p:cNvPr id="32768" name="Объект 32767">
            <a:extLst>
              <a:ext uri="{FF2B5EF4-FFF2-40B4-BE49-F238E27FC236}">
                <a16:creationId xmlns:a16="http://schemas.microsoft.com/office/drawing/2014/main" xmlns="" id="{B164EF74-E637-4337-854F-B85BE917542E}"/>
              </a:ext>
            </a:extLst>
          </p:cNvPr>
          <p:cNvGraphicFramePr>
            <a:graphicFrameLocks noChangeAspect="1"/>
          </p:cNvGraphicFramePr>
          <p:nvPr>
            <p:extLst/>
          </p:nvPr>
        </p:nvGraphicFramePr>
        <p:xfrm>
          <a:off x="1904214" y="3313149"/>
          <a:ext cx="234240" cy="331841"/>
        </p:xfrm>
        <a:graphic>
          <a:graphicData uri="http://schemas.openxmlformats.org/presentationml/2006/ole">
            <mc:AlternateContent xmlns:mc="http://schemas.openxmlformats.org/markup-compatibility/2006">
              <mc:Choice xmlns:v="urn:schemas-microsoft-com:vml" Requires="v">
                <p:oleObj spid="_x0000_s53300" name="Equation" r:id="rId9" imgW="152280" imgH="215640" progId="Equation.DSMT4">
                  <p:embed/>
                </p:oleObj>
              </mc:Choice>
              <mc:Fallback>
                <p:oleObj name="Equation" r:id="rId9" imgW="152280" imgH="2156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4214" y="3313149"/>
                        <a:ext cx="234240" cy="3318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7" name="Объект 32776">
            <a:extLst>
              <a:ext uri="{FF2B5EF4-FFF2-40B4-BE49-F238E27FC236}">
                <a16:creationId xmlns:a16="http://schemas.microsoft.com/office/drawing/2014/main" xmlns="" id="{04D1C35F-C803-43C1-BB45-9BF913683C39}"/>
              </a:ext>
            </a:extLst>
          </p:cNvPr>
          <p:cNvGraphicFramePr>
            <a:graphicFrameLocks noChangeAspect="1"/>
          </p:cNvGraphicFramePr>
          <p:nvPr>
            <p:extLst/>
          </p:nvPr>
        </p:nvGraphicFramePr>
        <p:xfrm>
          <a:off x="6115720" y="3331379"/>
          <a:ext cx="646145" cy="295381"/>
        </p:xfrm>
        <a:graphic>
          <a:graphicData uri="http://schemas.openxmlformats.org/presentationml/2006/ole">
            <mc:AlternateContent xmlns:mc="http://schemas.openxmlformats.org/markup-compatibility/2006">
              <mc:Choice xmlns:v="urn:schemas-microsoft-com:vml" Requires="v">
                <p:oleObj spid="_x0000_s53301" name="Equation" r:id="rId11" imgW="444240" imgH="203040" progId="Equation.DSMT4">
                  <p:embed/>
                </p:oleObj>
              </mc:Choice>
              <mc:Fallback>
                <p:oleObj name="Equation" r:id="rId11" imgW="444240" imgH="203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5720" y="3331379"/>
                        <a:ext cx="646145" cy="2953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7" name="Объект 76">
            <a:extLst>
              <a:ext uri="{FF2B5EF4-FFF2-40B4-BE49-F238E27FC236}">
                <a16:creationId xmlns:a16="http://schemas.microsoft.com/office/drawing/2014/main" xmlns="" id="{672CD015-AF16-43C8-8D9D-054A179BE618}"/>
              </a:ext>
            </a:extLst>
          </p:cNvPr>
          <p:cNvGraphicFramePr>
            <a:graphicFrameLocks noChangeAspect="1"/>
          </p:cNvGraphicFramePr>
          <p:nvPr>
            <p:extLst/>
          </p:nvPr>
        </p:nvGraphicFramePr>
        <p:xfrm>
          <a:off x="351442" y="3928111"/>
          <a:ext cx="5478087" cy="478331"/>
        </p:xfrm>
        <a:graphic>
          <a:graphicData uri="http://schemas.openxmlformats.org/presentationml/2006/ole">
            <mc:AlternateContent xmlns:mc="http://schemas.openxmlformats.org/markup-compatibility/2006">
              <mc:Choice xmlns:v="urn:schemas-microsoft-com:vml" Requires="v">
                <p:oleObj spid="_x0000_s53302" name="Equation" r:id="rId13" imgW="6527520" imgH="571320" progId="Equation.DSMT4">
                  <p:embed/>
                </p:oleObj>
              </mc:Choice>
              <mc:Fallback>
                <p:oleObj name="Equation" r:id="rId13" imgW="6527520" imgH="57132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1442" y="3928111"/>
                        <a:ext cx="5478087" cy="4783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 name="Объект 78">
            <a:extLst>
              <a:ext uri="{FF2B5EF4-FFF2-40B4-BE49-F238E27FC236}">
                <a16:creationId xmlns:a16="http://schemas.microsoft.com/office/drawing/2014/main" xmlns="" id="{5C224359-71ED-4731-ACCC-FE3C0CA8F900}"/>
              </a:ext>
            </a:extLst>
          </p:cNvPr>
          <p:cNvGraphicFramePr>
            <a:graphicFrameLocks noChangeAspect="1"/>
          </p:cNvGraphicFramePr>
          <p:nvPr>
            <p:extLst>
              <p:ext uri="{D42A27DB-BD31-4B8C-83A1-F6EECF244321}">
                <p14:modId xmlns:p14="http://schemas.microsoft.com/office/powerpoint/2010/main" val="2210722534"/>
              </p:ext>
            </p:extLst>
          </p:nvPr>
        </p:nvGraphicFramePr>
        <p:xfrm>
          <a:off x="351442" y="5143583"/>
          <a:ext cx="5128022" cy="622697"/>
        </p:xfrm>
        <a:graphic>
          <a:graphicData uri="http://schemas.openxmlformats.org/presentationml/2006/ole">
            <mc:AlternateContent xmlns:mc="http://schemas.openxmlformats.org/markup-compatibility/2006">
              <mc:Choice xmlns:v="urn:schemas-microsoft-com:vml" Requires="v">
                <p:oleObj spid="_x0000_s53303" name="Equation" r:id="rId15" imgW="3454200" imgH="419040" progId="Equation.DSMT4">
                  <p:embed/>
                </p:oleObj>
              </mc:Choice>
              <mc:Fallback>
                <p:oleObj name="Equation" r:id="rId15" imgW="3454200" imgH="4190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1442" y="5143583"/>
                        <a:ext cx="5128022" cy="6226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0" name="TextBox 79">
            <a:extLst>
              <a:ext uri="{FF2B5EF4-FFF2-40B4-BE49-F238E27FC236}">
                <a16:creationId xmlns:a16="http://schemas.microsoft.com/office/drawing/2014/main" xmlns="" id="{69FBDE77-D930-4D1A-AA57-4CDF66A516E8}"/>
              </a:ext>
            </a:extLst>
          </p:cNvPr>
          <p:cNvSpPr txBox="1"/>
          <p:nvPr/>
        </p:nvSpPr>
        <p:spPr>
          <a:xfrm>
            <a:off x="351442" y="4461897"/>
            <a:ext cx="6351320" cy="553998"/>
          </a:xfrm>
          <a:prstGeom prst="rect">
            <a:avLst/>
          </a:prstGeom>
          <a:noFill/>
        </p:spPr>
        <p:txBody>
          <a:bodyPr wrap="square" rtlCol="0">
            <a:spAutoFit/>
          </a:bodyPr>
          <a:lstStyle/>
          <a:p>
            <a:r>
              <a:rPr lang="en-US" sz="1500" dirty="0">
                <a:latin typeface="Times New Roman" panose="02020603050405020304" pitchFamily="18" charset="0"/>
                <a:cs typeface="Times New Roman" panose="02020603050405020304" pitchFamily="18" charset="0"/>
              </a:rPr>
              <a:t>Satellites develop                         using the force of electro-magnetic interaction</a:t>
            </a:r>
            <a:r>
              <a:rPr lang="ru-RU" sz="1500"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made by dipoles   </a:t>
            </a:r>
          </a:p>
        </p:txBody>
      </p:sp>
      <p:graphicFrame>
        <p:nvGraphicFramePr>
          <p:cNvPr id="32779" name="Объект 32778">
            <a:extLst>
              <a:ext uri="{FF2B5EF4-FFF2-40B4-BE49-F238E27FC236}">
                <a16:creationId xmlns:a16="http://schemas.microsoft.com/office/drawing/2014/main" xmlns="" id="{0FE1B7CA-8FE9-4186-A892-B88123BB0DAB}"/>
              </a:ext>
            </a:extLst>
          </p:cNvPr>
          <p:cNvGraphicFramePr>
            <a:graphicFrameLocks noChangeAspect="1"/>
          </p:cNvGraphicFramePr>
          <p:nvPr>
            <p:extLst/>
          </p:nvPr>
        </p:nvGraphicFramePr>
        <p:xfrm>
          <a:off x="1948259" y="4438814"/>
          <a:ext cx="1150313" cy="300082"/>
        </p:xfrm>
        <a:graphic>
          <a:graphicData uri="http://schemas.openxmlformats.org/presentationml/2006/ole">
            <mc:AlternateContent xmlns:mc="http://schemas.openxmlformats.org/markup-compatibility/2006">
              <mc:Choice xmlns:v="urn:schemas-microsoft-com:vml" Requires="v">
                <p:oleObj spid="_x0000_s53304" name="Equation" r:id="rId17" imgW="1460160" imgH="380880" progId="Equation.DSMT4">
                  <p:embed/>
                </p:oleObj>
              </mc:Choice>
              <mc:Fallback>
                <p:oleObj name="Equation" r:id="rId17" imgW="1460160" imgH="3808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48259" y="4438814"/>
                        <a:ext cx="1150313" cy="3000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81" name="Объект 32780">
            <a:extLst>
              <a:ext uri="{FF2B5EF4-FFF2-40B4-BE49-F238E27FC236}">
                <a16:creationId xmlns:a16="http://schemas.microsoft.com/office/drawing/2014/main" xmlns="" id="{37FE8325-8BFD-4077-BFF2-90F75AEA138E}"/>
              </a:ext>
            </a:extLst>
          </p:cNvPr>
          <p:cNvGraphicFramePr>
            <a:graphicFrameLocks noChangeAspect="1"/>
          </p:cNvGraphicFramePr>
          <p:nvPr>
            <p:extLst/>
          </p:nvPr>
        </p:nvGraphicFramePr>
        <p:xfrm>
          <a:off x="1837288" y="4699228"/>
          <a:ext cx="474030" cy="291711"/>
        </p:xfrm>
        <a:graphic>
          <a:graphicData uri="http://schemas.openxmlformats.org/presentationml/2006/ole">
            <mc:AlternateContent xmlns:mc="http://schemas.openxmlformats.org/markup-compatibility/2006">
              <mc:Choice xmlns:v="urn:schemas-microsoft-com:vml" Requires="v">
                <p:oleObj spid="_x0000_s53305" name="Equation" r:id="rId19" imgW="330120" imgH="203040" progId="Equation.DSMT4">
                  <p:embed/>
                </p:oleObj>
              </mc:Choice>
              <mc:Fallback>
                <p:oleObj name="Equation" r:id="rId19" imgW="330120" imgH="2030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37288" y="4699228"/>
                        <a:ext cx="474030" cy="291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4" name="Рисунок 25">
            <a:extLst>
              <a:ext uri="{FF2B5EF4-FFF2-40B4-BE49-F238E27FC236}">
                <a16:creationId xmlns:a16="http://schemas.microsoft.com/office/drawing/2014/main" xmlns="" id="{2417CCDB-B542-4E1F-A34F-EE253A5C4D82}"/>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50807" t="29556" r="2562" b="15427"/>
          <a:stretch/>
        </p:blipFill>
        <p:spPr bwMode="auto">
          <a:xfrm>
            <a:off x="6632201" y="3803412"/>
            <a:ext cx="2490148" cy="165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84">
            <a:extLst>
              <a:ext uri="{FF2B5EF4-FFF2-40B4-BE49-F238E27FC236}">
                <a16:creationId xmlns:a16="http://schemas.microsoft.com/office/drawing/2014/main" xmlns="" id="{6D81C439-F74C-4CDE-B7B5-5143809073D1}"/>
              </a:ext>
            </a:extLst>
          </p:cNvPr>
          <p:cNvSpPr txBox="1"/>
          <p:nvPr/>
        </p:nvSpPr>
        <p:spPr>
          <a:xfrm>
            <a:off x="6511566" y="5375902"/>
            <a:ext cx="2731417" cy="276999"/>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Relative drift</a:t>
            </a:r>
          </a:p>
        </p:txBody>
      </p:sp>
      <p:pic>
        <p:nvPicPr>
          <p:cNvPr id="26" name="Рисунок 2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2" name="Номер слайда 1"/>
          <p:cNvSpPr>
            <a:spLocks noGrp="1"/>
          </p:cNvSpPr>
          <p:nvPr>
            <p:ph type="sldNum" sz="quarter" idx="12"/>
          </p:nvPr>
        </p:nvSpPr>
        <p:spPr/>
        <p:txBody>
          <a:bodyPr/>
          <a:lstStyle/>
          <a:p>
            <a:fld id="{E15D0A3D-E2A1-463D-A20C-5B0C3AC5C2C6}" type="slidenum">
              <a:rPr lang="ru-RU" smtClean="0"/>
              <a:pPr/>
              <a:t>25</a:t>
            </a:fld>
            <a:endParaRPr lang="ru-RU"/>
          </a:p>
        </p:txBody>
      </p:sp>
    </p:spTree>
    <p:extLst>
      <p:ext uri="{BB962C8B-B14F-4D97-AF65-F5344CB8AC3E}">
        <p14:creationId xmlns:p14="http://schemas.microsoft.com/office/powerpoint/2010/main" val="4053555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502636" y="446212"/>
            <a:ext cx="8005934" cy="1028700"/>
          </a:xfrm>
        </p:spPr>
        <p:txBody>
          <a:bodyPr>
            <a:normAutofit fontScale="90000"/>
          </a:bodyPr>
          <a:lstStyle/>
          <a:p>
            <a:pPr algn="ctr"/>
            <a:r>
              <a:rPr lang="ru-RU" dirty="0" smtClean="0">
                <a:latin typeface="Times New Roman" panose="02020603050405020304" pitchFamily="18" charset="0"/>
                <a:cs typeface="Times New Roman" panose="02020603050405020304" pitchFamily="18" charset="0"/>
              </a:rPr>
              <a:t>Подходы к реализации управления</a:t>
            </a:r>
            <a:endParaRPr lang="ru-RU" dirty="0">
              <a:latin typeface="Times New Roman" panose="02020603050405020304" pitchFamily="18" charset="0"/>
              <a:cs typeface="Times New Roman" panose="02020603050405020304" pitchFamily="18" charset="0"/>
            </a:endParaRPr>
          </a:p>
        </p:txBody>
      </p:sp>
      <p:sp>
        <p:nvSpPr>
          <p:cNvPr id="32771" name="Rectangle 4"/>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350"/>
          </a:p>
        </p:txBody>
      </p:sp>
      <p:sp>
        <p:nvSpPr>
          <p:cNvPr id="32772" name="Rectangle 11"/>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350"/>
          </a:p>
        </p:txBody>
      </p:sp>
      <p:sp>
        <p:nvSpPr>
          <p:cNvPr id="32773" name="Rectangle 13"/>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350"/>
          </a:p>
        </p:txBody>
      </p:sp>
      <p:sp>
        <p:nvSpPr>
          <p:cNvPr id="4" name="TextBox 3">
            <a:extLst>
              <a:ext uri="{FF2B5EF4-FFF2-40B4-BE49-F238E27FC236}">
                <a16:creationId xmlns:a16="http://schemas.microsoft.com/office/drawing/2014/main" xmlns="" id="{038D6003-C43E-4DB7-A803-B0D941D5ED3F}"/>
              </a:ext>
            </a:extLst>
          </p:cNvPr>
          <p:cNvSpPr txBox="1"/>
          <p:nvPr/>
        </p:nvSpPr>
        <p:spPr>
          <a:xfrm>
            <a:off x="84842" y="1767165"/>
            <a:ext cx="4425884" cy="984885"/>
          </a:xfrm>
          <a:prstGeom prst="rect">
            <a:avLst/>
          </a:prstGeom>
          <a:noFill/>
        </p:spPr>
        <p:txBody>
          <a:bodyPr wrap="square" rtlCol="0">
            <a:spAutoFit/>
          </a:bodyPr>
          <a:lstStyle/>
          <a:p>
            <a:pPr algn="ctr"/>
            <a:r>
              <a:rPr lang="en-US" sz="1600" u="sng" dirty="0">
                <a:latin typeface="Times New Roman" panose="02020603050405020304" pitchFamily="18" charset="0"/>
                <a:cs typeface="Times New Roman" panose="02020603050405020304" pitchFamily="18" charset="0"/>
              </a:rPr>
              <a:t>Centralized</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Mother-daughter relationship: mother (CubeSat) knows the best for her children (</a:t>
            </a:r>
            <a:r>
              <a:rPr lang="en-US" sz="1400" dirty="0" err="1">
                <a:latin typeface="Times New Roman" panose="02020603050405020304" pitchFamily="18" charset="0"/>
                <a:cs typeface="Times New Roman" panose="02020603050405020304" pitchFamily="18" charset="0"/>
              </a:rPr>
              <a:t>ChipSats</a:t>
            </a:r>
            <a:r>
              <a:rPr lang="en-US" sz="1400" dirty="0">
                <a:latin typeface="Times New Roman" panose="02020603050405020304" pitchFamily="18" charset="0"/>
                <a:cs typeface="Times New Roman" panose="02020603050405020304" pitchFamily="18" charset="0"/>
              </a:rPr>
              <a:t>) and command them</a:t>
            </a:r>
          </a:p>
          <a:p>
            <a:pPr algn="ctr"/>
            <a:r>
              <a:rPr lang="en-US" sz="1400" dirty="0"/>
              <a:t> </a:t>
            </a:r>
          </a:p>
        </p:txBody>
      </p:sp>
      <p:sp>
        <p:nvSpPr>
          <p:cNvPr id="11" name="TextBox 10">
            <a:extLst>
              <a:ext uri="{FF2B5EF4-FFF2-40B4-BE49-F238E27FC236}">
                <a16:creationId xmlns:a16="http://schemas.microsoft.com/office/drawing/2014/main" xmlns="" id="{E46555A6-B665-4126-92C9-4949F20A4484}"/>
              </a:ext>
            </a:extLst>
          </p:cNvPr>
          <p:cNvSpPr txBox="1"/>
          <p:nvPr/>
        </p:nvSpPr>
        <p:spPr>
          <a:xfrm>
            <a:off x="4633274" y="1683702"/>
            <a:ext cx="4425884" cy="984885"/>
          </a:xfrm>
          <a:prstGeom prst="rect">
            <a:avLst/>
          </a:prstGeom>
          <a:noFill/>
        </p:spPr>
        <p:txBody>
          <a:bodyPr wrap="square" rtlCol="0">
            <a:spAutoFit/>
          </a:bodyPr>
          <a:lstStyle/>
          <a:p>
            <a:pPr algn="ctr"/>
            <a:r>
              <a:rPr lang="en-US" sz="1600" u="sng" dirty="0">
                <a:latin typeface="Times New Roman" panose="02020603050405020304" pitchFamily="18" charset="0"/>
                <a:cs typeface="Times New Roman" panose="02020603050405020304" pitchFamily="18" charset="0"/>
              </a:rPr>
              <a:t>Decentralized</a:t>
            </a:r>
            <a:endParaRPr lang="en-US" sz="1400" u="sng" dirty="0">
              <a:latin typeface="Times New Roman" panose="02020603050405020304" pitchFamily="18" charset="0"/>
              <a:cs typeface="Times New Roman" panose="02020603050405020304" pitchFamily="18" charset="0"/>
            </a:endParaRPr>
          </a:p>
          <a:p>
            <a:r>
              <a:rPr lang="en-US" sz="1400" dirty="0">
                <a:solidFill>
                  <a:srgbClr val="222222"/>
                </a:solidFill>
                <a:latin typeface="Times New Roman" panose="02020603050405020304" pitchFamily="18" charset="0"/>
                <a:cs typeface="Times New Roman" panose="02020603050405020304" pitchFamily="18" charset="0"/>
              </a:rPr>
              <a:t>N</a:t>
            </a:r>
            <a:r>
              <a:rPr lang="en-US" altLang="en-US" sz="1400" dirty="0">
                <a:solidFill>
                  <a:srgbClr val="222222"/>
                </a:solidFill>
                <a:latin typeface="Times New Roman" panose="02020603050405020304" pitchFamily="18" charset="0"/>
                <a:cs typeface="Times New Roman" panose="02020603050405020304" pitchFamily="18" charset="0"/>
              </a:rPr>
              <a:t>eighborly relations: every sat study their neighborhood and decide what to do</a:t>
            </a:r>
            <a:endParaRPr lang="en-US" altLang="en-US" sz="1400" dirty="0">
              <a:latin typeface="Times New Roman" panose="02020603050405020304" pitchFamily="18" charset="0"/>
              <a:cs typeface="Times New Roman" panose="02020603050405020304" pitchFamily="18" charset="0"/>
            </a:endParaRPr>
          </a:p>
          <a:p>
            <a:pPr marL="214313" indent="-214313">
              <a:buFont typeface="Arial" panose="020B0604020202020204" pitchFamily="34" charset="0"/>
              <a:buChar char="•"/>
            </a:pPr>
            <a:endParaRPr lang="en-US" sz="1400" dirty="0"/>
          </a:p>
        </p:txBody>
      </p:sp>
      <p:graphicFrame>
        <p:nvGraphicFramePr>
          <p:cNvPr id="6" name="Объект 5">
            <a:extLst>
              <a:ext uri="{FF2B5EF4-FFF2-40B4-BE49-F238E27FC236}">
                <a16:creationId xmlns:a16="http://schemas.microsoft.com/office/drawing/2014/main" xmlns="" id="{D9E4B128-3DB0-423C-B568-82BA6F4C175A}"/>
              </a:ext>
            </a:extLst>
          </p:cNvPr>
          <p:cNvGraphicFramePr>
            <a:graphicFrameLocks noChangeAspect="1"/>
          </p:cNvGraphicFramePr>
          <p:nvPr>
            <p:extLst/>
          </p:nvPr>
        </p:nvGraphicFramePr>
        <p:xfrm>
          <a:off x="960657" y="2585965"/>
          <a:ext cx="2749285" cy="1895621"/>
        </p:xfrm>
        <a:graphic>
          <a:graphicData uri="http://schemas.openxmlformats.org/presentationml/2006/ole">
            <mc:AlternateContent xmlns:mc="http://schemas.openxmlformats.org/markup-compatibility/2006">
              <mc:Choice xmlns:v="urn:schemas-microsoft-com:vml" Requires="v">
                <p:oleObj spid="_x0000_s54286" name="Equation" r:id="rId4" imgW="2197080" imgH="1447560" progId="Equation.DSMT4">
                  <p:embed/>
                </p:oleObj>
              </mc:Choice>
              <mc:Fallback>
                <p:oleObj name="Equation" r:id="rId4" imgW="2197080" imgH="144756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657" y="2585965"/>
                        <a:ext cx="2749285" cy="1895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Объект 6">
            <a:extLst>
              <a:ext uri="{FF2B5EF4-FFF2-40B4-BE49-F238E27FC236}">
                <a16:creationId xmlns:a16="http://schemas.microsoft.com/office/drawing/2014/main" xmlns="" id="{43B6D209-D510-4063-9C96-0968682ABD46}"/>
              </a:ext>
            </a:extLst>
          </p:cNvPr>
          <p:cNvGraphicFramePr>
            <a:graphicFrameLocks noChangeAspect="1"/>
          </p:cNvGraphicFramePr>
          <p:nvPr>
            <p:extLst/>
          </p:nvPr>
        </p:nvGraphicFramePr>
        <p:xfrm>
          <a:off x="5509088" y="2595998"/>
          <a:ext cx="2674256" cy="1913168"/>
        </p:xfrm>
        <a:graphic>
          <a:graphicData uri="http://schemas.openxmlformats.org/presentationml/2006/ole">
            <mc:AlternateContent xmlns:mc="http://schemas.openxmlformats.org/markup-compatibility/2006">
              <mc:Choice xmlns:v="urn:schemas-microsoft-com:vml" Requires="v">
                <p:oleObj spid="_x0000_s54287" name="Equation" r:id="rId6" imgW="2044440" imgH="1422360" progId="Equation.DSMT4">
                  <p:embed/>
                </p:oleObj>
              </mc:Choice>
              <mc:Fallback>
                <p:oleObj name="Equation" r:id="rId6" imgW="2044440" imgH="142236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9088" y="2595998"/>
                        <a:ext cx="2674256" cy="19131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2786" name="Группа 32785">
            <a:extLst>
              <a:ext uri="{FF2B5EF4-FFF2-40B4-BE49-F238E27FC236}">
                <a16:creationId xmlns:a16="http://schemas.microsoft.com/office/drawing/2014/main" xmlns="" id="{59CE3681-D002-486F-90DD-E14148895F25}"/>
              </a:ext>
            </a:extLst>
          </p:cNvPr>
          <p:cNvGrpSpPr/>
          <p:nvPr/>
        </p:nvGrpSpPr>
        <p:grpSpPr>
          <a:xfrm>
            <a:off x="328454" y="4406854"/>
            <a:ext cx="3950293" cy="1651044"/>
            <a:chOff x="396828" y="4528331"/>
            <a:chExt cx="5267057" cy="2201392"/>
          </a:xfrm>
        </p:grpSpPr>
        <p:sp>
          <p:nvSpPr>
            <p:cNvPr id="9" name="Куб 8">
              <a:extLst>
                <a:ext uri="{FF2B5EF4-FFF2-40B4-BE49-F238E27FC236}">
                  <a16:creationId xmlns:a16="http://schemas.microsoft.com/office/drawing/2014/main" xmlns="" id="{F28EA69D-B186-448C-97EF-074644C5EA8E}"/>
                </a:ext>
              </a:extLst>
            </p:cNvPr>
            <p:cNvSpPr/>
            <p:nvPr/>
          </p:nvSpPr>
          <p:spPr>
            <a:xfrm rot="540478">
              <a:off x="2682126" y="5153163"/>
              <a:ext cx="592016" cy="1258529"/>
            </a:xfrm>
            <a:prstGeom prst="cube">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4" name="Группа 23">
              <a:extLst>
                <a:ext uri="{FF2B5EF4-FFF2-40B4-BE49-F238E27FC236}">
                  <a16:creationId xmlns:a16="http://schemas.microsoft.com/office/drawing/2014/main" xmlns="" id="{320B9EF5-7F4C-48FF-ABF6-5BF809B22B2A}"/>
                </a:ext>
              </a:extLst>
            </p:cNvPr>
            <p:cNvGrpSpPr/>
            <p:nvPr/>
          </p:nvGrpSpPr>
          <p:grpSpPr>
            <a:xfrm rot="20784626">
              <a:off x="611914" y="4528331"/>
              <a:ext cx="743508" cy="381624"/>
              <a:chOff x="462117" y="4869221"/>
              <a:chExt cx="959100" cy="479117"/>
            </a:xfrm>
          </p:grpSpPr>
          <p:sp>
            <p:nvSpPr>
              <p:cNvPr id="10" name="Ромб 9">
                <a:extLst>
                  <a:ext uri="{FF2B5EF4-FFF2-40B4-BE49-F238E27FC236}">
                    <a16:creationId xmlns:a16="http://schemas.microsoft.com/office/drawing/2014/main" xmlns="" id="{58A1E20B-0177-4B9F-8116-8B6E7AD934D5}"/>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 name="Прямая соединительная линия 16">
                <a:extLst>
                  <a:ext uri="{FF2B5EF4-FFF2-40B4-BE49-F238E27FC236}">
                    <a16:creationId xmlns:a16="http://schemas.microsoft.com/office/drawing/2014/main" xmlns="" id="{A5DB90CC-3A10-49AF-9D53-BA8E8410ABDA}"/>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a:extLst>
                  <a:ext uri="{FF2B5EF4-FFF2-40B4-BE49-F238E27FC236}">
                    <a16:creationId xmlns:a16="http://schemas.microsoft.com/office/drawing/2014/main" xmlns="" id="{57451B97-350E-40CC-BFAF-C810AA49BDC7}"/>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6" name="Группа 35">
              <a:extLst>
                <a:ext uri="{FF2B5EF4-FFF2-40B4-BE49-F238E27FC236}">
                  <a16:creationId xmlns:a16="http://schemas.microsoft.com/office/drawing/2014/main" xmlns="" id="{8D90BBFD-62F7-4E74-95D7-5F48F94DB74C}"/>
                </a:ext>
              </a:extLst>
            </p:cNvPr>
            <p:cNvGrpSpPr/>
            <p:nvPr/>
          </p:nvGrpSpPr>
          <p:grpSpPr>
            <a:xfrm rot="2245261">
              <a:off x="4981216" y="4881138"/>
              <a:ext cx="682669" cy="395946"/>
              <a:chOff x="462117" y="4869221"/>
              <a:chExt cx="959100" cy="479117"/>
            </a:xfrm>
          </p:grpSpPr>
          <p:sp>
            <p:nvSpPr>
              <p:cNvPr id="37" name="Ромб 36">
                <a:extLst>
                  <a:ext uri="{FF2B5EF4-FFF2-40B4-BE49-F238E27FC236}">
                    <a16:creationId xmlns:a16="http://schemas.microsoft.com/office/drawing/2014/main" xmlns="" id="{2385DE7D-462A-4CCA-8865-45EF96868FC4}"/>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8" name="Прямая соединительная линия 37">
                <a:extLst>
                  <a:ext uri="{FF2B5EF4-FFF2-40B4-BE49-F238E27FC236}">
                    <a16:creationId xmlns:a16="http://schemas.microsoft.com/office/drawing/2014/main" xmlns="" id="{45645CFC-30B3-4C6E-805D-1512F0D9651E}"/>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xmlns="" id="{B4A694BF-5B85-4B9B-911F-FBDA1A236024}"/>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4" name="Группа 43">
              <a:extLst>
                <a:ext uri="{FF2B5EF4-FFF2-40B4-BE49-F238E27FC236}">
                  <a16:creationId xmlns:a16="http://schemas.microsoft.com/office/drawing/2014/main" xmlns="" id="{DC43CA5E-EC8A-433A-8A5B-2426770CDE14}"/>
                </a:ext>
              </a:extLst>
            </p:cNvPr>
            <p:cNvGrpSpPr/>
            <p:nvPr/>
          </p:nvGrpSpPr>
          <p:grpSpPr>
            <a:xfrm rot="19563357">
              <a:off x="1525345" y="5500093"/>
              <a:ext cx="796986" cy="388224"/>
              <a:chOff x="462117" y="4869221"/>
              <a:chExt cx="959100" cy="479117"/>
            </a:xfrm>
          </p:grpSpPr>
          <p:sp>
            <p:nvSpPr>
              <p:cNvPr id="45" name="Ромб 44">
                <a:extLst>
                  <a:ext uri="{FF2B5EF4-FFF2-40B4-BE49-F238E27FC236}">
                    <a16:creationId xmlns:a16="http://schemas.microsoft.com/office/drawing/2014/main" xmlns="" id="{0CA5945C-159A-43E0-B104-77C38C8E1A65}"/>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6" name="Прямая соединительная линия 45">
                <a:extLst>
                  <a:ext uri="{FF2B5EF4-FFF2-40B4-BE49-F238E27FC236}">
                    <a16:creationId xmlns:a16="http://schemas.microsoft.com/office/drawing/2014/main" xmlns="" id="{1286D383-007E-4D4E-A848-C3182E3BBD92}"/>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xmlns="" id="{A76751EE-96AF-4336-BA42-B49C62BD6E8B}"/>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Прямая со стрелкой 25">
              <a:extLst>
                <a:ext uri="{FF2B5EF4-FFF2-40B4-BE49-F238E27FC236}">
                  <a16:creationId xmlns:a16="http://schemas.microsoft.com/office/drawing/2014/main" xmlns="" id="{9A5052BC-40F0-4F9F-9F8C-A0998D44E653}"/>
                </a:ext>
              </a:extLst>
            </p:cNvPr>
            <p:cNvCxnSpPr>
              <a:stCxn id="9" idx="2"/>
            </p:cNvCxnSpPr>
            <p:nvPr/>
          </p:nvCxnSpPr>
          <p:spPr>
            <a:xfrm flipH="1" flipV="1">
              <a:off x="2059709" y="5782427"/>
              <a:ext cx="614481" cy="26744"/>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xmlns="" id="{02503139-183C-4576-8ABE-AB3882746C79}"/>
                </a:ext>
              </a:extLst>
            </p:cNvPr>
            <p:cNvCxnSpPr>
              <a:cxnSpLocks/>
            </p:cNvCxnSpPr>
            <p:nvPr/>
          </p:nvCxnSpPr>
          <p:spPr>
            <a:xfrm flipH="1" flipV="1">
              <a:off x="1078868" y="4832448"/>
              <a:ext cx="1616872" cy="704754"/>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a:extLst>
                <a:ext uri="{FF2B5EF4-FFF2-40B4-BE49-F238E27FC236}">
                  <a16:creationId xmlns:a16="http://schemas.microsoft.com/office/drawing/2014/main" xmlns="" id="{491738AD-70C0-4990-849F-E8077AFB7652}"/>
                </a:ext>
              </a:extLst>
            </p:cNvPr>
            <p:cNvCxnSpPr>
              <a:cxnSpLocks/>
            </p:cNvCxnSpPr>
            <p:nvPr/>
          </p:nvCxnSpPr>
          <p:spPr>
            <a:xfrm flipH="1">
              <a:off x="916741" y="6098364"/>
              <a:ext cx="1709371" cy="482223"/>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a:extLst>
                <a:ext uri="{FF2B5EF4-FFF2-40B4-BE49-F238E27FC236}">
                  <a16:creationId xmlns:a16="http://schemas.microsoft.com/office/drawing/2014/main" xmlns="" id="{1DF53AD0-3046-42DA-88B7-20A6C612C17D}"/>
                </a:ext>
              </a:extLst>
            </p:cNvPr>
            <p:cNvCxnSpPr>
              <a:cxnSpLocks/>
            </p:cNvCxnSpPr>
            <p:nvPr/>
          </p:nvCxnSpPr>
          <p:spPr>
            <a:xfrm flipV="1">
              <a:off x="3313055" y="5163739"/>
              <a:ext cx="1858712" cy="401758"/>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a:extLst>
                <a:ext uri="{FF2B5EF4-FFF2-40B4-BE49-F238E27FC236}">
                  <a16:creationId xmlns:a16="http://schemas.microsoft.com/office/drawing/2014/main" xmlns="" id="{761A7498-DFF2-467E-A6B7-B9173A316014}"/>
                </a:ext>
              </a:extLst>
            </p:cNvPr>
            <p:cNvCxnSpPr>
              <a:cxnSpLocks/>
              <a:stCxn id="9" idx="5"/>
            </p:cNvCxnSpPr>
            <p:nvPr/>
          </p:nvCxnSpPr>
          <p:spPr>
            <a:xfrm>
              <a:off x="3282078" y="5755685"/>
              <a:ext cx="717194" cy="120903"/>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4" name="Группа 73">
              <a:extLst>
                <a:ext uri="{FF2B5EF4-FFF2-40B4-BE49-F238E27FC236}">
                  <a16:creationId xmlns:a16="http://schemas.microsoft.com/office/drawing/2014/main" xmlns="" id="{8046B20F-A6A0-4FDC-A4B2-E9886B1C95D1}"/>
                </a:ext>
              </a:extLst>
            </p:cNvPr>
            <p:cNvGrpSpPr/>
            <p:nvPr/>
          </p:nvGrpSpPr>
          <p:grpSpPr>
            <a:xfrm rot="19740462">
              <a:off x="396828" y="6348099"/>
              <a:ext cx="743508" cy="381624"/>
              <a:chOff x="462117" y="4869221"/>
              <a:chExt cx="959100" cy="479117"/>
            </a:xfrm>
          </p:grpSpPr>
          <p:sp>
            <p:nvSpPr>
              <p:cNvPr id="75" name="Ромб 74">
                <a:extLst>
                  <a:ext uri="{FF2B5EF4-FFF2-40B4-BE49-F238E27FC236}">
                    <a16:creationId xmlns:a16="http://schemas.microsoft.com/office/drawing/2014/main" xmlns="" id="{009F73D4-0B08-47CA-BAF2-BC8687A84216}"/>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6" name="Прямая соединительная линия 75">
                <a:extLst>
                  <a:ext uri="{FF2B5EF4-FFF2-40B4-BE49-F238E27FC236}">
                    <a16:creationId xmlns:a16="http://schemas.microsoft.com/office/drawing/2014/main" xmlns="" id="{6FDE4A6A-F4DA-4F49-9EAA-252D6D150415}"/>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a:extLst>
                  <a:ext uri="{FF2B5EF4-FFF2-40B4-BE49-F238E27FC236}">
                    <a16:creationId xmlns:a16="http://schemas.microsoft.com/office/drawing/2014/main" xmlns="" id="{C4B96B38-C3C0-40E2-8D39-7A900BB0312A}"/>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8" name="Группа 77">
              <a:extLst>
                <a:ext uri="{FF2B5EF4-FFF2-40B4-BE49-F238E27FC236}">
                  <a16:creationId xmlns:a16="http://schemas.microsoft.com/office/drawing/2014/main" xmlns="" id="{F4BE9FE4-AE95-44BA-B1AF-C64995ECD41E}"/>
                </a:ext>
              </a:extLst>
            </p:cNvPr>
            <p:cNvGrpSpPr/>
            <p:nvPr/>
          </p:nvGrpSpPr>
          <p:grpSpPr>
            <a:xfrm rot="2245261">
              <a:off x="3819297" y="5692602"/>
              <a:ext cx="682669" cy="395946"/>
              <a:chOff x="462117" y="4869221"/>
              <a:chExt cx="959100" cy="479117"/>
            </a:xfrm>
          </p:grpSpPr>
          <p:sp>
            <p:nvSpPr>
              <p:cNvPr id="79" name="Ромб 78">
                <a:extLst>
                  <a:ext uri="{FF2B5EF4-FFF2-40B4-BE49-F238E27FC236}">
                    <a16:creationId xmlns:a16="http://schemas.microsoft.com/office/drawing/2014/main" xmlns="" id="{39013AF3-1959-4D36-A217-F50F1F1F7CE6}"/>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0" name="Прямая соединительная линия 79">
                <a:extLst>
                  <a:ext uri="{FF2B5EF4-FFF2-40B4-BE49-F238E27FC236}">
                    <a16:creationId xmlns:a16="http://schemas.microsoft.com/office/drawing/2014/main" xmlns="" id="{01573CB4-F9D3-4DF5-9EC2-39F5DBF00CC7}"/>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a:extLst>
                  <a:ext uri="{FF2B5EF4-FFF2-40B4-BE49-F238E27FC236}">
                    <a16:creationId xmlns:a16="http://schemas.microsoft.com/office/drawing/2014/main" xmlns="" id="{22211EA9-B2A5-4525-8820-2707F4831676}"/>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2788" name="Группа 32787">
            <a:extLst>
              <a:ext uri="{FF2B5EF4-FFF2-40B4-BE49-F238E27FC236}">
                <a16:creationId xmlns:a16="http://schemas.microsoft.com/office/drawing/2014/main" xmlns="" id="{D0CFF0A5-A4DF-48C8-8E75-058B4068994A}"/>
              </a:ext>
            </a:extLst>
          </p:cNvPr>
          <p:cNvGrpSpPr/>
          <p:nvPr/>
        </p:nvGrpSpPr>
        <p:grpSpPr>
          <a:xfrm>
            <a:off x="5026152" y="3956470"/>
            <a:ext cx="3780435" cy="1821827"/>
            <a:chOff x="6701536" y="4132293"/>
            <a:chExt cx="5040580" cy="2429103"/>
          </a:xfrm>
        </p:grpSpPr>
        <p:grpSp>
          <p:nvGrpSpPr>
            <p:cNvPr id="82" name="Группа 81">
              <a:extLst>
                <a:ext uri="{FF2B5EF4-FFF2-40B4-BE49-F238E27FC236}">
                  <a16:creationId xmlns:a16="http://schemas.microsoft.com/office/drawing/2014/main" xmlns="" id="{AF629BDA-740B-4F22-8A1B-EBA3C61FC8BC}"/>
                </a:ext>
              </a:extLst>
            </p:cNvPr>
            <p:cNvGrpSpPr/>
            <p:nvPr/>
          </p:nvGrpSpPr>
          <p:grpSpPr>
            <a:xfrm rot="20784626">
              <a:off x="6701536" y="5090115"/>
              <a:ext cx="743508" cy="381624"/>
              <a:chOff x="462117" y="4869221"/>
              <a:chExt cx="959100" cy="479117"/>
            </a:xfrm>
          </p:grpSpPr>
          <p:sp>
            <p:nvSpPr>
              <p:cNvPr id="83" name="Ромб 82">
                <a:extLst>
                  <a:ext uri="{FF2B5EF4-FFF2-40B4-BE49-F238E27FC236}">
                    <a16:creationId xmlns:a16="http://schemas.microsoft.com/office/drawing/2014/main" xmlns="" id="{A2523CCC-5723-44F6-8E9D-6AD751C93F68}"/>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4" name="Прямая соединительная линия 83">
                <a:extLst>
                  <a:ext uri="{FF2B5EF4-FFF2-40B4-BE49-F238E27FC236}">
                    <a16:creationId xmlns:a16="http://schemas.microsoft.com/office/drawing/2014/main" xmlns="" id="{22560389-1CFD-4544-A4C0-C59674654041}"/>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a:extLst>
                  <a:ext uri="{FF2B5EF4-FFF2-40B4-BE49-F238E27FC236}">
                    <a16:creationId xmlns:a16="http://schemas.microsoft.com/office/drawing/2014/main" xmlns="" id="{24E23103-C82A-4D71-9CDF-B5CA1480283A}"/>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6" name="Группа 85">
              <a:extLst>
                <a:ext uri="{FF2B5EF4-FFF2-40B4-BE49-F238E27FC236}">
                  <a16:creationId xmlns:a16="http://schemas.microsoft.com/office/drawing/2014/main" xmlns="" id="{773064E0-50DB-49C8-BAE9-541881626AF1}"/>
                </a:ext>
              </a:extLst>
            </p:cNvPr>
            <p:cNvGrpSpPr/>
            <p:nvPr/>
          </p:nvGrpSpPr>
          <p:grpSpPr>
            <a:xfrm rot="18553749">
              <a:off x="7030610" y="5798946"/>
              <a:ext cx="743508" cy="381624"/>
              <a:chOff x="462117" y="4869221"/>
              <a:chExt cx="959100" cy="479117"/>
            </a:xfrm>
          </p:grpSpPr>
          <p:sp>
            <p:nvSpPr>
              <p:cNvPr id="87" name="Ромб 86">
                <a:extLst>
                  <a:ext uri="{FF2B5EF4-FFF2-40B4-BE49-F238E27FC236}">
                    <a16:creationId xmlns:a16="http://schemas.microsoft.com/office/drawing/2014/main" xmlns="" id="{3C708D35-6A3A-4354-99EE-C71D2731AFE3}"/>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8" name="Прямая соединительная линия 87">
                <a:extLst>
                  <a:ext uri="{FF2B5EF4-FFF2-40B4-BE49-F238E27FC236}">
                    <a16:creationId xmlns:a16="http://schemas.microsoft.com/office/drawing/2014/main" xmlns="" id="{921CCC54-EC75-47E1-B04A-89A15C073F6C}"/>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a:extLst>
                  <a:ext uri="{FF2B5EF4-FFF2-40B4-BE49-F238E27FC236}">
                    <a16:creationId xmlns:a16="http://schemas.microsoft.com/office/drawing/2014/main" xmlns="" id="{01BAB246-92AD-47C1-A072-D8840AD16C12}"/>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0" name="Группа 89">
              <a:extLst>
                <a:ext uri="{FF2B5EF4-FFF2-40B4-BE49-F238E27FC236}">
                  <a16:creationId xmlns:a16="http://schemas.microsoft.com/office/drawing/2014/main" xmlns="" id="{464BCEE3-E2CF-4D56-9DF8-94EC2D4E1F80}"/>
                </a:ext>
              </a:extLst>
            </p:cNvPr>
            <p:cNvGrpSpPr/>
            <p:nvPr/>
          </p:nvGrpSpPr>
          <p:grpSpPr>
            <a:xfrm rot="2083018">
              <a:off x="8588196" y="5066621"/>
              <a:ext cx="743508" cy="381624"/>
              <a:chOff x="462117" y="4869221"/>
              <a:chExt cx="959100" cy="479117"/>
            </a:xfrm>
          </p:grpSpPr>
          <p:sp>
            <p:nvSpPr>
              <p:cNvPr id="91" name="Ромб 90">
                <a:extLst>
                  <a:ext uri="{FF2B5EF4-FFF2-40B4-BE49-F238E27FC236}">
                    <a16:creationId xmlns:a16="http://schemas.microsoft.com/office/drawing/2014/main" xmlns="" id="{5D029AD0-8EF2-4183-813D-60879461AA24}"/>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2" name="Прямая соединительная линия 91">
                <a:extLst>
                  <a:ext uri="{FF2B5EF4-FFF2-40B4-BE49-F238E27FC236}">
                    <a16:creationId xmlns:a16="http://schemas.microsoft.com/office/drawing/2014/main" xmlns="" id="{ADDFAA8E-5450-4161-8F64-F63AA0A84063}"/>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a:extLst>
                  <a:ext uri="{FF2B5EF4-FFF2-40B4-BE49-F238E27FC236}">
                    <a16:creationId xmlns:a16="http://schemas.microsoft.com/office/drawing/2014/main" xmlns="" id="{6E48D0B4-7168-4533-B386-AFE6460F8461}"/>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4" name="Группа 93">
              <a:extLst>
                <a:ext uri="{FF2B5EF4-FFF2-40B4-BE49-F238E27FC236}">
                  <a16:creationId xmlns:a16="http://schemas.microsoft.com/office/drawing/2014/main" xmlns="" id="{24D62C1C-8475-4E44-897C-E03B3F6E5E58}"/>
                </a:ext>
              </a:extLst>
            </p:cNvPr>
            <p:cNvGrpSpPr/>
            <p:nvPr/>
          </p:nvGrpSpPr>
          <p:grpSpPr>
            <a:xfrm rot="20784626">
              <a:off x="8485937" y="5585814"/>
              <a:ext cx="743508" cy="381624"/>
              <a:chOff x="462117" y="4869221"/>
              <a:chExt cx="959100" cy="479117"/>
            </a:xfrm>
          </p:grpSpPr>
          <p:sp>
            <p:nvSpPr>
              <p:cNvPr id="95" name="Ромб 94">
                <a:extLst>
                  <a:ext uri="{FF2B5EF4-FFF2-40B4-BE49-F238E27FC236}">
                    <a16:creationId xmlns:a16="http://schemas.microsoft.com/office/drawing/2014/main" xmlns="" id="{B41BBE42-C7F3-4A0D-B8E0-6092D887D821}"/>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6" name="Прямая соединительная линия 95">
                <a:extLst>
                  <a:ext uri="{FF2B5EF4-FFF2-40B4-BE49-F238E27FC236}">
                    <a16:creationId xmlns:a16="http://schemas.microsoft.com/office/drawing/2014/main" xmlns="" id="{B1094E56-8D63-47F0-8C2D-0C94E43A0E00}"/>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a:extLst>
                  <a:ext uri="{FF2B5EF4-FFF2-40B4-BE49-F238E27FC236}">
                    <a16:creationId xmlns:a16="http://schemas.microsoft.com/office/drawing/2014/main" xmlns="" id="{8BD4CE90-487D-4494-B539-35DE1B3BD04F}"/>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8" name="Группа 97">
              <a:extLst>
                <a:ext uri="{FF2B5EF4-FFF2-40B4-BE49-F238E27FC236}">
                  <a16:creationId xmlns:a16="http://schemas.microsoft.com/office/drawing/2014/main" xmlns="" id="{7F4E7F24-A806-4306-994B-91DC1A4C9A9A}"/>
                </a:ext>
              </a:extLst>
            </p:cNvPr>
            <p:cNvGrpSpPr/>
            <p:nvPr/>
          </p:nvGrpSpPr>
          <p:grpSpPr>
            <a:xfrm rot="20784626">
              <a:off x="10720407" y="5027418"/>
              <a:ext cx="743508" cy="381624"/>
              <a:chOff x="462117" y="4869221"/>
              <a:chExt cx="959100" cy="479117"/>
            </a:xfrm>
          </p:grpSpPr>
          <p:sp>
            <p:nvSpPr>
              <p:cNvPr id="99" name="Ромб 98">
                <a:extLst>
                  <a:ext uri="{FF2B5EF4-FFF2-40B4-BE49-F238E27FC236}">
                    <a16:creationId xmlns:a16="http://schemas.microsoft.com/office/drawing/2014/main" xmlns="" id="{F7F23841-854A-4545-94D3-FFF94CCFA83E}"/>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0" name="Прямая соединительная линия 99">
                <a:extLst>
                  <a:ext uri="{FF2B5EF4-FFF2-40B4-BE49-F238E27FC236}">
                    <a16:creationId xmlns:a16="http://schemas.microsoft.com/office/drawing/2014/main" xmlns="" id="{E8F145DB-691D-4E48-A5E4-87672EA8ABC3}"/>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Прямая соединительная линия 100">
                <a:extLst>
                  <a:ext uri="{FF2B5EF4-FFF2-40B4-BE49-F238E27FC236}">
                    <a16:creationId xmlns:a16="http://schemas.microsoft.com/office/drawing/2014/main" xmlns="" id="{1A18D217-E923-4422-934D-F6653F446EB9}"/>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2" name="Группа 101">
              <a:extLst>
                <a:ext uri="{FF2B5EF4-FFF2-40B4-BE49-F238E27FC236}">
                  <a16:creationId xmlns:a16="http://schemas.microsoft.com/office/drawing/2014/main" xmlns="" id="{0BC238D5-963B-4660-971D-EE8EAE517D9F}"/>
                </a:ext>
              </a:extLst>
            </p:cNvPr>
            <p:cNvGrpSpPr/>
            <p:nvPr/>
          </p:nvGrpSpPr>
          <p:grpSpPr>
            <a:xfrm rot="20784626">
              <a:off x="10998608" y="4132293"/>
              <a:ext cx="743508" cy="381624"/>
              <a:chOff x="462117" y="4869221"/>
              <a:chExt cx="959100" cy="479117"/>
            </a:xfrm>
          </p:grpSpPr>
          <p:sp>
            <p:nvSpPr>
              <p:cNvPr id="103" name="Ромб 102">
                <a:extLst>
                  <a:ext uri="{FF2B5EF4-FFF2-40B4-BE49-F238E27FC236}">
                    <a16:creationId xmlns:a16="http://schemas.microsoft.com/office/drawing/2014/main" xmlns="" id="{1EC8ABE8-707E-432F-A9DD-CEB670D7247D}"/>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4" name="Прямая соединительная линия 103">
                <a:extLst>
                  <a:ext uri="{FF2B5EF4-FFF2-40B4-BE49-F238E27FC236}">
                    <a16:creationId xmlns:a16="http://schemas.microsoft.com/office/drawing/2014/main" xmlns="" id="{2C864528-0702-493D-A143-01BE59BB838C}"/>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Прямая соединительная линия 104">
                <a:extLst>
                  <a:ext uri="{FF2B5EF4-FFF2-40B4-BE49-F238E27FC236}">
                    <a16:creationId xmlns:a16="http://schemas.microsoft.com/office/drawing/2014/main" xmlns="" id="{4BB07465-5428-4D37-A92A-BE7B1A96BC52}"/>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0" name="Группа 109">
              <a:extLst>
                <a:ext uri="{FF2B5EF4-FFF2-40B4-BE49-F238E27FC236}">
                  <a16:creationId xmlns:a16="http://schemas.microsoft.com/office/drawing/2014/main" xmlns="" id="{5772A6D9-E2D2-4789-850D-8338A2A7187F}"/>
                </a:ext>
              </a:extLst>
            </p:cNvPr>
            <p:cNvGrpSpPr/>
            <p:nvPr/>
          </p:nvGrpSpPr>
          <p:grpSpPr>
            <a:xfrm rot="1557261">
              <a:off x="9412566" y="6179772"/>
              <a:ext cx="743508" cy="381624"/>
              <a:chOff x="462117" y="4869221"/>
              <a:chExt cx="959100" cy="479117"/>
            </a:xfrm>
          </p:grpSpPr>
          <p:sp>
            <p:nvSpPr>
              <p:cNvPr id="111" name="Ромб 110">
                <a:extLst>
                  <a:ext uri="{FF2B5EF4-FFF2-40B4-BE49-F238E27FC236}">
                    <a16:creationId xmlns:a16="http://schemas.microsoft.com/office/drawing/2014/main" xmlns="" id="{BEA6F063-9926-43F3-A5E9-0F4117157A93}"/>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2" name="Прямая соединительная линия 111">
                <a:extLst>
                  <a:ext uri="{FF2B5EF4-FFF2-40B4-BE49-F238E27FC236}">
                    <a16:creationId xmlns:a16="http://schemas.microsoft.com/office/drawing/2014/main" xmlns="" id="{47DC87E9-C1F2-4C2A-A13B-ADD0F9FB521A}"/>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a:extLst>
                  <a:ext uri="{FF2B5EF4-FFF2-40B4-BE49-F238E27FC236}">
                    <a16:creationId xmlns:a16="http://schemas.microsoft.com/office/drawing/2014/main" xmlns="" id="{B35E16C7-090C-4417-860E-7EDD5E911116}"/>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4" name="Группа 113">
              <a:extLst>
                <a:ext uri="{FF2B5EF4-FFF2-40B4-BE49-F238E27FC236}">
                  <a16:creationId xmlns:a16="http://schemas.microsoft.com/office/drawing/2014/main" xmlns="" id="{1FA68BA0-7432-4FB6-B5D7-8F1196926179}"/>
                </a:ext>
              </a:extLst>
            </p:cNvPr>
            <p:cNvGrpSpPr/>
            <p:nvPr/>
          </p:nvGrpSpPr>
          <p:grpSpPr>
            <a:xfrm rot="20784626">
              <a:off x="10191702" y="6072417"/>
              <a:ext cx="743508" cy="381624"/>
              <a:chOff x="462117" y="4869221"/>
              <a:chExt cx="959100" cy="479117"/>
            </a:xfrm>
          </p:grpSpPr>
          <p:sp>
            <p:nvSpPr>
              <p:cNvPr id="115" name="Ромб 114">
                <a:extLst>
                  <a:ext uri="{FF2B5EF4-FFF2-40B4-BE49-F238E27FC236}">
                    <a16:creationId xmlns:a16="http://schemas.microsoft.com/office/drawing/2014/main" xmlns="" id="{D7D735F6-A5A1-4B42-8142-9394357A7D2C}"/>
                  </a:ext>
                </a:extLst>
              </p:cNvPr>
              <p:cNvSpPr/>
              <p:nvPr/>
            </p:nvSpPr>
            <p:spPr>
              <a:xfrm>
                <a:off x="786226" y="5020485"/>
                <a:ext cx="329329" cy="327853"/>
              </a:xfrm>
              <a:prstGeom prst="diamon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6" name="Прямая соединительная линия 115">
                <a:extLst>
                  <a:ext uri="{FF2B5EF4-FFF2-40B4-BE49-F238E27FC236}">
                    <a16:creationId xmlns:a16="http://schemas.microsoft.com/office/drawing/2014/main" xmlns="" id="{D1069C27-CA1A-4408-AD99-A9DB4F66269C}"/>
                  </a:ext>
                </a:extLst>
              </p:cNvPr>
              <p:cNvCxnSpPr/>
              <p:nvPr/>
            </p:nvCxnSpPr>
            <p:spPr>
              <a:xfrm flipH="1" flipV="1">
                <a:off x="462117" y="4877282"/>
                <a:ext cx="445651" cy="1926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Прямая соединительная линия 116">
                <a:extLst>
                  <a:ext uri="{FF2B5EF4-FFF2-40B4-BE49-F238E27FC236}">
                    <a16:creationId xmlns:a16="http://schemas.microsoft.com/office/drawing/2014/main" xmlns="" id="{46B0CA1F-A397-4155-AD89-7C6CB5E03A95}"/>
                  </a:ext>
                </a:extLst>
              </p:cNvPr>
              <p:cNvCxnSpPr>
                <a:cxnSpLocks/>
              </p:cNvCxnSpPr>
              <p:nvPr/>
            </p:nvCxnSpPr>
            <p:spPr>
              <a:xfrm flipV="1">
                <a:off x="998940" y="4869221"/>
                <a:ext cx="422277" cy="2006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2779" name="Прямая со стрелкой 32778">
              <a:extLst>
                <a:ext uri="{FF2B5EF4-FFF2-40B4-BE49-F238E27FC236}">
                  <a16:creationId xmlns:a16="http://schemas.microsoft.com/office/drawing/2014/main" xmlns="" id="{13F339B1-9CE6-47EF-922C-9423685878C8}"/>
                </a:ext>
              </a:extLst>
            </p:cNvPr>
            <p:cNvCxnSpPr>
              <a:stCxn id="83" idx="2"/>
              <a:endCxn id="87" idx="0"/>
            </p:cNvCxnSpPr>
            <p:nvPr/>
          </p:nvCxnSpPr>
          <p:spPr>
            <a:xfrm>
              <a:off x="7125075" y="5464716"/>
              <a:ext cx="227334" cy="475026"/>
            </a:xfrm>
            <a:prstGeom prst="straightConnector1">
              <a:avLst/>
            </a:prstGeom>
            <a:ln>
              <a:solidFill>
                <a:schemeClr val="bg2">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781" name="Прямая со стрелкой 32780">
              <a:extLst>
                <a:ext uri="{FF2B5EF4-FFF2-40B4-BE49-F238E27FC236}">
                  <a16:creationId xmlns:a16="http://schemas.microsoft.com/office/drawing/2014/main" xmlns="" id="{E5672363-2D60-4A64-BD55-4FCCD2499049}"/>
                </a:ext>
              </a:extLst>
            </p:cNvPr>
            <p:cNvCxnSpPr>
              <a:stCxn id="95" idx="0"/>
              <a:endCxn id="91" idx="2"/>
            </p:cNvCxnSpPr>
            <p:nvPr/>
          </p:nvCxnSpPr>
          <p:spPr>
            <a:xfrm flipV="1">
              <a:off x="8848118" y="5418349"/>
              <a:ext cx="9038" cy="288237"/>
            </a:xfrm>
            <a:prstGeom prst="straightConnector1">
              <a:avLst/>
            </a:prstGeom>
            <a:ln>
              <a:solidFill>
                <a:schemeClr val="bg2">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783" name="Прямая со стрелкой 32782">
              <a:extLst>
                <a:ext uri="{FF2B5EF4-FFF2-40B4-BE49-F238E27FC236}">
                  <a16:creationId xmlns:a16="http://schemas.microsoft.com/office/drawing/2014/main" xmlns="" id="{505A9601-A848-4604-947B-9CF040397CED}"/>
                </a:ext>
              </a:extLst>
            </p:cNvPr>
            <p:cNvCxnSpPr>
              <a:stCxn id="111" idx="3"/>
              <a:endCxn id="115" idx="1"/>
            </p:cNvCxnSpPr>
            <p:nvPr/>
          </p:nvCxnSpPr>
          <p:spPr>
            <a:xfrm flipV="1">
              <a:off x="9879161" y="6350097"/>
              <a:ext cx="581324" cy="133650"/>
            </a:xfrm>
            <a:prstGeom prst="straightConnector1">
              <a:avLst/>
            </a:prstGeom>
            <a:ln>
              <a:solidFill>
                <a:schemeClr val="bg2">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785" name="Прямая со стрелкой 32784">
              <a:extLst>
                <a:ext uri="{FF2B5EF4-FFF2-40B4-BE49-F238E27FC236}">
                  <a16:creationId xmlns:a16="http://schemas.microsoft.com/office/drawing/2014/main" xmlns="" id="{76E528CC-6B1B-44CF-BA60-99C4EF7F698D}"/>
                </a:ext>
              </a:extLst>
            </p:cNvPr>
            <p:cNvCxnSpPr>
              <a:stCxn id="99" idx="0"/>
              <a:endCxn id="103" idx="1"/>
            </p:cNvCxnSpPr>
            <p:nvPr/>
          </p:nvCxnSpPr>
          <p:spPr>
            <a:xfrm flipV="1">
              <a:off x="11082588" y="4409973"/>
              <a:ext cx="184803" cy="738217"/>
            </a:xfrm>
            <a:prstGeom prst="straightConnector1">
              <a:avLst/>
            </a:prstGeom>
            <a:ln>
              <a:solidFill>
                <a:schemeClr val="bg2">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107" name="Рисунок 10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2" name="Номер слайда 1"/>
          <p:cNvSpPr>
            <a:spLocks noGrp="1"/>
          </p:cNvSpPr>
          <p:nvPr>
            <p:ph type="sldNum" sz="quarter" idx="12"/>
          </p:nvPr>
        </p:nvSpPr>
        <p:spPr/>
        <p:txBody>
          <a:bodyPr/>
          <a:lstStyle/>
          <a:p>
            <a:fld id="{E15D0A3D-E2A1-463D-A20C-5B0C3AC5C2C6}" type="slidenum">
              <a:rPr lang="ru-RU" smtClean="0"/>
              <a:pPr/>
              <a:t>26</a:t>
            </a:fld>
            <a:endParaRPr lang="ru-RU"/>
          </a:p>
        </p:txBody>
      </p:sp>
    </p:spTree>
    <p:extLst>
      <p:ext uri="{BB962C8B-B14F-4D97-AF65-F5344CB8AC3E}">
        <p14:creationId xmlns:p14="http://schemas.microsoft.com/office/powerpoint/2010/main" val="1462514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1143001" y="202646"/>
            <a:ext cx="6858000" cy="1028700"/>
          </a:xfrm>
        </p:spPr>
        <p:txBody>
          <a:bodyPr>
            <a:normAutofit fontScale="90000"/>
          </a:bodyPr>
          <a:lstStyle/>
          <a:p>
            <a:pPr algn="ctr"/>
            <a:r>
              <a:rPr lang="ru-RU" dirty="0" smtClean="0">
                <a:latin typeface="Times New Roman" panose="02020603050405020304" pitchFamily="18" charset="0"/>
                <a:cs typeface="Times New Roman" panose="02020603050405020304" pitchFamily="18" charset="0"/>
              </a:rPr>
              <a:t>Численное моделирование работы алгоритма</a:t>
            </a:r>
            <a:endParaRPr lang="ru-RU" dirty="0">
              <a:latin typeface="Times New Roman" panose="02020603050405020304" pitchFamily="18" charset="0"/>
              <a:cs typeface="Times New Roman" panose="02020603050405020304" pitchFamily="18" charset="0"/>
            </a:endParaRPr>
          </a:p>
        </p:txBody>
      </p:sp>
      <p:sp>
        <p:nvSpPr>
          <p:cNvPr id="32771" name="Rectangle 4"/>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350"/>
          </a:p>
        </p:txBody>
      </p:sp>
      <p:sp>
        <p:nvSpPr>
          <p:cNvPr id="32772" name="Rectangle 11"/>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350"/>
          </a:p>
        </p:txBody>
      </p:sp>
      <p:sp>
        <p:nvSpPr>
          <p:cNvPr id="32773" name="Rectangle 13"/>
          <p:cNvSpPr>
            <a:spLocks noChangeArrowheads="1"/>
          </p:cNvSpPr>
          <p:nvPr/>
        </p:nvSpPr>
        <p:spPr bwMode="auto">
          <a:xfrm>
            <a:off x="1143001"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1350"/>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2" name="Номер слайда 1"/>
          <p:cNvSpPr>
            <a:spLocks noGrp="1"/>
          </p:cNvSpPr>
          <p:nvPr>
            <p:ph type="sldNum" sz="quarter" idx="12"/>
          </p:nvPr>
        </p:nvSpPr>
        <p:spPr/>
        <p:txBody>
          <a:bodyPr/>
          <a:lstStyle/>
          <a:p>
            <a:fld id="{E15D0A3D-E2A1-463D-A20C-5B0C3AC5C2C6}" type="slidenum">
              <a:rPr lang="ru-RU" smtClean="0"/>
              <a:pPr/>
              <a:t>27</a:t>
            </a:fld>
            <a:endParaRPr lang="ru-RU"/>
          </a:p>
        </p:txBody>
      </p:sp>
      <p:pic>
        <p:nvPicPr>
          <p:cNvPr id="5" name="Magnetic swar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8187" y="2403174"/>
            <a:ext cx="5546220" cy="3119749"/>
          </a:xfrm>
          <a:prstGeom prst="rect">
            <a:avLst/>
          </a:prstGeom>
        </p:spPr>
      </p:pic>
      <p:pic>
        <p:nvPicPr>
          <p:cNvPr id="9" name="Рисунок 8">
            <a:extLst>
              <a:ext uri="{FF2B5EF4-FFF2-40B4-BE49-F238E27FC236}">
                <a16:creationId xmlns="" xmlns:a16="http://schemas.microsoft.com/office/drawing/2014/main" id="{BCDECE40-CD16-49C1-9CE1-9F5E00316BFE}"/>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51320" y="1296846"/>
            <a:ext cx="3010939" cy="2258204"/>
          </a:xfrm>
          <a:prstGeom prst="rect">
            <a:avLst/>
          </a:prstGeom>
        </p:spPr>
      </p:pic>
      <p:sp>
        <p:nvSpPr>
          <p:cNvPr id="10" name="TextBox 9">
            <a:extLst>
              <a:ext uri="{FF2B5EF4-FFF2-40B4-BE49-F238E27FC236}">
                <a16:creationId xmlns:a16="http://schemas.microsoft.com/office/drawing/2014/main" xmlns="" id="{6D81C439-F74C-4CDE-B7B5-5143809073D1}"/>
              </a:ext>
            </a:extLst>
          </p:cNvPr>
          <p:cNvSpPr txBox="1"/>
          <p:nvPr/>
        </p:nvSpPr>
        <p:spPr>
          <a:xfrm>
            <a:off x="5891080" y="3620550"/>
            <a:ext cx="2731417" cy="276999"/>
          </a:xfrm>
          <a:prstGeom prst="rect">
            <a:avLst/>
          </a:prstGeom>
          <a:noFill/>
        </p:spPr>
        <p:txBody>
          <a:bodyPr wrap="square" rtlCol="0">
            <a:spAutoFit/>
          </a:bodyPr>
          <a:lstStyle/>
          <a:p>
            <a:pPr algn="ctr"/>
            <a:r>
              <a:rPr lang="ru-RU" sz="1200" dirty="0" smtClean="0">
                <a:latin typeface="Times New Roman" panose="02020603050405020304" pitchFamily="18" charset="0"/>
                <a:cs typeface="Times New Roman" panose="02020603050405020304" pitchFamily="18" charset="0"/>
              </a:rPr>
              <a:t>Относительный дрейф</a:t>
            </a:r>
            <a:endParaRPr lang="en-US" sz="1200" dirty="0">
              <a:latin typeface="Times New Roman" panose="02020603050405020304" pitchFamily="18" charset="0"/>
              <a:cs typeface="Times New Roman" panose="02020603050405020304" pitchFamily="18" charset="0"/>
            </a:endParaRPr>
          </a:p>
        </p:txBody>
      </p:sp>
      <p:pic>
        <p:nvPicPr>
          <p:cNvPr id="11" name="Рисунок 10"/>
          <p:cNvPicPr/>
          <p:nvPr/>
        </p:nvPicPr>
        <p:blipFill>
          <a:blip r:embed="rId8">
            <a:extLst>
              <a:ext uri="{28A0092B-C50C-407E-A947-70E740481C1C}">
                <a14:useLocalDpi xmlns:a14="http://schemas.microsoft.com/office/drawing/2010/main" val="0"/>
              </a:ext>
            </a:extLst>
          </a:blip>
          <a:stretch>
            <a:fillRect/>
          </a:stretch>
        </p:blipFill>
        <p:spPr>
          <a:xfrm>
            <a:off x="5891080" y="3963049"/>
            <a:ext cx="2877045" cy="2108412"/>
          </a:xfrm>
          <a:prstGeom prst="rect">
            <a:avLst/>
          </a:prstGeom>
        </p:spPr>
      </p:pic>
      <p:sp>
        <p:nvSpPr>
          <p:cNvPr id="13" name="TextBox 12">
            <a:extLst>
              <a:ext uri="{FF2B5EF4-FFF2-40B4-BE49-F238E27FC236}">
                <a16:creationId xmlns:a16="http://schemas.microsoft.com/office/drawing/2014/main" xmlns="" id="{6D81C439-F74C-4CDE-B7B5-5143809073D1}"/>
              </a:ext>
            </a:extLst>
          </p:cNvPr>
          <p:cNvSpPr txBox="1"/>
          <p:nvPr/>
        </p:nvSpPr>
        <p:spPr>
          <a:xfrm>
            <a:off x="6030842" y="6087452"/>
            <a:ext cx="2731417" cy="276999"/>
          </a:xfrm>
          <a:prstGeom prst="rect">
            <a:avLst/>
          </a:prstGeom>
          <a:noFill/>
        </p:spPr>
        <p:txBody>
          <a:bodyPr wrap="square" rtlCol="0">
            <a:spAutoFit/>
          </a:bodyPr>
          <a:lstStyle/>
          <a:p>
            <a:pPr algn="ctr"/>
            <a:r>
              <a:rPr lang="ru-RU" sz="1200" dirty="0" smtClean="0">
                <a:latin typeface="Times New Roman" panose="02020603050405020304" pitchFamily="18" charset="0"/>
                <a:cs typeface="Times New Roman" panose="02020603050405020304" pitchFamily="18" charset="0"/>
              </a:rPr>
              <a:t>Пары </a:t>
            </a:r>
            <a:r>
              <a:rPr lang="ru-RU" sz="1200" dirty="0" err="1" smtClean="0">
                <a:latin typeface="Times New Roman" panose="02020603050405020304" pitchFamily="18" charset="0"/>
                <a:cs typeface="Times New Roman" panose="02020603050405020304" pitchFamily="18" charset="0"/>
              </a:rPr>
              <a:t>Чипсатов</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50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672491"/>
            <a:ext cx="7886700" cy="1325563"/>
          </a:xfrm>
        </p:spPr>
        <p:txBody>
          <a:bodyPr>
            <a:normAutofit/>
          </a:bodyPr>
          <a:lstStyle/>
          <a:p>
            <a:pPr algn="ctr"/>
            <a:r>
              <a:rPr lang="ru-RU" dirty="0" smtClean="0">
                <a:latin typeface="Times New Roman" panose="02020603050405020304" pitchFamily="18" charset="0"/>
                <a:cs typeface="Times New Roman" panose="02020603050405020304" pitchFamily="18" charset="0"/>
              </a:rPr>
              <a:t>Управление с помощью обмена импульсом</a:t>
            </a:r>
            <a:endParaRPr lang="ru-RU" dirty="0"/>
          </a:p>
        </p:txBody>
      </p:sp>
      <p:sp>
        <p:nvSpPr>
          <p:cNvPr id="4" name="Номер слайда 3"/>
          <p:cNvSpPr>
            <a:spLocks noGrp="1"/>
          </p:cNvSpPr>
          <p:nvPr>
            <p:ph type="sldNum" sz="quarter" idx="12"/>
          </p:nvPr>
        </p:nvSpPr>
        <p:spPr/>
        <p:txBody>
          <a:bodyPr/>
          <a:lstStyle/>
          <a:p>
            <a:fld id="{E15D0A3D-E2A1-463D-A20C-5B0C3AC5C2C6}" type="slidenum">
              <a:rPr lang="ru-RU" smtClean="0"/>
              <a:pPr/>
              <a:t>28</a:t>
            </a:fld>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Tree>
    <p:extLst>
      <p:ext uri="{BB962C8B-B14F-4D97-AF65-F5344CB8AC3E}">
        <p14:creationId xmlns:p14="http://schemas.microsoft.com/office/powerpoint/2010/main" val="3804473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19640" y="1304364"/>
            <a:ext cx="4375447" cy="4968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itchFamily="49" charset="0"/>
              <a:buChar char="o"/>
            </a:pPr>
            <a:r>
              <a:rPr lang="ru-RU" altLang="ru-RU" sz="2000" dirty="0" smtClean="0"/>
              <a:t>Особенности:</a:t>
            </a:r>
          </a:p>
          <a:p>
            <a:r>
              <a:rPr lang="ru-RU" altLang="ru-RU" sz="2000" i="1" dirty="0" smtClean="0"/>
              <a:t>Установка ловящего</a:t>
            </a:r>
            <a:r>
              <a:rPr lang="en-US" altLang="ru-RU" sz="2000" i="1" dirty="0" smtClean="0"/>
              <a:t>/</a:t>
            </a:r>
            <a:r>
              <a:rPr lang="ru-RU" altLang="ru-RU" sz="2000" i="1" dirty="0" smtClean="0"/>
              <a:t>бросающего механизма типа манипулятора</a:t>
            </a:r>
          </a:p>
          <a:p>
            <a:pPr>
              <a:buFont typeface="Courier New" pitchFamily="49" charset="0"/>
              <a:buChar char="o"/>
            </a:pPr>
            <a:r>
              <a:rPr lang="ru-RU" altLang="ru-RU" sz="2000" dirty="0" smtClean="0"/>
              <a:t>Принцип обмена массой</a:t>
            </a:r>
          </a:p>
          <a:p>
            <a:r>
              <a:rPr lang="ru-RU" altLang="ru-RU" sz="2000" i="1" dirty="0" smtClean="0"/>
              <a:t>В некоторый момент времени бросающий спутник выбрасывает дополнительную массу так, чтобы она попала в ловящий спутник</a:t>
            </a:r>
          </a:p>
          <a:p>
            <a:r>
              <a:rPr lang="ru-RU" altLang="ru-RU" sz="2000" i="1" dirty="0" smtClean="0"/>
              <a:t>Требуется, совершив переброс, достичь желаемой относительной траектории спутников после совершения броска</a:t>
            </a:r>
          </a:p>
        </p:txBody>
      </p:sp>
      <p:sp>
        <p:nvSpPr>
          <p:cNvPr id="10" name="Заголовок 1"/>
          <p:cNvSpPr txBox="1">
            <a:spLocks/>
          </p:cNvSpPr>
          <p:nvPr/>
        </p:nvSpPr>
        <p:spPr bwMode="auto">
          <a:xfrm>
            <a:off x="351235" y="-1"/>
            <a:ext cx="8523824" cy="1304365"/>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lgn="ctr" eaLnBrk="1" hangingPunct="1"/>
            <a:r>
              <a:rPr lang="ru-RU" altLang="ru-RU" sz="3600" dirty="0" smtClean="0"/>
              <a:t>Использование обмена импульсом</a:t>
            </a:r>
            <a:endParaRPr lang="ru-RU" altLang="ru-RU" sz="3600" kern="0" dirty="0"/>
          </a:p>
        </p:txBody>
      </p:sp>
      <p:sp>
        <p:nvSpPr>
          <p:cNvPr id="12" name="Номер слайда 11"/>
          <p:cNvSpPr>
            <a:spLocks noGrp="1"/>
          </p:cNvSpPr>
          <p:nvPr>
            <p:ph type="sldNum" sz="quarter" idx="12"/>
          </p:nvPr>
        </p:nvSpPr>
        <p:spPr/>
        <p:txBody>
          <a:bodyPr/>
          <a:lstStyle/>
          <a:p>
            <a:fld id="{E15D0A3D-E2A1-463D-A20C-5B0C3AC5C2C6}" type="slidenum">
              <a:rPr lang="ru-RU" smtClean="0"/>
              <a:pPr/>
              <a:t>29</a:t>
            </a:fld>
            <a:endParaRPr lang="ru-RU"/>
          </a:p>
        </p:txBody>
      </p:sp>
      <p:pic>
        <p:nvPicPr>
          <p:cNvPr id="29697" name="Picture 1" descr="C:\Users\danil\Desktop\НИР\Конференции\Конгресс IAC\Конгресс-2014\Переброс\Статья\Статья в GCD\After review\jgcd_edited\slingsat.eps"/>
          <p:cNvPicPr>
            <a:picLocks noChangeAspect="1" noChangeArrowheads="1"/>
          </p:cNvPicPr>
          <p:nvPr/>
        </p:nvPicPr>
        <p:blipFill>
          <a:blip r:embed="rId4" cstate="print"/>
          <a:srcRect/>
          <a:stretch>
            <a:fillRect/>
          </a:stretch>
        </p:blipFill>
        <p:spPr bwMode="auto">
          <a:xfrm>
            <a:off x="4721970" y="1304364"/>
            <a:ext cx="3679825" cy="2171053"/>
          </a:xfrm>
          <a:prstGeom prst="rect">
            <a:avLst/>
          </a:prstGeom>
          <a:noFill/>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pic>
        <p:nvPicPr>
          <p:cNvPr id="3" name="Переброс">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95088" y="3840075"/>
            <a:ext cx="3906708" cy="2930031"/>
          </a:xfrm>
          <a:prstGeom prst="rect">
            <a:avLst/>
          </a:prstGeom>
        </p:spPr>
      </p:pic>
    </p:spTree>
    <p:extLst>
      <p:ext uri="{BB962C8B-B14F-4D97-AF65-F5344CB8AC3E}">
        <p14:creationId xmlns:p14="http://schemas.microsoft.com/office/powerpoint/2010/main" val="2154585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713" y="197560"/>
            <a:ext cx="8870180" cy="1325563"/>
          </a:xfrm>
        </p:spPr>
        <p:txBody>
          <a:bodyPr/>
          <a:lstStyle/>
          <a:p>
            <a:pPr algn="ctr"/>
            <a:r>
              <a:rPr lang="ru-RU" dirty="0" smtClean="0"/>
              <a:t>Основные параметры распределенных систем</a:t>
            </a:r>
            <a:endParaRPr lang="ru-RU" dirty="0"/>
          </a:p>
        </p:txBody>
      </p:sp>
      <p:sp>
        <p:nvSpPr>
          <p:cNvPr id="3" name="Объект 2"/>
          <p:cNvSpPr>
            <a:spLocks noGrp="1"/>
          </p:cNvSpPr>
          <p:nvPr>
            <p:ph idx="1"/>
          </p:nvPr>
        </p:nvSpPr>
        <p:spPr>
          <a:xfrm>
            <a:off x="205455" y="1611849"/>
            <a:ext cx="7049924" cy="4351338"/>
          </a:xfrm>
        </p:spPr>
        <p:txBody>
          <a:bodyPr/>
          <a:lstStyle/>
          <a:p>
            <a:r>
              <a:rPr lang="ru-RU" dirty="0" smtClean="0"/>
              <a:t>Число космических аппаратов</a:t>
            </a:r>
            <a:endParaRPr lang="en-US" dirty="0"/>
          </a:p>
          <a:p>
            <a:r>
              <a:rPr lang="ru-RU" dirty="0" smtClean="0"/>
              <a:t>Степень автономности</a:t>
            </a:r>
            <a:endParaRPr lang="en-US" dirty="0"/>
          </a:p>
          <a:p>
            <a:r>
              <a:rPr lang="ru-RU" dirty="0" smtClean="0"/>
              <a:t>Связь между аппаратами</a:t>
            </a:r>
            <a:endParaRPr lang="en-US" dirty="0"/>
          </a:p>
          <a:p>
            <a:r>
              <a:rPr lang="ru-RU" dirty="0" smtClean="0"/>
              <a:t>Тип относительных </a:t>
            </a:r>
            <a:br>
              <a:rPr lang="ru-RU" dirty="0" smtClean="0"/>
            </a:br>
            <a:r>
              <a:rPr lang="ru-RU" dirty="0" smtClean="0"/>
              <a:t>траекторий</a:t>
            </a:r>
            <a:endParaRPr lang="en-US" dirty="0"/>
          </a:p>
          <a:p>
            <a:endParaRPr lang="en-US" dirty="0"/>
          </a:p>
          <a:p>
            <a:endParaRPr lang="en-US" dirty="0"/>
          </a:p>
          <a:p>
            <a:endParaRPr lang="ru-RU" dirty="0"/>
          </a:p>
        </p:txBody>
      </p:sp>
      <p:sp>
        <p:nvSpPr>
          <p:cNvPr id="4" name="Номер слайда 3"/>
          <p:cNvSpPr>
            <a:spLocks noGrp="1"/>
          </p:cNvSpPr>
          <p:nvPr>
            <p:ph type="sldNum" sz="quarter" idx="12"/>
          </p:nvPr>
        </p:nvSpPr>
        <p:spPr/>
        <p:txBody>
          <a:bodyPr/>
          <a:lstStyle/>
          <a:p>
            <a:fld id="{E15D0A3D-E2A1-463D-A20C-5B0C3AC5C2C6}" type="slidenum">
              <a:rPr lang="ru-RU" smtClean="0"/>
              <a:pPr/>
              <a:t>3</a:t>
            </a:fld>
            <a:endParaRPr lang="ru-RU"/>
          </a:p>
        </p:txBody>
      </p:sp>
      <p:pic>
        <p:nvPicPr>
          <p:cNvPr id="7" name="Рисунок 6"/>
          <p:cNvPicPr>
            <a:picLocks noChangeAspect="1"/>
          </p:cNvPicPr>
          <p:nvPr/>
        </p:nvPicPr>
        <p:blipFill rotWithShape="1">
          <a:blip r:embed="rId2" cstate="print">
            <a:clrChange>
              <a:clrFrom>
                <a:srgbClr val="FFFFFF"/>
              </a:clrFrom>
              <a:clrTo>
                <a:srgbClr val="FFFFFF">
                  <a:alpha val="0"/>
                </a:srgbClr>
              </a:clrTo>
            </a:clrChange>
          </a:blip>
          <a:srcRect l="28846" t="30217" r="21923" b="9316"/>
          <a:stretch/>
        </p:blipFill>
        <p:spPr>
          <a:xfrm>
            <a:off x="4531673" y="2102379"/>
            <a:ext cx="4612327" cy="3186572"/>
          </a:xfrm>
          <a:prstGeom prst="rect">
            <a:avLst/>
          </a:prstGeom>
        </p:spPr>
      </p:pic>
      <p:pic>
        <p:nvPicPr>
          <p:cNvPr id="8" name="Рисунок 7"/>
          <p:cNvPicPr>
            <a:picLocks noChangeAspect="1"/>
          </p:cNvPicPr>
          <p:nvPr/>
        </p:nvPicPr>
        <p:blipFill rotWithShape="1">
          <a:blip r:embed="rId3" cstate="print"/>
          <a:srcRect l="55970" t="35804" r="16026" b="14814"/>
          <a:stretch/>
        </p:blipFill>
        <p:spPr>
          <a:xfrm>
            <a:off x="837767" y="4118116"/>
            <a:ext cx="2762250" cy="2739884"/>
          </a:xfrm>
          <a:prstGeom prst="rect">
            <a:avLst/>
          </a:prstGeom>
        </p:spPr>
      </p:pic>
      <p:sp>
        <p:nvSpPr>
          <p:cNvPr id="10" name="TextBox 9"/>
          <p:cNvSpPr txBox="1"/>
          <p:nvPr/>
        </p:nvSpPr>
        <p:spPr>
          <a:xfrm>
            <a:off x="2947830" y="5333314"/>
            <a:ext cx="2402760" cy="646331"/>
          </a:xfrm>
          <a:prstGeom prst="rect">
            <a:avLst/>
          </a:prstGeom>
          <a:noFill/>
        </p:spPr>
        <p:txBody>
          <a:bodyPr wrap="square" rtlCol="0">
            <a:spAutoFit/>
          </a:bodyPr>
          <a:lstStyle/>
          <a:p>
            <a:pPr algn="ctr"/>
            <a:r>
              <a:rPr lang="ru-RU" dirty="0" smtClean="0"/>
              <a:t>Область коммуникаций</a:t>
            </a:r>
            <a:endParaRPr lang="ru-RU" dirty="0"/>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Tree>
    <p:extLst>
      <p:ext uri="{BB962C8B-B14F-4D97-AF65-F5344CB8AC3E}">
        <p14:creationId xmlns:p14="http://schemas.microsoft.com/office/powerpoint/2010/main" val="4281903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bwMode="auto">
          <a:xfrm>
            <a:off x="178240" y="-172995"/>
            <a:ext cx="8523824" cy="1304365"/>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lgn="ctr" eaLnBrk="1" hangingPunct="1"/>
            <a:r>
              <a:rPr lang="ru-RU" altLang="ru-RU" sz="3600" dirty="0" smtClean="0"/>
              <a:t>Краевая задача</a:t>
            </a:r>
            <a:endParaRPr lang="ru-RU" altLang="ru-RU" sz="3600" kern="0" dirty="0"/>
          </a:p>
        </p:txBody>
      </p:sp>
      <p:sp>
        <p:nvSpPr>
          <p:cNvPr id="6" name="Rectangle 3"/>
          <p:cNvSpPr txBox="1">
            <a:spLocks noChangeAspect="1" noChangeArrowheads="1"/>
          </p:cNvSpPr>
          <p:nvPr/>
        </p:nvSpPr>
        <p:spPr>
          <a:xfrm>
            <a:off x="21963" y="854388"/>
            <a:ext cx="8269941" cy="14038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ru-RU" altLang="ru-RU" sz="2000" dirty="0" smtClean="0"/>
              <a:t>   Рассматривается движение в рамках модели </a:t>
            </a:r>
            <a:r>
              <a:rPr lang="ru-RU" altLang="ru-RU" sz="2000" dirty="0" err="1" smtClean="0"/>
              <a:t>Клохесси-</a:t>
            </a:r>
            <a:r>
              <a:rPr lang="ru-RU" altLang="ru-RU" sz="2000" dirty="0" err="1" smtClean="0"/>
              <a:t>Уилт</a:t>
            </a:r>
            <a:r>
              <a:rPr lang="ru-RU" altLang="ru-RU" sz="2000" dirty="0" err="1" smtClean="0"/>
              <a:t>шира</a:t>
            </a:r>
            <a:r>
              <a:rPr lang="ru-RU" altLang="ru-RU" sz="2000" dirty="0" smtClean="0"/>
              <a:t>:</a:t>
            </a:r>
          </a:p>
          <a:p>
            <a:pPr>
              <a:buFontTx/>
              <a:buNone/>
            </a:pPr>
            <a:endParaRPr lang="ru-RU" altLang="ru-RU" sz="2000" dirty="0" smtClean="0"/>
          </a:p>
          <a:p>
            <a:pPr>
              <a:buFontTx/>
              <a:buNone/>
            </a:pPr>
            <a:endParaRPr lang="ru-RU" altLang="ru-RU" sz="2000" dirty="0" smtClean="0"/>
          </a:p>
          <a:p>
            <a:pPr>
              <a:buFontTx/>
              <a:buNone/>
            </a:pPr>
            <a:endParaRPr lang="ru-RU" altLang="ru-RU" sz="2000" dirty="0" smtClean="0"/>
          </a:p>
          <a:p>
            <a:pPr>
              <a:buFontTx/>
              <a:buNone/>
            </a:pPr>
            <a:r>
              <a:rPr lang="ru-RU" altLang="ru-RU" sz="2000" dirty="0" smtClean="0"/>
              <a:t>    Для осуществления переброса необходимо чтобы перебрасываемая масса столкнулась с ловящим спутником: </a:t>
            </a:r>
          </a:p>
          <a:p>
            <a:pPr>
              <a:buFontTx/>
              <a:buNone/>
            </a:pPr>
            <a:endParaRPr lang="ru-RU" altLang="ru-RU" sz="2000" dirty="0" smtClean="0"/>
          </a:p>
          <a:p>
            <a:pPr>
              <a:buFontTx/>
              <a:buNone/>
            </a:pPr>
            <a:r>
              <a:rPr lang="ru-RU" altLang="ru-RU" sz="2000" dirty="0" smtClean="0"/>
              <a:t>      – </a:t>
            </a:r>
            <a:r>
              <a:rPr lang="ru-RU" altLang="ru-RU" sz="2000" dirty="0"/>
              <a:t>начало броска</a:t>
            </a:r>
            <a:r>
              <a:rPr lang="ru-RU" altLang="ru-RU" sz="2000" dirty="0" smtClean="0"/>
              <a:t>,         – конец броска</a:t>
            </a:r>
          </a:p>
        </p:txBody>
      </p:sp>
      <p:graphicFrame>
        <p:nvGraphicFramePr>
          <p:cNvPr id="8" name="Объект 7"/>
          <p:cNvGraphicFramePr>
            <a:graphicFrameLocks noChangeAspect="1"/>
          </p:cNvGraphicFramePr>
          <p:nvPr>
            <p:extLst>
              <p:ext uri="{D42A27DB-BD31-4B8C-83A1-F6EECF244321}">
                <p14:modId xmlns:p14="http://schemas.microsoft.com/office/powerpoint/2010/main" val="674653058"/>
              </p:ext>
            </p:extLst>
          </p:nvPr>
        </p:nvGraphicFramePr>
        <p:xfrm>
          <a:off x="2886389" y="3108878"/>
          <a:ext cx="4231104" cy="398035"/>
        </p:xfrm>
        <a:graphic>
          <a:graphicData uri="http://schemas.openxmlformats.org/presentationml/2006/ole">
            <mc:AlternateContent xmlns:mc="http://schemas.openxmlformats.org/markup-compatibility/2006">
              <mc:Choice xmlns:v="urn:schemas-microsoft-com:vml" Requires="v">
                <p:oleObj spid="_x0000_s3399" name="Equation" r:id="rId3" imgW="3911400" imgH="368280" progId="Equation.DSMT4">
                  <p:embed/>
                </p:oleObj>
              </mc:Choice>
              <mc:Fallback>
                <p:oleObj name="Equation" r:id="rId3" imgW="3911400" imgH="368280" progId="Equation.DSMT4">
                  <p:embed/>
                  <p:pic>
                    <p:nvPicPr>
                      <p:cNvPr id="0" name="Picture 2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389" y="3108878"/>
                        <a:ext cx="4231104" cy="3980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2595503322"/>
              </p:ext>
            </p:extLst>
          </p:nvPr>
        </p:nvGraphicFramePr>
        <p:xfrm>
          <a:off x="216401" y="3462553"/>
          <a:ext cx="296003" cy="493338"/>
        </p:xfrm>
        <a:graphic>
          <a:graphicData uri="http://schemas.openxmlformats.org/presentationml/2006/ole">
            <mc:AlternateContent xmlns:mc="http://schemas.openxmlformats.org/markup-compatibility/2006">
              <mc:Choice xmlns:v="urn:schemas-microsoft-com:vml" Requires="v">
                <p:oleObj spid="_x0000_s3400" name="Equation" r:id="rId5" imgW="114201" imgH="190335" progId="Equation.DSMT4">
                  <p:embed/>
                </p:oleObj>
              </mc:Choice>
              <mc:Fallback>
                <p:oleObj name="Equation" r:id="rId5" imgW="114201" imgH="190335" progId="Equation.DSMT4">
                  <p:embed/>
                  <p:pic>
                    <p:nvPicPr>
                      <p:cNvPr id="0" name="Picture 2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401" y="3462553"/>
                        <a:ext cx="296003" cy="49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extLst>
              <p:ext uri="{D42A27DB-BD31-4B8C-83A1-F6EECF244321}">
                <p14:modId xmlns:p14="http://schemas.microsoft.com/office/powerpoint/2010/main" val="798161089"/>
              </p:ext>
            </p:extLst>
          </p:nvPr>
        </p:nvGraphicFramePr>
        <p:xfrm>
          <a:off x="2460295" y="3508614"/>
          <a:ext cx="340874" cy="464828"/>
        </p:xfrm>
        <a:graphic>
          <a:graphicData uri="http://schemas.openxmlformats.org/presentationml/2006/ole">
            <mc:AlternateContent xmlns:mc="http://schemas.openxmlformats.org/markup-compatibility/2006">
              <mc:Choice xmlns:v="urn:schemas-microsoft-com:vml" Requires="v">
                <p:oleObj spid="_x0000_s3401" name="Equation" r:id="rId7" imgW="139639" imgH="190417" progId="Equation.DSMT4">
                  <p:embed/>
                </p:oleObj>
              </mc:Choice>
              <mc:Fallback>
                <p:oleObj name="Equation" r:id="rId7" imgW="139639" imgH="190417" progId="Equation.DSMT4">
                  <p:embed/>
                  <p:pic>
                    <p:nvPicPr>
                      <p:cNvPr id="0" name="Picture 2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0295" y="3508614"/>
                        <a:ext cx="340874" cy="4648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3"/>
          <p:cNvSpPr txBox="1">
            <a:spLocks noChangeAspect="1" noChangeArrowheads="1"/>
          </p:cNvSpPr>
          <p:nvPr/>
        </p:nvSpPr>
        <p:spPr>
          <a:xfrm>
            <a:off x="0" y="4068781"/>
            <a:ext cx="8269941" cy="900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ru-RU" altLang="ru-RU" sz="2000" dirty="0" smtClean="0"/>
              <a:t>    Указание моментов времени     ,       полностью определяет переброс, скорость выброса массы (                          ,                                                 ):</a:t>
            </a:r>
          </a:p>
        </p:txBody>
      </p:sp>
      <p:graphicFrame>
        <p:nvGraphicFramePr>
          <p:cNvPr id="13" name="Объект 12"/>
          <p:cNvGraphicFramePr>
            <a:graphicFrameLocks noChangeAspect="1"/>
          </p:cNvGraphicFramePr>
          <p:nvPr>
            <p:extLst>
              <p:ext uri="{D42A27DB-BD31-4B8C-83A1-F6EECF244321}">
                <p14:modId xmlns:p14="http://schemas.microsoft.com/office/powerpoint/2010/main" val="1759996855"/>
              </p:ext>
            </p:extLst>
          </p:nvPr>
        </p:nvGraphicFramePr>
        <p:xfrm>
          <a:off x="3451714" y="4014041"/>
          <a:ext cx="296003" cy="493338"/>
        </p:xfrm>
        <a:graphic>
          <a:graphicData uri="http://schemas.openxmlformats.org/presentationml/2006/ole">
            <mc:AlternateContent xmlns:mc="http://schemas.openxmlformats.org/markup-compatibility/2006">
              <mc:Choice xmlns:v="urn:schemas-microsoft-com:vml" Requires="v">
                <p:oleObj spid="_x0000_s3402" name="Equation" r:id="rId9" imgW="114201" imgH="190335" progId="Equation.DSMT4">
                  <p:embed/>
                </p:oleObj>
              </mc:Choice>
              <mc:Fallback>
                <p:oleObj name="Equation" r:id="rId9" imgW="114201" imgH="190335" progId="Equation.DSMT4">
                  <p:embed/>
                  <p:pic>
                    <p:nvPicPr>
                      <p:cNvPr id="0" name="Picture 2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714" y="4014041"/>
                        <a:ext cx="296003" cy="49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val="791619324"/>
              </p:ext>
            </p:extLst>
          </p:nvPr>
        </p:nvGraphicFramePr>
        <p:xfrm>
          <a:off x="3871353" y="4019950"/>
          <a:ext cx="340874" cy="464828"/>
        </p:xfrm>
        <a:graphic>
          <a:graphicData uri="http://schemas.openxmlformats.org/presentationml/2006/ole">
            <mc:AlternateContent xmlns:mc="http://schemas.openxmlformats.org/markup-compatibility/2006">
              <mc:Choice xmlns:v="urn:schemas-microsoft-com:vml" Requires="v">
                <p:oleObj spid="_x0000_s3403" name="Equation" r:id="rId10" imgW="139639" imgH="190417" progId="Equation.DSMT4">
                  <p:embed/>
                </p:oleObj>
              </mc:Choice>
              <mc:Fallback>
                <p:oleObj name="Equation" r:id="rId10" imgW="139639" imgH="190417" progId="Equation.DSMT4">
                  <p:embed/>
                  <p:pic>
                    <p:nvPicPr>
                      <p:cNvPr id="0" name="Picture 2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1353" y="4019950"/>
                        <a:ext cx="340874" cy="4648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extLst>
              <p:ext uri="{D42A27DB-BD31-4B8C-83A1-F6EECF244321}">
                <p14:modId xmlns:p14="http://schemas.microsoft.com/office/powerpoint/2010/main" val="3095089853"/>
              </p:ext>
            </p:extLst>
          </p:nvPr>
        </p:nvGraphicFramePr>
        <p:xfrm>
          <a:off x="322607" y="4855292"/>
          <a:ext cx="5473700" cy="1676400"/>
        </p:xfrm>
        <a:graphic>
          <a:graphicData uri="http://schemas.openxmlformats.org/presentationml/2006/ole">
            <mc:AlternateContent xmlns:mc="http://schemas.openxmlformats.org/markup-compatibility/2006">
              <mc:Choice xmlns:v="urn:schemas-microsoft-com:vml" Requires="v">
                <p:oleObj spid="_x0000_s3404" name="Equation" r:id="rId11" imgW="5473700" imgH="1676400" progId="Equation.DSMT4">
                  <p:embed/>
                </p:oleObj>
              </mc:Choice>
              <mc:Fallback>
                <p:oleObj name="Equation" r:id="rId11" imgW="5473700" imgH="1676400" progId="Equation.DSMT4">
                  <p:embed/>
                  <p:pic>
                    <p:nvPicPr>
                      <p:cNvPr id="0" name="Picture 2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607" y="4855292"/>
                        <a:ext cx="5473700"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extLst>
              <p:ext uri="{D42A27DB-BD31-4B8C-83A1-F6EECF244321}">
                <p14:modId xmlns:p14="http://schemas.microsoft.com/office/powerpoint/2010/main" val="3554857221"/>
              </p:ext>
            </p:extLst>
          </p:nvPr>
        </p:nvGraphicFramePr>
        <p:xfrm>
          <a:off x="3122944" y="4349571"/>
          <a:ext cx="1485900" cy="342900"/>
        </p:xfrm>
        <a:graphic>
          <a:graphicData uri="http://schemas.openxmlformats.org/presentationml/2006/ole">
            <mc:AlternateContent xmlns:mc="http://schemas.openxmlformats.org/markup-compatibility/2006">
              <mc:Choice xmlns:v="urn:schemas-microsoft-com:vml" Requires="v">
                <p:oleObj spid="_x0000_s3405" name="Equation" r:id="rId13" imgW="1485900" imgH="342900" progId="Equation.DSMT4">
                  <p:embed/>
                </p:oleObj>
              </mc:Choice>
              <mc:Fallback>
                <p:oleObj name="Equation" r:id="rId13" imgW="1485900" imgH="342900" progId="Equation.DSMT4">
                  <p:embed/>
                  <p:pic>
                    <p:nvPicPr>
                      <p:cNvPr id="0" name="Picture 23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2944" y="4349571"/>
                        <a:ext cx="14859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16"/>
          <p:cNvGraphicFramePr>
            <a:graphicFrameLocks noChangeAspect="1"/>
          </p:cNvGraphicFramePr>
          <p:nvPr>
            <p:extLst>
              <p:ext uri="{D42A27DB-BD31-4B8C-83A1-F6EECF244321}">
                <p14:modId xmlns:p14="http://schemas.microsoft.com/office/powerpoint/2010/main" val="650807418"/>
              </p:ext>
            </p:extLst>
          </p:nvPr>
        </p:nvGraphicFramePr>
        <p:xfrm>
          <a:off x="4652417" y="4359636"/>
          <a:ext cx="2743200" cy="317500"/>
        </p:xfrm>
        <a:graphic>
          <a:graphicData uri="http://schemas.openxmlformats.org/presentationml/2006/ole">
            <mc:AlternateContent xmlns:mc="http://schemas.openxmlformats.org/markup-compatibility/2006">
              <mc:Choice xmlns:v="urn:schemas-microsoft-com:vml" Requires="v">
                <p:oleObj spid="_x0000_s3406" name="Equation" r:id="rId15" imgW="2743200" imgH="317500" progId="Equation.DSMT4">
                  <p:embed/>
                </p:oleObj>
              </mc:Choice>
              <mc:Fallback>
                <p:oleObj name="Equation" r:id="rId15" imgW="2743200" imgH="317500" progId="Equation.DSMT4">
                  <p:embed/>
                  <p:pic>
                    <p:nvPicPr>
                      <p:cNvPr id="0" name="Picture 23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52417" y="4359636"/>
                        <a:ext cx="27432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3"/>
          <p:cNvSpPr txBox="1">
            <a:spLocks noChangeAspect="1" noChangeArrowheads="1"/>
          </p:cNvSpPr>
          <p:nvPr/>
        </p:nvSpPr>
        <p:spPr>
          <a:xfrm>
            <a:off x="0" y="3553753"/>
            <a:ext cx="8955744" cy="900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ru-RU" altLang="ru-RU" sz="2000" dirty="0" smtClean="0"/>
          </a:p>
        </p:txBody>
      </p:sp>
      <p:graphicFrame>
        <p:nvGraphicFramePr>
          <p:cNvPr id="3308" name="Object 236"/>
          <p:cNvGraphicFramePr>
            <a:graphicFrameLocks noChangeAspect="1"/>
          </p:cNvGraphicFramePr>
          <p:nvPr/>
        </p:nvGraphicFramePr>
        <p:xfrm>
          <a:off x="227610" y="1280034"/>
          <a:ext cx="4329905" cy="1141889"/>
        </p:xfrm>
        <a:graphic>
          <a:graphicData uri="http://schemas.openxmlformats.org/presentationml/2006/ole">
            <mc:AlternateContent xmlns:mc="http://schemas.openxmlformats.org/markup-compatibility/2006">
              <mc:Choice xmlns:v="urn:schemas-microsoft-com:vml" Requires="v">
                <p:oleObj spid="_x0000_s3407" name="Equation" r:id="rId17" imgW="5105160" imgH="1346040" progId="Equation.DSMT4">
                  <p:embed/>
                </p:oleObj>
              </mc:Choice>
              <mc:Fallback>
                <p:oleObj name="Equation" r:id="rId17" imgW="5105160" imgH="1346040" progId="Equation.DSMT4">
                  <p:embed/>
                  <p:pic>
                    <p:nvPicPr>
                      <p:cNvPr id="0" name="Picture 23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7610" y="1280034"/>
                        <a:ext cx="4329905" cy="1141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Рисунок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2" name="Номер слайда 1"/>
          <p:cNvSpPr>
            <a:spLocks noGrp="1"/>
          </p:cNvSpPr>
          <p:nvPr>
            <p:ph type="sldNum" sz="quarter" idx="12"/>
          </p:nvPr>
        </p:nvSpPr>
        <p:spPr/>
        <p:txBody>
          <a:bodyPr/>
          <a:lstStyle/>
          <a:p>
            <a:fld id="{E15D0A3D-E2A1-463D-A20C-5B0C3AC5C2C6}" type="slidenum">
              <a:rPr lang="ru-RU" smtClean="0"/>
              <a:pPr/>
              <a:t>30</a:t>
            </a:fld>
            <a:endParaRPr lang="ru-RU"/>
          </a:p>
        </p:txBody>
      </p:sp>
    </p:spTree>
    <p:extLst>
      <p:ext uri="{BB962C8B-B14F-4D97-AF65-F5344CB8AC3E}">
        <p14:creationId xmlns:p14="http://schemas.microsoft.com/office/powerpoint/2010/main" val="40593337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2464" y="187"/>
            <a:ext cx="7886700" cy="1325563"/>
          </a:xfrm>
        </p:spPr>
        <p:txBody>
          <a:bodyPr>
            <a:normAutofit/>
          </a:bodyPr>
          <a:lstStyle/>
          <a:p>
            <a:pPr algn="ctr"/>
            <a:r>
              <a:rPr lang="ru-RU" sz="3600" dirty="0" smtClean="0"/>
              <a:t>Три спутника, выравнивание дрейфов</a:t>
            </a:r>
            <a:endParaRPr lang="ru-RU" sz="3600" dirty="0"/>
          </a:p>
        </p:txBody>
      </p:sp>
      <p:pic>
        <p:nvPicPr>
          <p:cNvPr id="12" name="Рисунок 11"/>
          <p:cNvPicPr>
            <a:picLocks noChangeAspect="1"/>
          </p:cNvPicPr>
          <p:nvPr/>
        </p:nvPicPr>
        <p:blipFill rotWithShape="1">
          <a:blip r:embed="rId3" cstate="print">
            <a:extLst>
              <a:ext uri="{28A0092B-C50C-407E-A947-70E740481C1C}">
                <a14:useLocalDpi xmlns:a14="http://schemas.microsoft.com/office/drawing/2010/main" val="0"/>
              </a:ext>
            </a:extLst>
          </a:blip>
          <a:srcRect l="28383" r="7793"/>
          <a:stretch/>
        </p:blipFill>
        <p:spPr>
          <a:xfrm>
            <a:off x="371258" y="1991865"/>
            <a:ext cx="5836023" cy="4364486"/>
          </a:xfrm>
          <a:prstGeom prst="rect">
            <a:avLst/>
          </a:prstGeom>
        </p:spPr>
      </p:pic>
      <p:sp>
        <p:nvSpPr>
          <p:cNvPr id="13" name="Содержимое 2"/>
          <p:cNvSpPr>
            <a:spLocks noGrp="1"/>
          </p:cNvSpPr>
          <p:nvPr>
            <p:ph idx="1"/>
          </p:nvPr>
        </p:nvSpPr>
        <p:spPr>
          <a:xfrm>
            <a:off x="371258" y="1352829"/>
            <a:ext cx="8349110" cy="1004162"/>
          </a:xfrm>
        </p:spPr>
        <p:txBody>
          <a:bodyPr>
            <a:noAutofit/>
          </a:bodyPr>
          <a:lstStyle/>
          <a:p>
            <a:pPr marL="0" indent="0" eaLnBrk="1" hangingPunct="1">
              <a:buNone/>
            </a:pPr>
            <a:r>
              <a:rPr lang="ru-RU" altLang="ru-RU" sz="2000" dirty="0" smtClean="0"/>
              <a:t>Если дрейфы трёх спутников удовлетворяют неравенству, можно совершить переброс, приравнивающий три дрейфа</a:t>
            </a:r>
          </a:p>
          <a:p>
            <a:pPr marL="0" indent="0" eaLnBrk="1" hangingPunct="1">
              <a:buNone/>
            </a:pPr>
            <a:endParaRPr lang="ru-RU" altLang="ru-RU" sz="2000" dirty="0" smtClean="0"/>
          </a:p>
        </p:txBody>
      </p:sp>
      <p:graphicFrame>
        <p:nvGraphicFramePr>
          <p:cNvPr id="14" name="Объект 13"/>
          <p:cNvGraphicFramePr>
            <a:graphicFrameLocks noChangeAspect="1"/>
          </p:cNvGraphicFramePr>
          <p:nvPr>
            <p:extLst>
              <p:ext uri="{D42A27DB-BD31-4B8C-83A1-F6EECF244321}">
                <p14:modId xmlns:p14="http://schemas.microsoft.com/office/powerpoint/2010/main" val="3843080764"/>
              </p:ext>
            </p:extLst>
          </p:nvPr>
        </p:nvGraphicFramePr>
        <p:xfrm>
          <a:off x="6180138" y="3606800"/>
          <a:ext cx="2614612" cy="434975"/>
        </p:xfrm>
        <a:graphic>
          <a:graphicData uri="http://schemas.openxmlformats.org/presentationml/2006/ole">
            <mc:AlternateContent xmlns:mc="http://schemas.openxmlformats.org/markup-compatibility/2006">
              <mc:Choice xmlns:v="urn:schemas-microsoft-com:vml" Requires="v">
                <p:oleObj spid="_x0000_s5245" name="Equation" r:id="rId4" imgW="2298600" imgH="380880" progId="Equation.DSMT4">
                  <p:embed/>
                </p:oleObj>
              </mc:Choice>
              <mc:Fallback>
                <p:oleObj name="Equation" r:id="rId4" imgW="2298600" imgH="380880" progId="Equation.DSMT4">
                  <p:embed/>
                  <p:pic>
                    <p:nvPicPr>
                      <p:cNvPr id="0" name="Picture 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138" y="3606800"/>
                        <a:ext cx="2614612"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extLst>
              <p:ext uri="{D42A27DB-BD31-4B8C-83A1-F6EECF244321}">
                <p14:modId xmlns:p14="http://schemas.microsoft.com/office/powerpoint/2010/main" val="2055171039"/>
              </p:ext>
            </p:extLst>
          </p:nvPr>
        </p:nvGraphicFramePr>
        <p:xfrm>
          <a:off x="6186243" y="4361313"/>
          <a:ext cx="2503675" cy="621589"/>
        </p:xfrm>
        <a:graphic>
          <a:graphicData uri="http://schemas.openxmlformats.org/presentationml/2006/ole">
            <mc:AlternateContent xmlns:mc="http://schemas.openxmlformats.org/markup-compatibility/2006">
              <mc:Choice xmlns:v="urn:schemas-microsoft-com:vml" Requires="v">
                <p:oleObj spid="_x0000_s5246" name="Equation" r:id="rId6" imgW="2247840" imgH="558720" progId="Equation.DSMT4">
                  <p:embed/>
                </p:oleObj>
              </mc:Choice>
              <mc:Fallback>
                <p:oleObj name="Equation" r:id="rId6" imgW="2247840" imgH="558720" progId="Equation.DSMT4">
                  <p:embed/>
                  <p:pic>
                    <p:nvPicPr>
                      <p:cNvPr id="0" name="Picture 9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6243" y="4361313"/>
                        <a:ext cx="2503675" cy="6215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extLst>
              <p:ext uri="{D42A27DB-BD31-4B8C-83A1-F6EECF244321}">
                <p14:modId xmlns:p14="http://schemas.microsoft.com/office/powerpoint/2010/main" val="3694589755"/>
              </p:ext>
            </p:extLst>
          </p:nvPr>
        </p:nvGraphicFramePr>
        <p:xfrm>
          <a:off x="5403384" y="5177640"/>
          <a:ext cx="3400784" cy="739066"/>
        </p:xfrm>
        <a:graphic>
          <a:graphicData uri="http://schemas.openxmlformats.org/presentationml/2006/ole">
            <mc:AlternateContent xmlns:mc="http://schemas.openxmlformats.org/markup-compatibility/2006">
              <mc:Choice xmlns:v="urn:schemas-microsoft-com:vml" Requires="v">
                <p:oleObj spid="_x0000_s5247" name="Equation" r:id="rId8" imgW="3276360" imgH="711000" progId="Equation.DSMT4">
                  <p:embed/>
                </p:oleObj>
              </mc:Choice>
              <mc:Fallback>
                <p:oleObj name="Equation" r:id="rId8" imgW="3276360" imgH="711000" progId="Equation.DSMT4">
                  <p:embed/>
                  <p:pic>
                    <p:nvPicPr>
                      <p:cNvPr id="0" name="Picture 9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384" y="5177640"/>
                        <a:ext cx="3400784" cy="7390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a:spLocks noChangeArrowheads="1"/>
          </p:cNvSpPr>
          <p:nvPr/>
        </p:nvSpPr>
        <p:spPr bwMode="auto">
          <a:xfrm>
            <a:off x="887508" y="6315687"/>
            <a:ext cx="22894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600" dirty="0" smtClean="0">
                <a:latin typeface="+mn-lt"/>
              </a:rPr>
              <a:t>Выравнивание дрейфов</a:t>
            </a:r>
            <a:endParaRPr lang="ru-RU" altLang="ru-RU" sz="1600" dirty="0">
              <a:latin typeface="+mn-lt"/>
            </a:endParaRPr>
          </a:p>
        </p:txBody>
      </p:sp>
      <p:pic>
        <p:nvPicPr>
          <p:cNvPr id="10" name="Рисунок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3" name="Номер слайда 2"/>
          <p:cNvSpPr>
            <a:spLocks noGrp="1"/>
          </p:cNvSpPr>
          <p:nvPr>
            <p:ph type="sldNum" sz="quarter" idx="12"/>
          </p:nvPr>
        </p:nvSpPr>
        <p:spPr/>
        <p:txBody>
          <a:bodyPr/>
          <a:lstStyle/>
          <a:p>
            <a:fld id="{E15D0A3D-E2A1-463D-A20C-5B0C3AC5C2C6}" type="slidenum">
              <a:rPr lang="ru-RU" smtClean="0"/>
              <a:pPr/>
              <a:t>31</a:t>
            </a:fld>
            <a:endParaRPr lang="ru-RU"/>
          </a:p>
        </p:txBody>
      </p:sp>
    </p:spTree>
    <p:extLst>
      <p:ext uri="{BB962C8B-B14F-4D97-AF65-F5344CB8AC3E}">
        <p14:creationId xmlns:p14="http://schemas.microsoft.com/office/powerpoint/2010/main" val="25593548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8703" y="4827914"/>
            <a:ext cx="4539475" cy="1997933"/>
          </a:xfrm>
          <a:prstGeom prst="rect">
            <a:avLst/>
          </a:prstGeom>
          <a:noFill/>
          <a:ln>
            <a:noFill/>
          </a:ln>
        </p:spPr>
      </p:pic>
      <p:pic>
        <p:nvPicPr>
          <p:cNvPr id="11" name="Рисунок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6442" y="1350588"/>
            <a:ext cx="4703995" cy="2047735"/>
          </a:xfrm>
          <a:prstGeom prst="rect">
            <a:avLst/>
          </a:prstGeom>
          <a:noFill/>
          <a:ln>
            <a:noFill/>
          </a:ln>
        </p:spPr>
      </p:pic>
      <p:sp>
        <p:nvSpPr>
          <p:cNvPr id="7" name="Заголовок 1"/>
          <p:cNvSpPr txBox="1">
            <a:spLocks/>
          </p:cNvSpPr>
          <p:nvPr/>
        </p:nvSpPr>
        <p:spPr bwMode="auto">
          <a:xfrm>
            <a:off x="351235" y="0"/>
            <a:ext cx="8504886"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lgn="ctr" eaLnBrk="1" hangingPunct="1"/>
            <a:r>
              <a:rPr lang="ru-RU" altLang="ru-RU" sz="3600" kern="0" dirty="0" smtClean="0"/>
              <a:t>Оптимальные перебросы</a:t>
            </a:r>
            <a:endParaRPr lang="ru-RU" altLang="ru-RU" sz="3600" kern="0" dirty="0"/>
          </a:p>
        </p:txBody>
      </p:sp>
      <p:sp>
        <p:nvSpPr>
          <p:cNvPr id="3" name="Объект 2"/>
          <p:cNvSpPr>
            <a:spLocks noGrp="1"/>
          </p:cNvSpPr>
          <p:nvPr>
            <p:ph idx="1"/>
          </p:nvPr>
        </p:nvSpPr>
        <p:spPr>
          <a:xfrm>
            <a:off x="628650" y="857250"/>
            <a:ext cx="7886700" cy="1420124"/>
          </a:xfrm>
        </p:spPr>
        <p:txBody>
          <a:bodyPr>
            <a:normAutofit/>
          </a:bodyPr>
          <a:lstStyle/>
          <a:p>
            <a:pPr marL="0" indent="0">
              <a:buNone/>
            </a:pPr>
            <a:r>
              <a:rPr lang="ru-RU" sz="2000" dirty="0" smtClean="0"/>
              <a:t>Параметры траектории после переброса – суть функции       , </a:t>
            </a:r>
          </a:p>
          <a:p>
            <a:pPr marL="0" indent="0">
              <a:buNone/>
            </a:pPr>
            <a:r>
              <a:rPr lang="ru-RU" sz="2000" dirty="0" smtClean="0"/>
              <a:t>Рассмотрим оптимизационные задачи</a:t>
            </a:r>
            <a:endParaRPr lang="ru-RU" sz="2000" dirty="0"/>
          </a:p>
        </p:txBody>
      </p:sp>
      <p:sp>
        <p:nvSpPr>
          <p:cNvPr id="8" name="Номер слайда 7"/>
          <p:cNvSpPr>
            <a:spLocks noGrp="1"/>
          </p:cNvSpPr>
          <p:nvPr>
            <p:ph type="sldNum" sz="quarter" idx="12"/>
          </p:nvPr>
        </p:nvSpPr>
        <p:spPr/>
        <p:txBody>
          <a:bodyPr/>
          <a:lstStyle/>
          <a:p>
            <a:fld id="{E15D0A3D-E2A1-463D-A20C-5B0C3AC5C2C6}" type="slidenum">
              <a:rPr lang="ru-RU" smtClean="0"/>
              <a:pPr/>
              <a:t>32</a:t>
            </a:fld>
            <a:endParaRPr lang="ru-RU" dirty="0"/>
          </a:p>
        </p:txBody>
      </p:sp>
      <p:graphicFrame>
        <p:nvGraphicFramePr>
          <p:cNvPr id="6" name="Объект 5"/>
          <p:cNvGraphicFramePr>
            <a:graphicFrameLocks noChangeAspect="1"/>
          </p:cNvGraphicFramePr>
          <p:nvPr>
            <p:extLst>
              <p:ext uri="{D42A27DB-BD31-4B8C-83A1-F6EECF244321}">
                <p14:modId xmlns:p14="http://schemas.microsoft.com/office/powerpoint/2010/main" val="2820695331"/>
              </p:ext>
            </p:extLst>
          </p:nvPr>
        </p:nvGraphicFramePr>
        <p:xfrm>
          <a:off x="6870260" y="788274"/>
          <a:ext cx="296003" cy="493338"/>
        </p:xfrm>
        <a:graphic>
          <a:graphicData uri="http://schemas.openxmlformats.org/presentationml/2006/ole">
            <mc:AlternateContent xmlns:mc="http://schemas.openxmlformats.org/markup-compatibility/2006">
              <mc:Choice xmlns:v="urn:schemas-microsoft-com:vml" Requires="v">
                <p:oleObj spid="_x0000_s10471" name="Equation" r:id="rId5" imgW="114201" imgH="190335" progId="Equation.DSMT4">
                  <p:embed/>
                </p:oleObj>
              </mc:Choice>
              <mc:Fallback>
                <p:oleObj name="Equation" r:id="rId5" imgW="114201" imgH="190335" progId="Equation.DSMT4">
                  <p:embed/>
                  <p:pic>
                    <p:nvPicPr>
                      <p:cNvPr id="0" name="Picture 1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0260" y="788274"/>
                        <a:ext cx="296003" cy="49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2261456982"/>
              </p:ext>
            </p:extLst>
          </p:nvPr>
        </p:nvGraphicFramePr>
        <p:xfrm>
          <a:off x="7329495" y="790876"/>
          <a:ext cx="340874" cy="464828"/>
        </p:xfrm>
        <a:graphic>
          <a:graphicData uri="http://schemas.openxmlformats.org/presentationml/2006/ole">
            <mc:AlternateContent xmlns:mc="http://schemas.openxmlformats.org/markup-compatibility/2006">
              <mc:Choice xmlns:v="urn:schemas-microsoft-com:vml" Requires="v">
                <p:oleObj spid="_x0000_s10472" name="Equation" r:id="rId7" imgW="139639" imgH="190417" progId="Equation.DSMT4">
                  <p:embed/>
                </p:oleObj>
              </mc:Choice>
              <mc:Fallback>
                <p:oleObj name="Equation" r:id="rId7" imgW="139639" imgH="190417" progId="Equation.DSMT4">
                  <p:embed/>
                  <p:pic>
                    <p:nvPicPr>
                      <p:cNvPr id="0" name="Picture 1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9495" y="790876"/>
                        <a:ext cx="340874" cy="4648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Объект 2"/>
          <p:cNvSpPr txBox="1">
            <a:spLocks/>
          </p:cNvSpPr>
          <p:nvPr/>
        </p:nvSpPr>
        <p:spPr>
          <a:xfrm>
            <a:off x="115355" y="1801756"/>
            <a:ext cx="3322019" cy="6964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000" dirty="0" smtClean="0"/>
              <a:t>Форма траектории наиболее близка к изначальной</a:t>
            </a:r>
            <a:endParaRPr lang="ru-RU" sz="2000"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3142637841"/>
              </p:ext>
            </p:extLst>
          </p:nvPr>
        </p:nvGraphicFramePr>
        <p:xfrm>
          <a:off x="161695" y="2498217"/>
          <a:ext cx="3403600" cy="393700"/>
        </p:xfrm>
        <a:graphic>
          <a:graphicData uri="http://schemas.openxmlformats.org/presentationml/2006/ole">
            <mc:AlternateContent xmlns:mc="http://schemas.openxmlformats.org/markup-compatibility/2006">
              <mc:Choice xmlns:v="urn:schemas-microsoft-com:vml" Requires="v">
                <p:oleObj spid="_x0000_s10473" name="Equation" r:id="rId9" imgW="3403440" imgH="393480" progId="Equation.DSMT4">
                  <p:embed/>
                </p:oleObj>
              </mc:Choice>
              <mc:Fallback>
                <p:oleObj name="Equation" r:id="rId9" imgW="3403440" imgH="393480" progId="Equation.DSMT4">
                  <p:embed/>
                  <p:pic>
                    <p:nvPicPr>
                      <p:cNvPr id="0" name="Picture 16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695" y="2498217"/>
                        <a:ext cx="34036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Объект 2"/>
          <p:cNvSpPr txBox="1">
            <a:spLocks/>
          </p:cNvSpPr>
          <p:nvPr/>
        </p:nvSpPr>
        <p:spPr>
          <a:xfrm>
            <a:off x="115354" y="3551691"/>
            <a:ext cx="3680273" cy="6964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000" dirty="0" smtClean="0"/>
              <a:t>Минимизация скорости броска</a:t>
            </a:r>
            <a:endParaRPr lang="ru-RU" sz="2000" dirty="0"/>
          </a:p>
        </p:txBody>
      </p:sp>
      <p:graphicFrame>
        <p:nvGraphicFramePr>
          <p:cNvPr id="13" name="Объект 12"/>
          <p:cNvGraphicFramePr>
            <a:graphicFrameLocks noChangeAspect="1"/>
          </p:cNvGraphicFramePr>
          <p:nvPr>
            <p:extLst>
              <p:ext uri="{D42A27DB-BD31-4B8C-83A1-F6EECF244321}">
                <p14:modId xmlns:p14="http://schemas.microsoft.com/office/powerpoint/2010/main" val="1253823758"/>
              </p:ext>
            </p:extLst>
          </p:nvPr>
        </p:nvGraphicFramePr>
        <p:xfrm>
          <a:off x="115354" y="4204333"/>
          <a:ext cx="3962400" cy="381000"/>
        </p:xfrm>
        <a:graphic>
          <a:graphicData uri="http://schemas.openxmlformats.org/presentationml/2006/ole">
            <mc:AlternateContent xmlns:mc="http://schemas.openxmlformats.org/markup-compatibility/2006">
              <mc:Choice xmlns:v="urn:schemas-microsoft-com:vml" Requires="v">
                <p:oleObj spid="_x0000_s10474" name="Equation" r:id="rId11" imgW="3962160" imgH="380880" progId="Equation.DSMT4">
                  <p:embed/>
                </p:oleObj>
              </mc:Choice>
              <mc:Fallback>
                <p:oleObj name="Equation" r:id="rId11" imgW="3962160" imgH="380880" progId="Equation.DSMT4">
                  <p:embed/>
                  <p:pic>
                    <p:nvPicPr>
                      <p:cNvPr id="0" name="Picture 16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354" y="4204333"/>
                        <a:ext cx="39624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Рисунок 13"/>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4739" y="3074282"/>
            <a:ext cx="4663625" cy="2088492"/>
          </a:xfrm>
          <a:prstGeom prst="rect">
            <a:avLst/>
          </a:prstGeom>
          <a:noFill/>
          <a:ln>
            <a:noFill/>
          </a:ln>
        </p:spPr>
      </p:pic>
      <p:sp>
        <p:nvSpPr>
          <p:cNvPr id="15" name="Объект 2"/>
          <p:cNvSpPr txBox="1">
            <a:spLocks/>
          </p:cNvSpPr>
          <p:nvPr/>
        </p:nvSpPr>
        <p:spPr>
          <a:xfrm>
            <a:off x="115354" y="5478650"/>
            <a:ext cx="4163349" cy="6964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000" dirty="0" smtClean="0"/>
              <a:t>Минимизация времени переброса</a:t>
            </a:r>
            <a:endParaRPr lang="ru-RU" sz="2000" dirty="0"/>
          </a:p>
        </p:txBody>
      </p:sp>
      <p:graphicFrame>
        <p:nvGraphicFramePr>
          <p:cNvPr id="17" name="Объект 16"/>
          <p:cNvGraphicFramePr>
            <a:graphicFrameLocks noChangeAspect="1"/>
          </p:cNvGraphicFramePr>
          <p:nvPr>
            <p:extLst>
              <p:ext uri="{D42A27DB-BD31-4B8C-83A1-F6EECF244321}">
                <p14:modId xmlns:p14="http://schemas.microsoft.com/office/powerpoint/2010/main" val="2949693755"/>
              </p:ext>
            </p:extLst>
          </p:nvPr>
        </p:nvGraphicFramePr>
        <p:xfrm>
          <a:off x="161695" y="5994744"/>
          <a:ext cx="1955800" cy="342900"/>
        </p:xfrm>
        <a:graphic>
          <a:graphicData uri="http://schemas.openxmlformats.org/presentationml/2006/ole">
            <mc:AlternateContent xmlns:mc="http://schemas.openxmlformats.org/markup-compatibility/2006">
              <mc:Choice xmlns:v="urn:schemas-microsoft-com:vml" Requires="v">
                <p:oleObj spid="_x0000_s10475" name="Equation" r:id="rId14" imgW="1955520" imgH="342720" progId="Equation.DSMT4">
                  <p:embed/>
                </p:oleObj>
              </mc:Choice>
              <mc:Fallback>
                <p:oleObj name="Equation" r:id="rId14" imgW="1955520" imgH="342720" progId="Equation.DSMT4">
                  <p:embed/>
                  <p:pic>
                    <p:nvPicPr>
                      <p:cNvPr id="0" name="Picture 16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1695" y="5994744"/>
                        <a:ext cx="19558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17"/>
          <p:cNvGraphicFramePr>
            <a:graphicFrameLocks noChangeAspect="1"/>
          </p:cNvGraphicFramePr>
          <p:nvPr>
            <p:extLst>
              <p:ext uri="{D42A27DB-BD31-4B8C-83A1-F6EECF244321}">
                <p14:modId xmlns:p14="http://schemas.microsoft.com/office/powerpoint/2010/main" val="1339060960"/>
              </p:ext>
            </p:extLst>
          </p:nvPr>
        </p:nvGraphicFramePr>
        <p:xfrm>
          <a:off x="404813" y="2995613"/>
          <a:ext cx="2743200" cy="393700"/>
        </p:xfrm>
        <a:graphic>
          <a:graphicData uri="http://schemas.openxmlformats.org/presentationml/2006/ole">
            <mc:AlternateContent xmlns:mc="http://schemas.openxmlformats.org/markup-compatibility/2006">
              <mc:Choice xmlns:v="urn:schemas-microsoft-com:vml" Requires="v">
                <p:oleObj spid="_x0000_s10476" name="Equation" r:id="rId16" imgW="2743200" imgH="393480" progId="Equation.DSMT4">
                  <p:embed/>
                </p:oleObj>
              </mc:Choice>
              <mc:Fallback>
                <p:oleObj name="Equation" r:id="rId16" imgW="2743200" imgH="393480" progId="Equation.DSMT4">
                  <p:embed/>
                  <p:pic>
                    <p:nvPicPr>
                      <p:cNvPr id="0" name="Picture 17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4813" y="2995613"/>
                        <a:ext cx="2743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Рисунок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Tree>
    <p:extLst>
      <p:ext uri="{BB962C8B-B14F-4D97-AF65-F5344CB8AC3E}">
        <p14:creationId xmlns:p14="http://schemas.microsoft.com/office/powerpoint/2010/main" val="13157476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bwMode="auto">
          <a:xfrm>
            <a:off x="351235" y="309283"/>
            <a:ext cx="8504886"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algn="ctr" eaLnBrk="1" hangingPunct="1"/>
            <a:r>
              <a:rPr lang="ru-RU" altLang="ru-RU" sz="3600" kern="0" dirty="0" smtClean="0"/>
              <a:t>Заключение</a:t>
            </a:r>
            <a:endParaRPr lang="ru-RU" altLang="ru-RU" sz="3600" kern="0" dirty="0"/>
          </a:p>
        </p:txBody>
      </p:sp>
      <p:sp>
        <p:nvSpPr>
          <p:cNvPr id="11" name="Содержимое 2"/>
          <p:cNvSpPr>
            <a:spLocks noGrp="1"/>
          </p:cNvSpPr>
          <p:nvPr>
            <p:ph idx="1"/>
          </p:nvPr>
        </p:nvSpPr>
        <p:spPr>
          <a:xfrm>
            <a:off x="351234" y="1569944"/>
            <a:ext cx="8164115" cy="4225738"/>
          </a:xfrm>
        </p:spPr>
        <p:txBody>
          <a:bodyPr>
            <a:normAutofit/>
          </a:bodyPr>
          <a:lstStyle/>
          <a:p>
            <a:pPr eaLnBrk="1" hangingPunct="1"/>
            <a:r>
              <a:rPr lang="ru-RU" altLang="ru-RU" sz="2400" dirty="0" smtClean="0"/>
              <a:t>Методы управления с помощью альтернативных систем управления позволяют управлять относительным движением </a:t>
            </a:r>
            <a:r>
              <a:rPr lang="ru-RU" altLang="ru-RU" sz="2400" dirty="0" err="1" smtClean="0"/>
              <a:t>наноспутников</a:t>
            </a:r>
            <a:r>
              <a:rPr lang="ru-RU" altLang="ru-RU" sz="2400" dirty="0" smtClean="0"/>
              <a:t> без затрат топлива</a:t>
            </a:r>
          </a:p>
          <a:p>
            <a:pPr eaLnBrk="1" hangingPunct="1"/>
            <a:r>
              <a:rPr lang="ru-RU" altLang="ru-RU" sz="2400" dirty="0" smtClean="0"/>
              <a:t>При значительном числе космических аппаратов при разработке алгоритмов управления необходимо учитывать коммуникационные ограничения</a:t>
            </a:r>
            <a:endParaRPr lang="ru-RU" altLang="ru-RU" sz="2400" dirty="0"/>
          </a:p>
          <a:p>
            <a:pPr eaLnBrk="1" hangingPunct="1"/>
            <a:r>
              <a:rPr lang="ru-RU" altLang="ru-RU" sz="2400" dirty="0" smtClean="0"/>
              <a:t>Децентрализованный подход к управлению роем </a:t>
            </a:r>
            <a:r>
              <a:rPr lang="ru-RU" altLang="ru-RU" sz="2400" dirty="0" err="1" smtClean="0"/>
              <a:t>наноспутников</a:t>
            </a:r>
            <a:r>
              <a:rPr lang="ru-RU" altLang="ru-RU" sz="2400" dirty="0" smtClean="0"/>
              <a:t> позволяет достичь требуемого ограниченного движения</a:t>
            </a:r>
          </a:p>
          <a:p>
            <a:pPr eaLnBrk="1" hangingPunct="1"/>
            <a:endParaRPr lang="ru-RU" altLang="ru-RU" sz="2400" dirty="0" smtClean="0"/>
          </a:p>
          <a:p>
            <a:pPr marL="0" indent="0">
              <a:buNone/>
            </a:pPr>
            <a:r>
              <a:rPr lang="ru-RU" altLang="ru-RU" sz="1800" dirty="0" smtClean="0"/>
              <a:t>Работа поддержана грантом РФФИ </a:t>
            </a:r>
            <a:r>
              <a:rPr lang="en-US" sz="1800" dirty="0" smtClean="0"/>
              <a:t>№ </a:t>
            </a:r>
            <a:r>
              <a:rPr lang="ru-RU" sz="1800" dirty="0" smtClean="0"/>
              <a:t>18-31-20014</a:t>
            </a:r>
            <a:endParaRPr lang="ru-RU" altLang="ru-RU" sz="1800" dirty="0" smtClean="0"/>
          </a:p>
          <a:p>
            <a:pPr eaLnBrk="1" hangingPunct="1">
              <a:buFontTx/>
              <a:buNone/>
            </a:pPr>
            <a:endParaRPr lang="ru-RU" altLang="ru-RU" sz="2000" dirty="0" smtClean="0"/>
          </a:p>
        </p:txBody>
      </p:sp>
      <p:sp>
        <p:nvSpPr>
          <p:cNvPr id="14" name="Номер слайда 13"/>
          <p:cNvSpPr>
            <a:spLocks noGrp="1"/>
          </p:cNvSpPr>
          <p:nvPr>
            <p:ph type="sldNum" sz="quarter" idx="12"/>
          </p:nvPr>
        </p:nvSpPr>
        <p:spPr/>
        <p:txBody>
          <a:bodyPr/>
          <a:lstStyle/>
          <a:p>
            <a:fld id="{E15D0A3D-E2A1-463D-A20C-5B0C3AC5C2C6}" type="slidenum">
              <a:rPr lang="ru-RU" smtClean="0"/>
              <a:pPr/>
              <a:t>33</a:t>
            </a:fld>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Tree>
    <p:extLst>
      <p:ext uri="{BB962C8B-B14F-4D97-AF65-F5344CB8AC3E}">
        <p14:creationId xmlns:p14="http://schemas.microsoft.com/office/powerpoint/2010/main" val="25966248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4732" y="1019777"/>
            <a:ext cx="5541918" cy="1325563"/>
          </a:xfrm>
        </p:spPr>
        <p:txBody>
          <a:bodyPr/>
          <a:lstStyle/>
          <a:p>
            <a:r>
              <a:rPr lang="ru-RU" dirty="0" smtClean="0"/>
              <a:t>Спасибо за внимание!</a:t>
            </a:r>
            <a:endParaRPr lang="ru-RU" dirty="0"/>
          </a:p>
        </p:txBody>
      </p:sp>
      <p:sp>
        <p:nvSpPr>
          <p:cNvPr id="4" name="Номер слайда 3"/>
          <p:cNvSpPr>
            <a:spLocks noGrp="1"/>
          </p:cNvSpPr>
          <p:nvPr>
            <p:ph type="sldNum" sz="quarter" idx="12"/>
          </p:nvPr>
        </p:nvSpPr>
        <p:spPr/>
        <p:txBody>
          <a:bodyPr/>
          <a:lstStyle/>
          <a:p>
            <a:fld id="{E15D0A3D-E2A1-463D-A20C-5B0C3AC5C2C6}" type="slidenum">
              <a:rPr lang="ru-RU" smtClean="0"/>
              <a:pPr/>
              <a:t>34</a:t>
            </a:fld>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6" name="Прямоугольник 5"/>
          <p:cNvSpPr/>
          <p:nvPr/>
        </p:nvSpPr>
        <p:spPr>
          <a:xfrm>
            <a:off x="2106819" y="5069230"/>
            <a:ext cx="5508239" cy="1077218"/>
          </a:xfrm>
          <a:prstGeom prst="rect">
            <a:avLst/>
          </a:prstGeom>
        </p:spPr>
        <p:txBody>
          <a:bodyPr wrap="none">
            <a:spAutoFit/>
          </a:bodyPr>
          <a:lstStyle/>
          <a:p>
            <a:pPr algn="ctr"/>
            <a:r>
              <a:rPr lang="ru-RU" sz="3200" dirty="0" smtClean="0">
                <a:latin typeface="Times New Roman" panose="02020603050405020304" pitchFamily="18" charset="0"/>
                <a:ea typeface="+mj-ea"/>
                <a:cs typeface="Times New Roman" panose="02020603050405020304" pitchFamily="18" charset="0"/>
              </a:rPr>
              <a:t>Наш сайт</a:t>
            </a:r>
            <a:r>
              <a:rPr lang="en-US" sz="3200" dirty="0" smtClean="0">
                <a:latin typeface="Times New Roman" panose="02020603050405020304" pitchFamily="18" charset="0"/>
                <a:ea typeface="+mj-ea"/>
                <a:cs typeface="Times New Roman" panose="02020603050405020304" pitchFamily="18" charset="0"/>
              </a:rPr>
              <a:t>:</a:t>
            </a:r>
            <a:endParaRPr lang="en-US" sz="3200" dirty="0">
              <a:latin typeface="Times New Roman" panose="02020603050405020304" pitchFamily="18" charset="0"/>
              <a:ea typeface="+mj-ea"/>
              <a:cs typeface="Times New Roman" panose="02020603050405020304" pitchFamily="18" charset="0"/>
            </a:endParaRPr>
          </a:p>
          <a:p>
            <a:r>
              <a:rPr lang="en-US" sz="3200" dirty="0">
                <a:latin typeface="Times New Roman" panose="02020603050405020304" pitchFamily="18" charset="0"/>
                <a:ea typeface="+mj-ea"/>
                <a:cs typeface="Times New Roman" panose="02020603050405020304" pitchFamily="18" charset="0"/>
              </a:rPr>
              <a:t>http://keldysh.ru/microsatellites</a:t>
            </a:r>
            <a:r>
              <a:rPr lang="en-US" sz="3200" dirty="0" smtClean="0">
                <a:latin typeface="Times New Roman" panose="02020603050405020304" pitchFamily="18" charset="0"/>
                <a:ea typeface="+mj-ea"/>
                <a:cs typeface="Times New Roman" panose="02020603050405020304" pitchFamily="18" charset="0"/>
              </a:rPr>
              <a:t>/</a:t>
            </a:r>
            <a:endParaRPr lang="ru-RU" sz="3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4"/>
          <a:srcRect l="17356" t="18965" r="3173" b="38377"/>
          <a:stretch/>
        </p:blipFill>
        <p:spPr>
          <a:xfrm>
            <a:off x="584563" y="2431070"/>
            <a:ext cx="8042415" cy="242825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7752" y="74569"/>
            <a:ext cx="7886700" cy="1325563"/>
          </a:xfrm>
        </p:spPr>
        <p:txBody>
          <a:bodyPr/>
          <a:lstStyle/>
          <a:p>
            <a:r>
              <a:rPr lang="ru-RU" dirty="0" smtClean="0"/>
              <a:t>Групповой полет спутников</a:t>
            </a:r>
            <a:endParaRPr lang="ru-RU" dirty="0"/>
          </a:p>
        </p:txBody>
      </p:sp>
      <p:sp>
        <p:nvSpPr>
          <p:cNvPr id="3" name="Содержимое 2"/>
          <p:cNvSpPr>
            <a:spLocks noGrp="1"/>
          </p:cNvSpPr>
          <p:nvPr>
            <p:ph idx="1"/>
          </p:nvPr>
        </p:nvSpPr>
        <p:spPr>
          <a:xfrm>
            <a:off x="309495" y="1763842"/>
            <a:ext cx="4647685" cy="4351338"/>
          </a:xfrm>
        </p:spPr>
        <p:txBody>
          <a:bodyPr>
            <a:normAutofit fontScale="92500" lnSpcReduction="20000"/>
          </a:bodyPr>
          <a:lstStyle/>
          <a:p>
            <a:pPr>
              <a:buFont typeface="Courier New" pitchFamily="49" charset="0"/>
              <a:buChar char="o"/>
            </a:pPr>
            <a:r>
              <a:rPr lang="ru-RU" dirty="0" smtClean="0"/>
              <a:t>движение двух и более спутников на расстояниях много меньше радиуса орбиты</a:t>
            </a:r>
          </a:p>
          <a:p>
            <a:pPr>
              <a:buFont typeface="Courier New" pitchFamily="49" charset="0"/>
              <a:buChar char="o"/>
            </a:pPr>
            <a:r>
              <a:rPr lang="ru-RU" dirty="0" smtClean="0"/>
              <a:t>выполнение единой задачи</a:t>
            </a:r>
          </a:p>
          <a:p>
            <a:pPr>
              <a:buFont typeface="Courier New" pitchFamily="49" charset="0"/>
              <a:buChar char="o"/>
            </a:pPr>
            <a:r>
              <a:rPr lang="ru-RU" dirty="0" err="1"/>
              <a:t>м</a:t>
            </a:r>
            <a:r>
              <a:rPr lang="ru-RU" dirty="0" err="1" smtClean="0"/>
              <a:t>ежспутниковый</a:t>
            </a:r>
            <a:r>
              <a:rPr lang="ru-RU" dirty="0" smtClean="0"/>
              <a:t> канал связи</a:t>
            </a:r>
          </a:p>
          <a:p>
            <a:pPr>
              <a:buFont typeface="Courier New" pitchFamily="49" charset="0"/>
              <a:buChar char="o"/>
            </a:pPr>
            <a:r>
              <a:rPr lang="ru-RU" dirty="0" smtClean="0"/>
              <a:t>повышение надежности миссии</a:t>
            </a:r>
          </a:p>
          <a:p>
            <a:pPr>
              <a:buFont typeface="Courier New" pitchFamily="49" charset="0"/>
              <a:buChar char="o"/>
            </a:pPr>
            <a:r>
              <a:rPr lang="ru-RU" dirty="0" smtClean="0"/>
              <a:t>удешевление за счет миниатюризации и стандартизации спутников и кластерного запуска</a:t>
            </a:r>
            <a:endParaRPr lang="ru-RU" dirty="0"/>
          </a:p>
        </p:txBody>
      </p:sp>
      <p:pic>
        <p:nvPicPr>
          <p:cNvPr id="5" name="Picture 4" descr="http://www.wired.com/wp-content/uploads/images_blogs/gadgetlab/2013/06/skybox-ma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7180" y="1763842"/>
            <a:ext cx="4050088" cy="2829697"/>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7" name="Номер слайда 6"/>
          <p:cNvSpPr>
            <a:spLocks noGrp="1"/>
          </p:cNvSpPr>
          <p:nvPr>
            <p:ph type="sldNum" sz="quarter" idx="12"/>
          </p:nvPr>
        </p:nvSpPr>
        <p:spPr/>
        <p:txBody>
          <a:bodyPr/>
          <a:lstStyle/>
          <a:p>
            <a:fld id="{E15D0A3D-E2A1-463D-A20C-5B0C3AC5C2C6}" type="slidenum">
              <a:rPr lang="ru-RU" smtClean="0"/>
              <a:pPr/>
              <a:t>4</a:t>
            </a:fld>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189" y="-44836"/>
            <a:ext cx="8614611" cy="1325563"/>
          </a:xfrm>
        </p:spPr>
        <p:txBody>
          <a:bodyPr/>
          <a:lstStyle/>
          <a:p>
            <a:pPr algn="ctr"/>
            <a:r>
              <a:rPr lang="ru-RU" dirty="0" smtClean="0"/>
              <a:t>Биологические распределенные системы</a:t>
            </a:r>
            <a:endParaRPr lang="ru-RU" dirty="0"/>
          </a:p>
        </p:txBody>
      </p:sp>
      <p:pic>
        <p:nvPicPr>
          <p:cNvPr id="55300" name="Picture 4" descr="https://alfadil1777.files.wordpress.com/2015/07/aaaaaa.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5023" y="1009956"/>
            <a:ext cx="3548744" cy="32700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64586" y="3908101"/>
            <a:ext cx="2584939" cy="369332"/>
          </a:xfrm>
          <a:prstGeom prst="rect">
            <a:avLst/>
          </a:prstGeom>
          <a:noFill/>
        </p:spPr>
        <p:txBody>
          <a:bodyPr wrap="square" rtlCol="0">
            <a:spAutoFit/>
          </a:bodyPr>
          <a:lstStyle/>
          <a:p>
            <a:r>
              <a:rPr lang="ru-RU" dirty="0" smtClean="0"/>
              <a:t>Стая птиц</a:t>
            </a:r>
            <a:endParaRPr lang="ru-RU" dirty="0"/>
          </a:p>
        </p:txBody>
      </p:sp>
      <p:pic>
        <p:nvPicPr>
          <p:cNvPr id="55302" name="Picture 6" descr="http://schoolofherring.com/wp-content/uploads/2015/04/What_Herring_Schoo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36" t="2352" r="2802" b="4463"/>
          <a:stretch/>
        </p:blipFill>
        <p:spPr bwMode="auto">
          <a:xfrm>
            <a:off x="748261" y="1450430"/>
            <a:ext cx="3200982" cy="25497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53453" y="3981126"/>
            <a:ext cx="2584939" cy="369332"/>
          </a:xfrm>
          <a:prstGeom prst="rect">
            <a:avLst/>
          </a:prstGeom>
          <a:noFill/>
        </p:spPr>
        <p:txBody>
          <a:bodyPr wrap="square" rtlCol="0">
            <a:spAutoFit/>
          </a:bodyPr>
          <a:lstStyle/>
          <a:p>
            <a:r>
              <a:rPr lang="ru-RU" dirty="0" smtClean="0"/>
              <a:t>Косяк рыб</a:t>
            </a:r>
            <a:endParaRPr lang="ru-RU" dirty="0"/>
          </a:p>
        </p:txBody>
      </p:sp>
      <p:pic>
        <p:nvPicPr>
          <p:cNvPr id="55304" name="Picture 8" descr="http://cdn.modernfarmer.com/wp-content/uploads/2013/05/bee-swar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261" y="4387417"/>
            <a:ext cx="3200982" cy="19792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56091" y="6366691"/>
            <a:ext cx="2584939" cy="369332"/>
          </a:xfrm>
          <a:prstGeom prst="rect">
            <a:avLst/>
          </a:prstGeom>
          <a:noFill/>
        </p:spPr>
        <p:txBody>
          <a:bodyPr wrap="square" rtlCol="0">
            <a:spAutoFit/>
          </a:bodyPr>
          <a:lstStyle/>
          <a:p>
            <a:r>
              <a:rPr lang="ru-RU" dirty="0" smtClean="0"/>
              <a:t>Рой пчел</a:t>
            </a:r>
            <a:endParaRPr lang="ru-RU" dirty="0"/>
          </a:p>
        </p:txBody>
      </p:sp>
      <p:pic>
        <p:nvPicPr>
          <p:cNvPr id="55306" name="Picture 10" descr="http://s2.reutersmedia.net/resources/r/?m=02&amp;d=20070612&amp;t=2&amp;i=949453&amp;w=&amp;fh=545px&amp;fw=&amp;ll=&amp;pl=&amp;sq=&amp;r=94945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864"/>
          <a:stretch/>
        </p:blipFill>
        <p:spPr bwMode="auto">
          <a:xfrm>
            <a:off x="5025490" y="4370324"/>
            <a:ext cx="3284559" cy="20394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6919" y="6409735"/>
            <a:ext cx="2584939" cy="369332"/>
          </a:xfrm>
          <a:prstGeom prst="rect">
            <a:avLst/>
          </a:prstGeom>
          <a:noFill/>
        </p:spPr>
        <p:txBody>
          <a:bodyPr wrap="square" rtlCol="0">
            <a:spAutoFit/>
          </a:bodyPr>
          <a:lstStyle/>
          <a:p>
            <a:r>
              <a:rPr lang="ru-RU" dirty="0" smtClean="0"/>
              <a:t>Стадо животных</a:t>
            </a:r>
            <a:endParaRPr lang="ru-RU" dirty="0"/>
          </a:p>
        </p:txBody>
      </p:sp>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3" name="Номер слайда 2"/>
          <p:cNvSpPr>
            <a:spLocks noGrp="1"/>
          </p:cNvSpPr>
          <p:nvPr>
            <p:ph type="sldNum" sz="quarter" idx="12"/>
          </p:nvPr>
        </p:nvSpPr>
        <p:spPr/>
        <p:txBody>
          <a:bodyPr/>
          <a:lstStyle/>
          <a:p>
            <a:fld id="{E15D0A3D-E2A1-463D-A20C-5B0C3AC5C2C6}" type="slidenum">
              <a:rPr lang="ru-RU" smtClean="0"/>
              <a:pPr/>
              <a:t>5</a:t>
            </a:fld>
            <a:endParaRPr lang="ru-RU"/>
          </a:p>
        </p:txBody>
      </p:sp>
    </p:spTree>
    <p:extLst>
      <p:ext uri="{BB962C8B-B14F-4D97-AF65-F5344CB8AC3E}">
        <p14:creationId xmlns:p14="http://schemas.microsoft.com/office/powerpoint/2010/main" val="113611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975" y="160338"/>
            <a:ext cx="8293159" cy="1325563"/>
          </a:xfrm>
        </p:spPr>
        <p:txBody>
          <a:bodyPr/>
          <a:lstStyle/>
          <a:p>
            <a:r>
              <a:rPr lang="ru-RU" dirty="0" smtClean="0"/>
              <a:t>Особенности централизованного управления движением</a:t>
            </a:r>
            <a:endParaRPr lang="ru-RU" dirty="0"/>
          </a:p>
        </p:txBody>
      </p:sp>
      <p:sp>
        <p:nvSpPr>
          <p:cNvPr id="3" name="Объект 2"/>
          <p:cNvSpPr>
            <a:spLocks noGrp="1"/>
          </p:cNvSpPr>
          <p:nvPr>
            <p:ph idx="1"/>
          </p:nvPr>
        </p:nvSpPr>
        <p:spPr>
          <a:xfrm>
            <a:off x="460375" y="1549399"/>
            <a:ext cx="5330826" cy="4806951"/>
          </a:xfrm>
        </p:spPr>
        <p:txBody>
          <a:bodyPr>
            <a:normAutofit fontScale="85000" lnSpcReduction="10000"/>
          </a:bodyPr>
          <a:lstStyle/>
          <a:p>
            <a:r>
              <a:rPr lang="ru-RU" dirty="0" smtClean="0"/>
              <a:t>Относительно небольшое число аппаратов в группе</a:t>
            </a:r>
          </a:p>
          <a:p>
            <a:r>
              <a:rPr lang="ru-RU" dirty="0" smtClean="0"/>
              <a:t>Движение строится относительного главного аппарата</a:t>
            </a:r>
            <a:endParaRPr lang="en-US" dirty="0"/>
          </a:p>
          <a:p>
            <a:r>
              <a:rPr lang="ru-RU" dirty="0" smtClean="0"/>
              <a:t>Типы взаимодействия</a:t>
            </a:r>
            <a:r>
              <a:rPr lang="en-US" dirty="0" smtClean="0"/>
              <a:t>:</a:t>
            </a:r>
            <a:endParaRPr lang="en-US" dirty="0"/>
          </a:p>
          <a:p>
            <a:pPr lvl="1">
              <a:buFont typeface="Courier New" panose="02070309020205020404" pitchFamily="49" charset="0"/>
              <a:buChar char="o"/>
            </a:pPr>
            <a:r>
              <a:rPr lang="ru-RU" sz="2000" dirty="0" smtClean="0"/>
              <a:t>Материнско-дочерние</a:t>
            </a:r>
            <a:r>
              <a:rPr lang="en-US" sz="2000" dirty="0" smtClean="0"/>
              <a:t>: </a:t>
            </a:r>
            <a:r>
              <a:rPr lang="ru-RU" sz="2000" dirty="0" smtClean="0"/>
              <a:t/>
            </a:r>
            <a:br>
              <a:rPr lang="ru-RU" sz="2000" dirty="0" smtClean="0"/>
            </a:br>
            <a:r>
              <a:rPr lang="ru-RU" sz="2000" dirty="0" smtClean="0"/>
              <a:t>материнский аппарат командует и управляет дочерними</a:t>
            </a:r>
          </a:p>
          <a:p>
            <a:pPr lvl="1">
              <a:buFont typeface="Courier New" panose="02070309020205020404" pitchFamily="49" charset="0"/>
              <a:buChar char="o"/>
            </a:pPr>
            <a:r>
              <a:rPr lang="ru-RU" sz="2000" dirty="0" smtClean="0"/>
              <a:t>Лидер-последователь</a:t>
            </a:r>
            <a:r>
              <a:rPr lang="en-US" sz="2000" dirty="0" smtClean="0"/>
              <a:t>: </a:t>
            </a:r>
            <a:r>
              <a:rPr lang="ru-RU" sz="2000" dirty="0" smtClean="0"/>
              <a:t>движение лидера отслеживается остальными аппаратами для сохранения конфигурации</a:t>
            </a:r>
          </a:p>
          <a:p>
            <a:pPr lvl="1">
              <a:buFont typeface="Courier New" panose="02070309020205020404" pitchFamily="49" charset="0"/>
              <a:buChar char="o"/>
            </a:pPr>
            <a:r>
              <a:rPr lang="ru-RU" sz="2000" dirty="0" smtClean="0"/>
              <a:t>Охотник-цель</a:t>
            </a:r>
            <a:r>
              <a:rPr lang="en-US" sz="2000" dirty="0" smtClean="0"/>
              <a:t>: </a:t>
            </a:r>
            <a:r>
              <a:rPr lang="ru-RU" sz="2000" dirty="0" smtClean="0"/>
              <a:t>охотник отслеживает цель, которая может быть </a:t>
            </a:r>
            <a:r>
              <a:rPr lang="ru-RU" sz="2000" dirty="0" err="1" smtClean="0"/>
              <a:t>некооперирующей</a:t>
            </a:r>
            <a:endParaRPr lang="en-US" sz="2000" dirty="0" smtClean="0"/>
          </a:p>
          <a:p>
            <a:r>
              <a:rPr lang="ru-RU" dirty="0" smtClean="0"/>
              <a:t>Как правило, обмен информацией со всеми элементами группы</a:t>
            </a:r>
          </a:p>
          <a:p>
            <a:r>
              <a:rPr lang="ru-RU" dirty="0" smtClean="0"/>
              <a:t>Движение по заданным траекториям</a:t>
            </a:r>
          </a:p>
          <a:p>
            <a:pPr marL="457200" lvl="1" indent="0">
              <a:buNone/>
            </a:pPr>
            <a:endParaRPr lang="en-US" sz="2000" dirty="0"/>
          </a:p>
          <a:p>
            <a:pPr marL="457200" lvl="1" indent="0">
              <a:buNone/>
            </a:pPr>
            <a:endParaRPr lang="en-US" sz="2000" dirty="0"/>
          </a:p>
          <a:p>
            <a:pPr lvl="1">
              <a:buFont typeface="Courier New" panose="02070309020205020404" pitchFamily="49" charset="0"/>
              <a:buChar char="o"/>
            </a:pPr>
            <a:endParaRPr lang="en-US" sz="2000" dirty="0"/>
          </a:p>
          <a:p>
            <a:pPr marL="457200" lvl="1" indent="0">
              <a:buNone/>
            </a:pPr>
            <a:endParaRPr lang="en-US" sz="2000" dirty="0"/>
          </a:p>
          <a:p>
            <a:pPr>
              <a:buFont typeface="Courier New" panose="02070309020205020404" pitchFamily="49" charset="0"/>
              <a:buChar char="o"/>
            </a:pPr>
            <a:endParaRPr lang="ru-RU" dirty="0"/>
          </a:p>
        </p:txBody>
      </p:sp>
      <p:sp>
        <p:nvSpPr>
          <p:cNvPr id="7" name="AutoShape 2" descr="ÐÐ°ÑÑÐ¸Ð½ÐºÐ¸ Ð¿Ð¾ Ð·Ð°Ð¿ÑÐ¾ÑÑ leader-follow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1446" name="Picture 6" descr="ÐÐ°ÑÑÐ¸Ð½ÐºÐ¸ Ð¿Ð¾ Ð·Ð°Ð¿ÑÐ¾ÑÑ leader-follow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3587" y="1883568"/>
            <a:ext cx="3127375" cy="1563688"/>
          </a:xfrm>
          <a:prstGeom prst="rect">
            <a:avLst/>
          </a:prstGeom>
          <a:noFill/>
          <a:extLst>
            <a:ext uri="{909E8E84-426E-40DD-AFC4-6F175D3DCCD1}">
              <a14:hiddenFill xmlns:a14="http://schemas.microsoft.com/office/drawing/2010/main">
                <a:solidFill>
                  <a:srgbClr val="FFFFFF"/>
                </a:solidFill>
              </a14:hiddenFill>
            </a:ext>
          </a:extLst>
        </p:spPr>
      </p:pic>
      <p:pic>
        <p:nvPicPr>
          <p:cNvPr id="61450" name="Picture 10" descr="ÐÐ°ÑÑÐ¸Ð½ÐºÐ¸ Ð¿Ð¾ Ð·Ð°Ð¿ÑÐ¾ÑÑ Ð´Ð¾Ð³Ð¾Ð½ÑÐ»Ðº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7449" y="3725069"/>
            <a:ext cx="2393950" cy="2293942"/>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8" name="Номер слайда 7"/>
          <p:cNvSpPr>
            <a:spLocks noGrp="1"/>
          </p:cNvSpPr>
          <p:nvPr>
            <p:ph type="sldNum" sz="quarter" idx="12"/>
          </p:nvPr>
        </p:nvSpPr>
        <p:spPr/>
        <p:txBody>
          <a:bodyPr/>
          <a:lstStyle/>
          <a:p>
            <a:fld id="{E15D0A3D-E2A1-463D-A20C-5B0C3AC5C2C6}" type="slidenum">
              <a:rPr lang="ru-RU" smtClean="0"/>
              <a:pPr/>
              <a:t>6</a:t>
            </a:fld>
            <a:endParaRPr lang="ru-RU"/>
          </a:p>
        </p:txBody>
      </p:sp>
    </p:spTree>
    <p:extLst>
      <p:ext uri="{BB962C8B-B14F-4D97-AF65-F5344CB8AC3E}">
        <p14:creationId xmlns:p14="http://schemas.microsoft.com/office/powerpoint/2010/main" val="2542771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2807" y="1752874"/>
            <a:ext cx="5629646" cy="4351338"/>
          </a:xfrm>
        </p:spPr>
        <p:txBody>
          <a:bodyPr>
            <a:normAutofit fontScale="92500"/>
          </a:bodyPr>
          <a:lstStyle/>
          <a:p>
            <a:r>
              <a:rPr lang="ru-RU" dirty="0" smtClean="0"/>
              <a:t>Большое число аппаратов в группе</a:t>
            </a:r>
            <a:endParaRPr lang="en-US" dirty="0"/>
          </a:p>
          <a:p>
            <a:r>
              <a:rPr lang="ru-RU" dirty="0" smtClean="0"/>
              <a:t>Нет главного аппарата</a:t>
            </a:r>
            <a:endParaRPr lang="ru-RU" dirty="0"/>
          </a:p>
          <a:p>
            <a:r>
              <a:rPr lang="ru-RU" sz="2800" dirty="0" smtClean="0"/>
              <a:t>Некоординированное </a:t>
            </a:r>
            <a:r>
              <a:rPr lang="ru-RU" sz="2800" dirty="0"/>
              <a:t>управление каждым отдельным элементом </a:t>
            </a:r>
            <a:r>
              <a:rPr lang="ru-RU" sz="2800" dirty="0" smtClean="0"/>
              <a:t>роя</a:t>
            </a:r>
          </a:p>
          <a:p>
            <a:r>
              <a:rPr lang="ru-RU" dirty="0"/>
              <a:t>И</a:t>
            </a:r>
            <a:r>
              <a:rPr lang="ru-RU" sz="2800" dirty="0" smtClean="0"/>
              <a:t>спользование </a:t>
            </a:r>
            <a:r>
              <a:rPr lang="ru-RU" sz="2800" dirty="0"/>
              <a:t>локальной информации о движении ближайших соседей</a:t>
            </a:r>
          </a:p>
          <a:p>
            <a:r>
              <a:rPr lang="ru-RU" dirty="0" smtClean="0"/>
              <a:t>Как правило, движение </a:t>
            </a:r>
            <a:r>
              <a:rPr lang="ru-RU" dirty="0" smtClean="0"/>
              <a:t>по случайным, но ограниченным траекториям</a:t>
            </a:r>
            <a:endParaRPr lang="en-US" dirty="0"/>
          </a:p>
          <a:p>
            <a:pPr lvl="1"/>
            <a:endParaRPr lang="en-US" dirty="0"/>
          </a:p>
          <a:p>
            <a:endParaRPr lang="ru-RU" dirty="0"/>
          </a:p>
        </p:txBody>
      </p:sp>
      <p:sp>
        <p:nvSpPr>
          <p:cNvPr id="8" name="Заголовок 1"/>
          <p:cNvSpPr txBox="1">
            <a:spLocks/>
          </p:cNvSpPr>
          <p:nvPr/>
        </p:nvSpPr>
        <p:spPr>
          <a:xfrm>
            <a:off x="307975" y="160338"/>
            <a:ext cx="8293159"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dirty="0" smtClean="0"/>
              <a:t>Особенности децентрализованного управления движением</a:t>
            </a:r>
            <a:endParaRPr lang="ru-RU" dirty="0"/>
          </a:p>
        </p:txBody>
      </p:sp>
      <p:pic>
        <p:nvPicPr>
          <p:cNvPr id="9" name="Picture 2" descr="ÐÐ°ÑÑÐ¸Ð½ÐºÐ¸ Ð¿Ð¾ Ð·Ð°Ð¿ÑÐ¾ÑÑ ÑÐ¾Ð¹ Ð¿ÑÐµÐ» Ð»ÐµÑÐ¸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036" y="1485901"/>
            <a:ext cx="3416964" cy="24943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ÐÐ°ÑÑÐ¸Ð½ÐºÐ¸ Ð¿Ð¾ Ð·Ð°Ð¿ÑÐ¾ÑÑ swarm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27036" y="4215173"/>
            <a:ext cx="3416964"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12" name="Номер слайда 11"/>
          <p:cNvSpPr>
            <a:spLocks noGrp="1"/>
          </p:cNvSpPr>
          <p:nvPr>
            <p:ph type="sldNum" sz="quarter" idx="12"/>
          </p:nvPr>
        </p:nvSpPr>
        <p:spPr/>
        <p:txBody>
          <a:bodyPr/>
          <a:lstStyle/>
          <a:p>
            <a:fld id="{E15D0A3D-E2A1-463D-A20C-5B0C3AC5C2C6}" type="slidenum">
              <a:rPr lang="ru-RU" smtClean="0"/>
              <a:pPr/>
              <a:t>7</a:t>
            </a:fld>
            <a:endParaRPr lang="ru-RU"/>
          </a:p>
        </p:txBody>
      </p:sp>
    </p:spTree>
    <p:extLst>
      <p:ext uri="{BB962C8B-B14F-4D97-AF65-F5344CB8AC3E}">
        <p14:creationId xmlns:p14="http://schemas.microsoft.com/office/powerpoint/2010/main" val="3791026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Заголовок 1"/>
          <p:cNvSpPr>
            <a:spLocks noGrp="1"/>
          </p:cNvSpPr>
          <p:nvPr>
            <p:ph type="title"/>
          </p:nvPr>
        </p:nvSpPr>
        <p:spPr>
          <a:xfrm>
            <a:off x="1143001" y="533493"/>
            <a:ext cx="7315200" cy="731565"/>
          </a:xfrm>
        </p:spPr>
        <p:txBody>
          <a:bodyPr>
            <a:normAutofit fontScale="90000"/>
          </a:bodyPr>
          <a:lstStyle/>
          <a:p>
            <a:pPr algn="ctr"/>
            <a:r>
              <a:rPr lang="ru-RU" dirty="0" smtClean="0"/>
              <a:t>Коммуникационные ограничения</a:t>
            </a:r>
          </a:p>
        </p:txBody>
      </p:sp>
      <p:sp>
        <p:nvSpPr>
          <p:cNvPr id="19460" name="Rectangle 4"/>
          <p:cNvSpPr>
            <a:spLocks noChangeArrowheads="1"/>
          </p:cNvSpPr>
          <p:nvPr/>
        </p:nvSpPr>
        <p:spPr bwMode="auto">
          <a:xfrm>
            <a:off x="1143001" y="707209"/>
            <a:ext cx="184731" cy="300082"/>
          </a:xfrm>
          <a:prstGeom prst="rect">
            <a:avLst/>
          </a:prstGeom>
          <a:noFill/>
          <a:ln w="9525">
            <a:noFill/>
            <a:miter lim="800000"/>
            <a:headEnd/>
            <a:tailEnd/>
          </a:ln>
        </p:spPr>
        <p:txBody>
          <a:bodyPr wrap="none" anchor="ctr">
            <a:spAutoFit/>
          </a:bodyPr>
          <a:lstStyle/>
          <a:p>
            <a:endParaRPr lang="ru-RU" sz="1350"/>
          </a:p>
        </p:txBody>
      </p:sp>
      <p:sp>
        <p:nvSpPr>
          <p:cNvPr id="19462" name="Rectangle 11"/>
          <p:cNvSpPr>
            <a:spLocks noChangeArrowheads="1"/>
          </p:cNvSpPr>
          <p:nvPr/>
        </p:nvSpPr>
        <p:spPr bwMode="auto">
          <a:xfrm>
            <a:off x="1143001" y="707209"/>
            <a:ext cx="184731" cy="300082"/>
          </a:xfrm>
          <a:prstGeom prst="rect">
            <a:avLst/>
          </a:prstGeom>
          <a:noFill/>
          <a:ln w="9525">
            <a:noFill/>
            <a:miter lim="800000"/>
            <a:headEnd/>
            <a:tailEnd/>
          </a:ln>
        </p:spPr>
        <p:txBody>
          <a:bodyPr wrap="none" anchor="ctr">
            <a:spAutoFit/>
          </a:bodyPr>
          <a:lstStyle/>
          <a:p>
            <a:endParaRPr lang="ru-RU" sz="1350"/>
          </a:p>
        </p:txBody>
      </p:sp>
      <p:sp>
        <p:nvSpPr>
          <p:cNvPr id="19463" name="Rectangle 13"/>
          <p:cNvSpPr>
            <a:spLocks noChangeArrowheads="1"/>
          </p:cNvSpPr>
          <p:nvPr/>
        </p:nvSpPr>
        <p:spPr bwMode="auto">
          <a:xfrm>
            <a:off x="1143001" y="707209"/>
            <a:ext cx="184731" cy="300082"/>
          </a:xfrm>
          <a:prstGeom prst="rect">
            <a:avLst/>
          </a:prstGeom>
          <a:noFill/>
          <a:ln w="9525">
            <a:noFill/>
            <a:miter lim="800000"/>
            <a:headEnd/>
            <a:tailEnd/>
          </a:ln>
        </p:spPr>
        <p:txBody>
          <a:bodyPr wrap="none" anchor="ctr">
            <a:spAutoFit/>
          </a:bodyPr>
          <a:lstStyle/>
          <a:p>
            <a:endParaRPr lang="ru-RU" sz="1350"/>
          </a:p>
        </p:txBody>
      </p:sp>
      <p:sp>
        <p:nvSpPr>
          <p:cNvPr id="28" name="Rectangle 126"/>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sp>
        <p:nvSpPr>
          <p:cNvPr id="30" name="Rectangle 133"/>
          <p:cNvSpPr>
            <a:spLocks noChangeArrowheads="1"/>
          </p:cNvSpPr>
          <p:nvPr/>
        </p:nvSpPr>
        <p:spPr bwMode="auto">
          <a:xfrm>
            <a:off x="975647" y="913927"/>
            <a:ext cx="334708"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indent="136922" algn="ctr"/>
            <a:r>
              <a:rPr lang="en-US" sz="825" dirty="0">
                <a:latin typeface="Arial" pitchFamily="34" charset="0"/>
                <a:ea typeface="Times New Roman" pitchFamily="18" charset="0"/>
                <a:cs typeface="Arial" pitchFamily="34" charset="0"/>
              </a:rPr>
              <a:t>  </a:t>
            </a:r>
            <a:endParaRPr lang="en-US" sz="1350" dirty="0">
              <a:latin typeface="Arial" pitchFamily="34" charset="0"/>
              <a:cs typeface="Arial" pitchFamily="34" charset="0"/>
            </a:endParaRPr>
          </a:p>
        </p:txBody>
      </p:sp>
      <p:sp>
        <p:nvSpPr>
          <p:cNvPr id="3" name="Rectangle 2"/>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56" name="Rectangle 8"/>
          <p:cNvSpPr>
            <a:spLocks noChangeArrowheads="1"/>
          </p:cNvSpPr>
          <p:nvPr/>
        </p:nvSpPr>
        <p:spPr bwMode="auto">
          <a:xfrm>
            <a:off x="514351" y="2332285"/>
            <a:ext cx="54863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sp>
        <p:nvSpPr>
          <p:cNvPr id="19" name="Содержимое 2"/>
          <p:cNvSpPr txBox="1">
            <a:spLocks/>
          </p:cNvSpPr>
          <p:nvPr/>
        </p:nvSpPr>
        <p:spPr bwMode="auto">
          <a:xfrm>
            <a:off x="112241" y="1676183"/>
            <a:ext cx="5929166" cy="4775891"/>
          </a:xfrm>
          <a:prstGeom prst="rect">
            <a:avLst/>
          </a:prstGeom>
          <a:noFill/>
          <a:ln w="9525">
            <a:noFill/>
            <a:miter lim="800000"/>
            <a:headEnd/>
            <a:tailEnd/>
          </a:ln>
        </p:spPr>
        <p:txBody>
          <a:bodyPr/>
          <a:lstStyle/>
          <a:p>
            <a:pPr marL="257175" indent="-257175" eaLnBrk="0" hangingPunct="0">
              <a:buClr>
                <a:schemeClr val="bg2"/>
              </a:buClr>
              <a:buSzPct val="75000"/>
              <a:buFont typeface="Wingdings" pitchFamily="2" charset="2"/>
              <a:buChar char="n"/>
              <a:defRPr/>
            </a:pPr>
            <a:r>
              <a:rPr lang="ru-RU" sz="2000" dirty="0"/>
              <a:t>Для управления каждым спутником в рое необходимо, чтобы было известно относительное движение каждого из аппаратов</a:t>
            </a:r>
          </a:p>
          <a:p>
            <a:pPr marL="257175" indent="-257175" eaLnBrk="0" hangingPunct="0">
              <a:buClr>
                <a:schemeClr val="bg2"/>
              </a:buClr>
              <a:buSzPct val="75000"/>
              <a:buFont typeface="Wingdings" pitchFamily="2" charset="2"/>
              <a:buChar char="n"/>
              <a:defRPr/>
            </a:pPr>
            <a:r>
              <a:rPr lang="ru-RU" sz="2000" dirty="0"/>
              <a:t>Однако в случае значительного количества спутников это трудновыполнимая задача из-за аппаратных ограничений системы определения относительного движения и/или ограничений </a:t>
            </a:r>
            <a:r>
              <a:rPr lang="ru-RU" sz="2000" dirty="0" err="1"/>
              <a:t>межспутниковой</a:t>
            </a:r>
            <a:r>
              <a:rPr lang="ru-RU" sz="2000" dirty="0"/>
              <a:t> связи</a:t>
            </a:r>
          </a:p>
          <a:p>
            <a:pPr marL="257175" indent="-257175" eaLnBrk="0" hangingPunct="0">
              <a:buClr>
                <a:schemeClr val="bg2"/>
              </a:buClr>
              <a:buSzPct val="75000"/>
              <a:buFont typeface="Wingdings" pitchFamily="2" charset="2"/>
              <a:buChar char="n"/>
              <a:defRPr/>
            </a:pPr>
            <a:r>
              <a:rPr lang="ru-RU" sz="2000" kern="0" dirty="0"/>
              <a:t>Принципы систем определения относительного движения:</a:t>
            </a:r>
          </a:p>
          <a:p>
            <a:pPr marL="600075" lvl="1" indent="-257175" eaLnBrk="0" hangingPunct="0">
              <a:buClr>
                <a:schemeClr val="bg2"/>
              </a:buClr>
              <a:buSzPct val="75000"/>
              <a:buFont typeface="Arial" panose="020B0604020202020204" pitchFamily="34" charset="0"/>
              <a:buChar char="•"/>
              <a:defRPr/>
            </a:pPr>
            <a:r>
              <a:rPr lang="ru-RU" sz="1600" kern="0" dirty="0"/>
              <a:t>Обработка видеоизображения</a:t>
            </a:r>
          </a:p>
          <a:p>
            <a:pPr marL="600075" lvl="1" indent="-257175" eaLnBrk="0" hangingPunct="0">
              <a:buClr>
                <a:schemeClr val="bg2"/>
              </a:buClr>
              <a:buSzPct val="75000"/>
              <a:buFont typeface="Arial" panose="020B0604020202020204" pitchFamily="34" charset="0"/>
              <a:buChar char="•"/>
              <a:defRPr/>
            </a:pPr>
            <a:r>
              <a:rPr lang="ru-RU" sz="1600" kern="0" dirty="0"/>
              <a:t>Радиочастотные дальномеры</a:t>
            </a:r>
          </a:p>
          <a:p>
            <a:pPr marL="600075" lvl="1" indent="-257175" eaLnBrk="0" hangingPunct="0">
              <a:buClr>
                <a:schemeClr val="bg2"/>
              </a:buClr>
              <a:buSzPct val="75000"/>
              <a:buFont typeface="Arial" panose="020B0604020202020204" pitchFamily="34" charset="0"/>
              <a:buChar char="•"/>
              <a:defRPr/>
            </a:pPr>
            <a:r>
              <a:rPr lang="ru-RU" sz="1600" kern="0" dirty="0"/>
              <a:t>Использование сигналов навигационных спутников и передача данных об орбитальном движении по </a:t>
            </a:r>
            <a:r>
              <a:rPr lang="ru-RU" sz="1600" kern="0" dirty="0" err="1"/>
              <a:t>межспутниковому</a:t>
            </a:r>
            <a:r>
              <a:rPr lang="ru-RU" sz="1600" kern="0" dirty="0"/>
              <a:t> каналу</a:t>
            </a:r>
          </a:p>
        </p:txBody>
      </p:sp>
      <p:sp>
        <p:nvSpPr>
          <p:cNvPr id="8" name="Прямоугольник 7"/>
          <p:cNvSpPr/>
          <p:nvPr/>
        </p:nvSpPr>
        <p:spPr>
          <a:xfrm>
            <a:off x="6300974" y="5380851"/>
            <a:ext cx="2432076" cy="300082"/>
          </a:xfrm>
          <a:prstGeom prst="rect">
            <a:avLst/>
          </a:prstGeom>
        </p:spPr>
        <p:txBody>
          <a:bodyPr wrap="none">
            <a:spAutoFit/>
          </a:bodyPr>
          <a:lstStyle/>
          <a:p>
            <a:pPr algn="ctr"/>
            <a:r>
              <a:rPr lang="ru-RU" sz="1350" dirty="0">
                <a:latin typeface="Roboto"/>
              </a:rPr>
              <a:t>Дальномеры миссии</a:t>
            </a:r>
            <a:r>
              <a:rPr lang="en-US" sz="1350" dirty="0">
                <a:latin typeface="Roboto"/>
              </a:rPr>
              <a:t> </a:t>
            </a:r>
            <a:r>
              <a:rPr lang="en-US" sz="1350" dirty="0" err="1">
                <a:latin typeface="Roboto"/>
              </a:rPr>
              <a:t>Prisma</a:t>
            </a:r>
            <a:endParaRPr lang="en-US" sz="1350" dirty="0">
              <a:latin typeface="Roboto"/>
            </a:endParaRPr>
          </a:p>
        </p:txBody>
      </p:sp>
      <p:sp>
        <p:nvSpPr>
          <p:cNvPr id="21" name="Прямоугольник 20"/>
          <p:cNvSpPr/>
          <p:nvPr/>
        </p:nvSpPr>
        <p:spPr>
          <a:xfrm>
            <a:off x="5752048" y="3230002"/>
            <a:ext cx="3458832" cy="507831"/>
          </a:xfrm>
          <a:prstGeom prst="rect">
            <a:avLst/>
          </a:prstGeom>
        </p:spPr>
        <p:txBody>
          <a:bodyPr wrap="none">
            <a:spAutoFit/>
          </a:bodyPr>
          <a:lstStyle/>
          <a:p>
            <a:pPr algn="ctr"/>
            <a:r>
              <a:rPr lang="ru-RU" sz="1350" dirty="0">
                <a:latin typeface="Roboto"/>
              </a:rPr>
              <a:t>Определение относительного движения </a:t>
            </a:r>
          </a:p>
          <a:p>
            <a:pPr algn="ctr"/>
            <a:r>
              <a:rPr lang="ru-RU" sz="1350" dirty="0">
                <a:latin typeface="Roboto"/>
              </a:rPr>
              <a:t>аппарата Чибис-М</a:t>
            </a:r>
            <a:endParaRPr lang="en-US" sz="1350" dirty="0">
              <a:latin typeface="Roboto"/>
            </a:endParaRPr>
          </a:p>
        </p:txBody>
      </p:sp>
      <p:pic>
        <p:nvPicPr>
          <p:cNvPr id="20" name="Рисунок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6300" y="3722466"/>
            <a:ext cx="2290500" cy="1706785"/>
          </a:xfrm>
          <a:prstGeom prst="rect">
            <a:avLst/>
          </a:prstGeom>
        </p:spPr>
      </p:pic>
      <p:pic>
        <p:nvPicPr>
          <p:cNvPr id="22" name="Picture 5" descr="C:\Users\danil\Desktop\НИР\Конференции\Разные\Лиссабон-2013\Image proccecing\Pictures\recognazing.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329215" y="1676184"/>
            <a:ext cx="2414735" cy="1581366"/>
          </a:xfrm>
          <a:prstGeom prst="rect">
            <a:avLst/>
          </a:prstGeom>
          <a:noFill/>
          <a:ln w="9525">
            <a:noFill/>
            <a:miter lim="800000"/>
            <a:headEnd/>
            <a:tailEnd/>
          </a:ln>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5" name="Номер слайда 4"/>
          <p:cNvSpPr>
            <a:spLocks noGrp="1"/>
          </p:cNvSpPr>
          <p:nvPr>
            <p:ph type="sldNum" sz="quarter" idx="12"/>
          </p:nvPr>
        </p:nvSpPr>
        <p:spPr/>
        <p:txBody>
          <a:bodyPr/>
          <a:lstStyle/>
          <a:p>
            <a:fld id="{E15D0A3D-E2A1-463D-A20C-5B0C3AC5C2C6}" type="slidenum">
              <a:rPr lang="ru-RU" smtClean="0"/>
              <a:pPr/>
              <a:t>8</a:t>
            </a:fld>
            <a:endParaRPr lang="ru-RU"/>
          </a:p>
        </p:txBody>
      </p:sp>
    </p:spTree>
    <p:extLst>
      <p:ext uri="{BB962C8B-B14F-4D97-AF65-F5344CB8AC3E}">
        <p14:creationId xmlns:p14="http://schemas.microsoft.com/office/powerpoint/2010/main" val="1111251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spect="1" noChangeArrowheads="1"/>
          </p:cNvSpPr>
          <p:nvPr/>
        </p:nvSpPr>
        <p:spPr>
          <a:xfrm>
            <a:off x="351235" y="1503596"/>
            <a:ext cx="8229600" cy="6048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ru-RU" altLang="ru-RU" sz="2400" dirty="0" smtClean="0"/>
              <a:t>На начальном этапе исследования применяются </a:t>
            </a:r>
          </a:p>
          <a:p>
            <a:pPr>
              <a:buFontTx/>
              <a:buNone/>
            </a:pPr>
            <a:r>
              <a:rPr lang="ru-RU" altLang="ru-RU" sz="2400" dirty="0" smtClean="0"/>
              <a:t>уравнения Хилла-</a:t>
            </a:r>
            <a:r>
              <a:rPr lang="ru-RU" altLang="ru-RU" sz="2400" dirty="0" err="1" smtClean="0"/>
              <a:t>Клохесси</a:t>
            </a:r>
            <a:r>
              <a:rPr lang="ru-RU" altLang="ru-RU" sz="2400" dirty="0" smtClean="0"/>
              <a:t>-</a:t>
            </a:r>
            <a:r>
              <a:rPr lang="ru-RU" altLang="ru-RU" sz="2400" dirty="0" err="1" smtClean="0"/>
              <a:t>Уилтшира</a:t>
            </a:r>
            <a:r>
              <a:rPr lang="ru-RU" altLang="ru-RU" sz="2400" dirty="0" smtClean="0"/>
              <a:t>:</a:t>
            </a:r>
          </a:p>
        </p:txBody>
      </p:sp>
      <p:sp>
        <p:nvSpPr>
          <p:cNvPr id="13" name="Содержимое 2"/>
          <p:cNvSpPr txBox="1">
            <a:spLocks/>
          </p:cNvSpPr>
          <p:nvPr/>
        </p:nvSpPr>
        <p:spPr bwMode="auto">
          <a:xfrm>
            <a:off x="326521" y="3777340"/>
            <a:ext cx="8229600" cy="676275"/>
          </a:xfrm>
          <a:prstGeom prst="rect">
            <a:avLst/>
          </a:prstGeom>
          <a:noFill/>
          <a:ln w="9525">
            <a:noFill/>
            <a:miter lim="800000"/>
            <a:headEnd/>
            <a:tailEnd/>
          </a:ln>
          <a:effectLst/>
        </p:spPr>
        <p:txBody>
          <a:bodyPr/>
          <a:lstStyle/>
          <a:p>
            <a:pPr marL="342900" indent="-342900" eaLnBrk="1" hangingPunct="1">
              <a:spcBef>
                <a:spcPct val="20000"/>
              </a:spcBef>
              <a:defRPr/>
            </a:pPr>
            <a:r>
              <a:rPr lang="ru-RU" sz="2400" kern="0" dirty="0">
                <a:latin typeface="+mn-lt"/>
              </a:rPr>
              <a:t>Решение системы имеет вид:</a:t>
            </a:r>
          </a:p>
        </p:txBody>
      </p:sp>
      <p:sp>
        <p:nvSpPr>
          <p:cNvPr id="17" name="Заголовок 1"/>
          <p:cNvSpPr txBox="1">
            <a:spLocks/>
          </p:cNvSpPr>
          <p:nvPr/>
        </p:nvSpPr>
        <p:spPr bwMode="auto">
          <a:xfrm>
            <a:off x="363592" y="222421"/>
            <a:ext cx="8523824" cy="1304365"/>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pPr eaLnBrk="1" hangingPunct="1"/>
            <a:r>
              <a:rPr lang="ru-RU" altLang="ru-RU" sz="3600" dirty="0"/>
              <a:t>Уравнения относительного </a:t>
            </a:r>
            <a:r>
              <a:rPr lang="ru-RU" altLang="ru-RU" sz="3600" dirty="0" smtClean="0"/>
              <a:t>движения</a:t>
            </a:r>
            <a:r>
              <a:rPr lang="en-US" altLang="ru-RU" sz="3600" dirty="0" smtClean="0"/>
              <a:t>, </a:t>
            </a:r>
            <a:r>
              <a:rPr lang="ru-RU" altLang="ru-RU" sz="3600" dirty="0" smtClean="0"/>
              <a:t>линейная модель</a:t>
            </a:r>
            <a:endParaRPr lang="ru-RU" altLang="ru-RU" sz="3600" kern="0" dirty="0"/>
          </a:p>
        </p:txBody>
      </p:sp>
      <p:graphicFrame>
        <p:nvGraphicFramePr>
          <p:cNvPr id="3" name="Объект 2"/>
          <p:cNvGraphicFramePr>
            <a:graphicFrameLocks noChangeAspect="1"/>
          </p:cNvGraphicFramePr>
          <p:nvPr>
            <p:extLst>
              <p:ext uri="{D42A27DB-BD31-4B8C-83A1-F6EECF244321}">
                <p14:modId xmlns:p14="http://schemas.microsoft.com/office/powerpoint/2010/main" val="1925087765"/>
              </p:ext>
            </p:extLst>
          </p:nvPr>
        </p:nvGraphicFramePr>
        <p:xfrm>
          <a:off x="407772" y="2451026"/>
          <a:ext cx="2343480" cy="1280458"/>
        </p:xfrm>
        <a:graphic>
          <a:graphicData uri="http://schemas.openxmlformats.org/presentationml/2006/ole">
            <mc:AlternateContent xmlns:mc="http://schemas.openxmlformats.org/markup-compatibility/2006">
              <mc:Choice xmlns:v="urn:schemas-microsoft-com:vml" Requires="v">
                <p:oleObj spid="_x0000_s40986" name="Equation" r:id="rId3" imgW="2463480" imgH="1346040" progId="Equation.DSMT4">
                  <p:embed/>
                </p:oleObj>
              </mc:Choice>
              <mc:Fallback>
                <p:oleObj name="Equation" r:id="rId3" imgW="2463480" imgH="13460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772" y="2451026"/>
                        <a:ext cx="2343480" cy="12804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120232664"/>
              </p:ext>
            </p:extLst>
          </p:nvPr>
        </p:nvGraphicFramePr>
        <p:xfrm>
          <a:off x="378949" y="4290685"/>
          <a:ext cx="4744606" cy="1251065"/>
        </p:xfrm>
        <a:graphic>
          <a:graphicData uri="http://schemas.openxmlformats.org/presentationml/2006/ole">
            <mc:AlternateContent xmlns:mc="http://schemas.openxmlformats.org/markup-compatibility/2006">
              <mc:Choice xmlns:v="urn:schemas-microsoft-com:vml" Requires="v">
                <p:oleObj spid="_x0000_s40987" name="Equation" r:id="rId5" imgW="5105160" imgH="1346040" progId="Equation.DSMT4">
                  <p:embed/>
                </p:oleObj>
              </mc:Choice>
              <mc:Fallback>
                <p:oleObj name="Equation" r:id="rId5" imgW="5105160" imgH="13460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49" y="4290685"/>
                        <a:ext cx="4744606" cy="12510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7" name="Рисунок 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9919" t="33202" r="30312" b="40199"/>
          <a:stretch>
            <a:fillRect/>
          </a:stretch>
        </p:blipFill>
        <p:spPr bwMode="auto">
          <a:xfrm>
            <a:off x="4021579" y="4382457"/>
            <a:ext cx="5054055" cy="190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7"/>
          <p:cNvSpPr>
            <a:spLocks noChangeArrowheads="1"/>
          </p:cNvSpPr>
          <p:nvPr/>
        </p:nvSpPr>
        <p:spPr bwMode="auto">
          <a:xfrm>
            <a:off x="4089945" y="6183981"/>
            <a:ext cx="2150201" cy="587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0093" tIns="120093" rIns="120093" bIns="120093"/>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Microsoft YaHei" panose="020B0503020204020204" pitchFamily="34" charset="-122"/>
              </a:defRPr>
            </a:lvl9pPr>
          </a:lstStyle>
          <a:p>
            <a:pPr>
              <a:lnSpc>
                <a:spcPct val="100000"/>
              </a:lnSpc>
              <a:spcBef>
                <a:spcPct val="0"/>
              </a:spcBef>
              <a:spcAft>
                <a:spcPts val="788"/>
              </a:spcAft>
              <a:buClrTx/>
            </a:pPr>
            <a:r>
              <a:rPr lang="ru-RU" sz="1577" i="1" dirty="0" smtClean="0">
                <a:solidFill>
                  <a:srgbClr val="5D5D5D"/>
                </a:solidFill>
                <a:latin typeface="Franklin Gothic Book" panose="020B0503020102020204" pitchFamily="34" charset="0"/>
                <a:cs typeface="Arial" panose="020B0604020202020204" pitchFamily="34" charset="0"/>
              </a:rPr>
              <a:t>Относительный сдвиг</a:t>
            </a:r>
            <a:endParaRPr lang="en-US" sz="1577" i="1" dirty="0">
              <a:solidFill>
                <a:srgbClr val="5D5D5D"/>
              </a:solidFill>
              <a:latin typeface="Franklin Gothic Book" panose="020B0503020102020204" pitchFamily="34" charset="0"/>
              <a:cs typeface="Arial" panose="020B0604020202020204" pitchFamily="34" charset="0"/>
            </a:endParaRPr>
          </a:p>
        </p:txBody>
      </p:sp>
      <p:sp>
        <p:nvSpPr>
          <p:cNvPr id="39" name="Rectangle 7"/>
          <p:cNvSpPr>
            <a:spLocks noChangeArrowheads="1"/>
          </p:cNvSpPr>
          <p:nvPr/>
        </p:nvSpPr>
        <p:spPr bwMode="auto">
          <a:xfrm>
            <a:off x="6712772" y="6212925"/>
            <a:ext cx="2298511" cy="587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0093" tIns="120093" rIns="120093" bIns="120093"/>
          <a:lstStyle>
            <a:lvl1pPr>
              <a:lnSpc>
                <a:spcPct val="9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2000">
                <a:solidFill>
                  <a:srgbClr val="000000"/>
                </a:solidFill>
                <a:latin typeface="Arial" panose="020B0604020202020204" pitchFamily="34" charset="0"/>
                <a:ea typeface="Microsoft YaHei" panose="020B0503020204020204" pitchFamily="34" charset="-122"/>
              </a:defRPr>
            </a:lvl9pPr>
          </a:lstStyle>
          <a:p>
            <a:pPr>
              <a:lnSpc>
                <a:spcPct val="100000"/>
              </a:lnSpc>
              <a:spcBef>
                <a:spcPct val="0"/>
              </a:spcBef>
              <a:spcAft>
                <a:spcPts val="788"/>
              </a:spcAft>
              <a:buClrTx/>
            </a:pPr>
            <a:r>
              <a:rPr lang="ru-RU" sz="1577" i="1" dirty="0" smtClean="0">
                <a:solidFill>
                  <a:srgbClr val="5D5D5D"/>
                </a:solidFill>
                <a:latin typeface="Franklin Gothic Book" panose="020B0503020102020204" pitchFamily="34" charset="0"/>
                <a:cs typeface="Arial" panose="020B0604020202020204" pitchFamily="34" charset="0"/>
              </a:rPr>
              <a:t>Относительный дрейф</a:t>
            </a:r>
            <a:endParaRPr lang="en-US" sz="1577" i="1" dirty="0">
              <a:solidFill>
                <a:srgbClr val="5D5D5D"/>
              </a:solidFill>
              <a:latin typeface="Franklin Gothic Book" panose="020B0503020102020204" pitchFamily="34" charset="0"/>
              <a:cs typeface="Arial" panose="020B0604020202020204" pitchFamily="34" charset="0"/>
            </a:endParaRPr>
          </a:p>
        </p:txBody>
      </p:sp>
      <p:grpSp>
        <p:nvGrpSpPr>
          <p:cNvPr id="40" name="Группа 39"/>
          <p:cNvGrpSpPr/>
          <p:nvPr/>
        </p:nvGrpSpPr>
        <p:grpSpPr>
          <a:xfrm>
            <a:off x="4441321" y="1874604"/>
            <a:ext cx="4756150" cy="1697271"/>
            <a:chOff x="4286417" y="2264348"/>
            <a:chExt cx="4756150" cy="1697271"/>
          </a:xfrm>
        </p:grpSpPr>
        <p:pic>
          <p:nvPicPr>
            <p:cNvPr id="41" name="Рисунок 231" descr="D:\Максим Кушнирук\учеба\5 курс\База\Препринт\картинка.pn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17504"/>
            <a:stretch/>
          </p:blipFill>
          <p:spPr bwMode="auto">
            <a:xfrm>
              <a:off x="4286417" y="2264348"/>
              <a:ext cx="4756150" cy="169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5257799" y="2990027"/>
              <a:ext cx="878305" cy="369332"/>
            </a:xfrm>
            <a:prstGeom prst="rect">
              <a:avLst/>
            </a:prstGeom>
            <a:solidFill>
              <a:schemeClr val="bg1"/>
            </a:solidFill>
          </p:spPr>
          <p:txBody>
            <a:bodyPr wrap="square" rtlCol="0">
              <a:spAutoFit/>
            </a:bodyPr>
            <a:lstStyle/>
            <a:p>
              <a:r>
                <a:rPr lang="ru-RU" dirty="0" smtClean="0"/>
                <a:t>Земля</a:t>
              </a:r>
              <a:endParaRPr lang="ru-RU" dirty="0"/>
            </a:p>
          </p:txBody>
        </p:sp>
      </p:grpSp>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9600" y="54416"/>
            <a:ext cx="914400" cy="616134"/>
          </a:xfrm>
          <a:prstGeom prst="rect">
            <a:avLst/>
          </a:prstGeom>
        </p:spPr>
      </p:pic>
      <p:sp>
        <p:nvSpPr>
          <p:cNvPr id="6" name="Номер слайда 5"/>
          <p:cNvSpPr>
            <a:spLocks noGrp="1"/>
          </p:cNvSpPr>
          <p:nvPr>
            <p:ph type="sldNum" sz="quarter" idx="12"/>
          </p:nvPr>
        </p:nvSpPr>
        <p:spPr/>
        <p:txBody>
          <a:bodyPr/>
          <a:lstStyle/>
          <a:p>
            <a:fld id="{E15D0A3D-E2A1-463D-A20C-5B0C3AC5C2C6}" type="slidenum">
              <a:rPr lang="ru-RU" smtClean="0"/>
              <a:pPr/>
              <a:t>9</a:t>
            </a:fld>
            <a:endParaRPr lang="ru-RU"/>
          </a:p>
        </p:txBody>
      </p:sp>
    </p:spTree>
    <p:extLst>
      <p:ext uri="{BB962C8B-B14F-4D97-AF65-F5344CB8AC3E}">
        <p14:creationId xmlns:p14="http://schemas.microsoft.com/office/powerpoint/2010/main" val="186833755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2855</TotalTime>
  <Words>1616</Words>
  <Application>Microsoft Office PowerPoint</Application>
  <PresentationFormat>Экран (4:3)</PresentationFormat>
  <Paragraphs>307</Paragraphs>
  <Slides>34</Slides>
  <Notes>11</Notes>
  <HiddenSlides>0</HiddenSlides>
  <MMClips>5</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2</vt:i4>
      </vt:variant>
      <vt:variant>
        <vt:lpstr>Заголовки слайдов</vt:lpstr>
      </vt:variant>
      <vt:variant>
        <vt:i4>34</vt:i4>
      </vt:variant>
    </vt:vector>
  </HeadingPairs>
  <TitlesOfParts>
    <vt:vector size="46" baseType="lpstr">
      <vt:lpstr>Microsoft YaHei</vt:lpstr>
      <vt:lpstr>Arial</vt:lpstr>
      <vt:lpstr>Calibri</vt:lpstr>
      <vt:lpstr>Calibri Light</vt:lpstr>
      <vt:lpstr>Courier New</vt:lpstr>
      <vt:lpstr>Franklin Gothic Book</vt:lpstr>
      <vt:lpstr>Roboto</vt:lpstr>
      <vt:lpstr>Times New Roman</vt:lpstr>
      <vt:lpstr>Wingdings</vt:lpstr>
      <vt:lpstr>Тема Office</vt:lpstr>
      <vt:lpstr>Equation</vt:lpstr>
      <vt:lpstr>MathType 6.0 Equation</vt:lpstr>
      <vt:lpstr>Подходы к управлению движением наноспутников в групповом полете</vt:lpstr>
      <vt:lpstr>Что такое распределенная космическая система?</vt:lpstr>
      <vt:lpstr>Основные параметры распределенных систем</vt:lpstr>
      <vt:lpstr>Групповой полет спутников</vt:lpstr>
      <vt:lpstr>Биологические распределенные системы</vt:lpstr>
      <vt:lpstr>Особенности централизованного управления движением</vt:lpstr>
      <vt:lpstr>Презентация PowerPoint</vt:lpstr>
      <vt:lpstr>Коммуникационные ограничения</vt:lpstr>
      <vt:lpstr>Презентация PowerPoint</vt:lpstr>
      <vt:lpstr>Особые относительные траектории</vt:lpstr>
      <vt:lpstr>Системы управления движением</vt:lpstr>
      <vt:lpstr>Управление роем 3U кубсатов с помощью аэродинамического сопротивления</vt:lpstr>
      <vt:lpstr>Модель аэродинамического сопротивления</vt:lpstr>
      <vt:lpstr>Управление на основе прямого метода Ляпунова</vt:lpstr>
      <vt:lpstr>Децентрализованный подход</vt:lpstr>
      <vt:lpstr>Компактный рой</vt:lpstr>
      <vt:lpstr>Построение изображения на небосводе группой малых спутников с солнечными рефлекторами</vt:lpstr>
      <vt:lpstr>Постановка задачи</vt:lpstr>
      <vt:lpstr>Модель  аэродинамической силы</vt:lpstr>
      <vt:lpstr>Построение управления</vt:lpstr>
      <vt:lpstr>Децентрализованное управление</vt:lpstr>
      <vt:lpstr>Моделирование работы алгоритма</vt:lpstr>
      <vt:lpstr>Электромагнитное управление роем Чипсатов</vt:lpstr>
      <vt:lpstr>Что такое Чипсат?</vt:lpstr>
      <vt:lpstr>Управление для устранения относительного дрейфа</vt:lpstr>
      <vt:lpstr>Подходы к реализации управления</vt:lpstr>
      <vt:lpstr>Численное моделирование работы алгоритма</vt:lpstr>
      <vt:lpstr>Управление с помощью обмена импульсом</vt:lpstr>
      <vt:lpstr>Презентация PowerPoint</vt:lpstr>
      <vt:lpstr>Презентация PowerPoint</vt:lpstr>
      <vt:lpstr>Три спутника, выравнивание дрейфов</vt:lpstr>
      <vt:lpstr>Презентация PowerPoint</vt:lpstr>
      <vt:lpstr>Презентация PowerPoint</vt:lpstr>
      <vt:lpstr>Спасибо за внимание!</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титульник</dc:title>
  <dc:creator>Сергей</dc:creator>
  <cp:lastModifiedBy>Danil</cp:lastModifiedBy>
  <cp:revision>82</cp:revision>
  <dcterms:created xsi:type="dcterms:W3CDTF">2015-01-14T13:01:07Z</dcterms:created>
  <dcterms:modified xsi:type="dcterms:W3CDTF">2020-10-01T04:45:07Z</dcterms:modified>
</cp:coreProperties>
</file>