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7" r:id="rId3"/>
    <p:sldId id="280" r:id="rId4"/>
    <p:sldId id="281" r:id="rId5"/>
    <p:sldId id="282" r:id="rId6"/>
    <p:sldId id="283" r:id="rId7"/>
    <p:sldId id="261" r:id="rId8"/>
    <p:sldId id="276" r:id="rId9"/>
    <p:sldId id="284" r:id="rId10"/>
    <p:sldId id="288" r:id="rId11"/>
    <p:sldId id="289" r:id="rId12"/>
    <p:sldId id="285" r:id="rId13"/>
    <p:sldId id="286" r:id="rId14"/>
    <p:sldId id="290" r:id="rId15"/>
    <p:sldId id="279" r:id="rId16"/>
    <p:sldId id="292" r:id="rId17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7" autoAdjust="0"/>
    <p:restoredTop sz="94660"/>
  </p:normalViewPr>
  <p:slideViewPr>
    <p:cSldViewPr showGuides="1">
      <p:cViewPr varScale="1">
        <p:scale>
          <a:sx n="87" d="100"/>
          <a:sy n="87" d="100"/>
        </p:scale>
        <p:origin x="60" y="416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305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3BC5DFD-D59C-4A78-9863-7389301FC12B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4772CC64-04AB-4F40-B370-C9EC22A15BA9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90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41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05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461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ltGray">
          <a:xfrm>
            <a:off x="121888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 bwMode="gray">
          <a:xfrm>
            <a:off x="0" y="0"/>
            <a:ext cx="12188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 bwMode="white">
          <a:xfrm>
            <a:off x="121888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 bwMode="white">
          <a:xfrm>
            <a:off x="0" y="5631204"/>
            <a:ext cx="18283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и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5D6DA0C1-E2D8-4D35-AF33-B471C8C12CB0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6412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9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265EAA-7D18-4D6D-AE15-00EDE1CBA172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08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и"/>
          <p:cNvSpPr>
            <a:spLocks/>
          </p:cNvSpPr>
          <p:nvPr/>
        </p:nvSpPr>
        <p:spPr bwMode="white">
          <a:xfrm rot="5400000"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EC2DAB-EC5F-456F-8D96-7DC7F15A8CE0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8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55FA0E-3A3A-4DA7-BD1F-A1DF529C8528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5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 bwMode="black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 bwMode="gray">
          <a:xfrm>
            <a:off x="1216152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cxnSp>
        <p:nvCxnSpPr>
          <p:cNvPr id="22" name="Прямая соединительная линия 21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18" name="Пи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cxnSp>
        <p:nvCxnSpPr>
          <p:cNvPr id="23" name="Прямая соединительная линия 22"/>
          <p:cNvCxnSpPr/>
          <p:nvPr/>
        </p:nvCxnSpPr>
        <p:spPr bwMode="white">
          <a:xfrm>
            <a:off x="1216152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 bwMode="black">
          <a:xfrm>
            <a:off x="11579384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 bwMode="gray">
          <a:xfrm>
            <a:off x="11274663" y="0"/>
            <a:ext cx="30472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 bwMode="gray">
          <a:xfrm>
            <a:off x="1218883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-2" y="0"/>
            <a:ext cx="1218883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 bwMode="ltGray">
          <a:xfrm>
            <a:off x="0" y="0"/>
            <a:ext cx="12188825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cxnSp>
        <p:nvCxnSpPr>
          <p:cNvPr id="31" name="Прямая соединительная линия 30"/>
          <p:cNvCxnSpPr/>
          <p:nvPr/>
        </p:nvCxnSpPr>
        <p:spPr bwMode="white">
          <a:xfrm>
            <a:off x="1157329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 bwMode="black">
          <a:xfrm>
            <a:off x="0" y="0"/>
            <a:ext cx="1216152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cxnSp>
        <p:nvCxnSpPr>
          <p:cNvPr id="33" name="Прямая соединительная линия 32"/>
          <p:cNvCxnSpPr/>
          <p:nvPr/>
        </p:nvCxnSpPr>
        <p:spPr bwMode="white">
          <a:xfrm>
            <a:off x="1218884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422AEF71-1146-4A2F-BA1C-7FAAD988350C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6571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4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ABE730-2A31-4EED-A7DA-68C107C4B669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1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BD5EC2-6021-441E-B9F6-FA278E9A1E65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3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3F6013-11D6-4461-81A7-7666ABECE057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5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ltGray">
          <a:xfrm>
            <a:off x="626239" y="0"/>
            <a:ext cx="3047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 bwMode="gray">
          <a:xfrm>
            <a:off x="10969942" y="0"/>
            <a:ext cx="92262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black">
          <a:xfrm>
            <a:off x="11892563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601981-5A5A-4D6D-A625-028F6FAFAFC0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gray"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lt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 bwMode="white">
          <a:xfrm>
            <a:off x="62179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white"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ACFE18-2636-4AE4-A079-EBB57D8FA188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0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ltGray">
          <a:xfrm>
            <a:off x="4875530" y="0"/>
            <a:ext cx="70170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 hasCustomPrompt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rtl="0">
              <a:buNone/>
              <a:defRPr sz="2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dirty="0" smtClean="0"/>
              <a:t>Щелкните значок, чтобы добавить фото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6CF8F4E9-99F1-4E17-AA57-53D1D67281FB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 bwMode="white">
          <a:xfrm>
            <a:off x="11879867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9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и"/>
          <p:cNvSpPr>
            <a:spLocks/>
          </p:cNvSpPr>
          <p:nvPr/>
        </p:nvSpPr>
        <p:spPr bwMode="white">
          <a:xfrm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5A8B580D-CFD9-43C8-884F-EB353C9BEA95}" type="datetime1">
              <a:rPr lang="ru-RU" smtClean="0"/>
              <a:t>23.06.2020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3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669" y="1340768"/>
            <a:ext cx="8329031" cy="2680127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Стыковка спутников с нежесткими элементами по сглаженным траекториям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77500" lnSpcReduction="20000"/>
          </a:bodyPr>
          <a:lstStyle/>
          <a:p>
            <a:pPr algn="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Студент: Акулов Д.С</a:t>
            </a:r>
            <a:b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к.ф.-м.н. доцент Ткачев С.С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макета по сглаженной траектории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1924" y="177281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управление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34mo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2084" y="2276872"/>
            <a:ext cx="5976664" cy="4482498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8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макета по сглаженной траектории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5940" y="184482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Гладкое управление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545mo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8068" y="2132856"/>
            <a:ext cx="6120680" cy="459051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4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36" y="1772816"/>
            <a:ext cx="10058400" cy="484584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82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Отклонения от траектории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36" y="1772816"/>
            <a:ext cx="10058400" cy="484584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646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Колебания в нежестких элементах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14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08" y="1417637"/>
            <a:ext cx="9247288" cy="44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с трением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7948" y="472514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15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176" y="1416049"/>
            <a:ext cx="9535320" cy="459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Реализованы алгоритмы построения сглаженных траекторий сплайнами различных порядков гладкости, построено непрерывное и гладкое управление</a:t>
            </a:r>
          </a:p>
          <a:p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Показано, что использование гладкого управления позволяет избежать возбуждения высокочастотных колебаний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9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задачи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3436" y="1505764"/>
            <a:ext cx="9782801" cy="4572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Рассматривается задача перехода одного спутника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заданного начального положения в конечное положение с нулевыми скоростью и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ускорением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 отсутствия возбуждения колебаний в нежестких элементах– гладкость управления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1]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Сглаживание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траектории сплайнами – один из способов получения гладкого управления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сравнить колебания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нежестких элементах конструкции при непрерывном и гладком управлении</a:t>
            </a:r>
          </a:p>
          <a:p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3436" y="5785376"/>
            <a:ext cx="1004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- Experiments 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Jerk-Limited Slew Maneuvers of </a:t>
            </a:r>
            <a:r>
              <a:rPr lang="en-US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Flexible Spacecraft, Jae-Jun 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and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Brij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en-US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Agrawal, Department 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Mechanical and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Astronautical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Engineering, Naval 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Postgraduate School, Monterey, CA 93943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01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Сплайны		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Интерполяция траектории сплайнами позволяет получить управление необходимого порядка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гладкости</a:t>
            </a: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рассматривается задача построения и сравнения непрерывного и гладкого управления</a:t>
            </a: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Гладкое управление требует непрерывность третьей производной траектории по времени, что приводит к необходимости использования сплайна четвертого порядка</a:t>
            </a: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возможности контролировать скорость, управление и рывок в конечных точках траектории, зададим крайние сегменты сплайна в виде полиномов пятой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управление найдется аналогичным образом, степень интерполяционных полиномов снизится на единицу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393265"/>
              </p:ext>
            </p:extLst>
          </p:nvPr>
        </p:nvGraphicFramePr>
        <p:xfrm>
          <a:off x="4114800" y="2235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235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0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916" y="185973"/>
            <a:ext cx="9782801" cy="1239837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интерполяционных полиномов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611233"/>
              </p:ext>
            </p:extLst>
          </p:nvPr>
        </p:nvGraphicFramePr>
        <p:xfrm>
          <a:off x="7211012" y="1713377"/>
          <a:ext cx="1652835" cy="321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1" name="Equation" r:id="rId3" imgW="901440" imgH="228600" progId="Equation.DSMT4">
                  <p:embed/>
                </p:oleObj>
              </mc:Choice>
              <mc:Fallback>
                <p:oleObj name="Equation" r:id="rId3" imgW="9014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11012" y="1713377"/>
                        <a:ext cx="1652835" cy="321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185415"/>
              </p:ext>
            </p:extLst>
          </p:nvPr>
        </p:nvGraphicFramePr>
        <p:xfrm>
          <a:off x="1954428" y="2116471"/>
          <a:ext cx="1152128" cy="332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Equation" r:id="rId5" imgW="1143000" imgH="330120" progId="Equation.DSMT4">
                  <p:embed/>
                </p:oleObj>
              </mc:Choice>
              <mc:Fallback>
                <p:oleObj name="Equation" r:id="rId5" imgW="11430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4428" y="2116471"/>
                        <a:ext cx="1152128" cy="332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Объект 2"/>
          <p:cNvSpPr txBox="1">
            <a:spLocks/>
          </p:cNvSpPr>
          <p:nvPr/>
        </p:nvSpPr>
        <p:spPr>
          <a:xfrm>
            <a:off x="1629916" y="1676980"/>
            <a:ext cx="9782801" cy="4572000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спутник проходит через 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заданных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точек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моменты времени</a:t>
            </a:r>
          </a:p>
          <a:p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узловых точек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 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n-1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полином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сегмент траектории задается соответствующим ему полиномом</a:t>
            </a:r>
          </a:p>
          <a:p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определить  5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n-3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значений коэффициентов интерполяционных полиномов. Для этого требуется задать 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5n-3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этих полиномов 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26559"/>
              </p:ext>
            </p:extLst>
          </p:nvPr>
        </p:nvGraphicFramePr>
        <p:xfrm>
          <a:off x="1629915" y="3501008"/>
          <a:ext cx="10081121" cy="165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3" name="Equation" r:id="rId7" imgW="1765080" imgH="215640" progId="Equation.DSMT4">
                  <p:embed/>
                </p:oleObj>
              </mc:Choice>
              <mc:Fallback>
                <p:oleObj name="Equation" r:id="rId7" imgW="17650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9915" y="3501008"/>
                        <a:ext cx="10081121" cy="1656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97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интерполяционных полиномов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Равенство значений полиномов, равенство значений первой, второй и третьей производной во внутренних точках траектории обеспечивают 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5n-8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условий.</a:t>
            </a: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замкнуть систему, необходимо добавить 5 условий. Зададим условия на границах траектории, с учетом особенностей решаемой задачи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Решив получившуюся систему уравнений, найдем значения всех коэффициентов интерполяционных полиномов</a:t>
            </a: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Аналогично получим интерполяционные полиномы </a:t>
            </a: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065779"/>
              </p:ext>
            </p:extLst>
          </p:nvPr>
        </p:nvGraphicFramePr>
        <p:xfrm>
          <a:off x="5479155" y="3068960"/>
          <a:ext cx="2011362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Equation" r:id="rId3" imgW="1143000" imgH="1739880" progId="Equation.DSMT4">
                  <p:embed/>
                </p:oleObj>
              </mc:Choice>
              <mc:Fallback>
                <p:oleObj name="Equation" r:id="rId3" imgW="1143000" imgH="1739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79155" y="3068960"/>
                        <a:ext cx="2011362" cy="194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11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управления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правление найдется как вторая производная от траектории по времени</a:t>
            </a:r>
          </a:p>
          <a:p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883708"/>
              </p:ext>
            </p:extLst>
          </p:nvPr>
        </p:nvGraphicFramePr>
        <p:xfrm>
          <a:off x="1593436" y="2276872"/>
          <a:ext cx="9202880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3" imgW="5346360" imgH="711000" progId="Equation.DSMT4">
                  <p:embed/>
                </p:oleObj>
              </mc:Choice>
              <mc:Fallback>
                <p:oleObj name="Equation" r:id="rId3" imgW="534636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3436" y="2276872"/>
                        <a:ext cx="9202880" cy="1224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04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Уравнения движения 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7948" y="472514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554493" y="6392162"/>
            <a:ext cx="9570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- Ivanov D.S., </a:t>
            </a:r>
            <a:r>
              <a:rPr lang="en-US" sz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Koptev</a:t>
            </a:r>
            <a:r>
              <a:rPr lang="en-US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M.D., </a:t>
            </a:r>
            <a:r>
              <a:rPr lang="en-US" sz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Tkachev</a:t>
            </a:r>
            <a:r>
              <a:rPr lang="en-US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S.S., </a:t>
            </a:r>
            <a:r>
              <a:rPr lang="en-US" sz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Shachkov</a:t>
            </a:r>
            <a:r>
              <a:rPr lang="en-US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M.O. Docking algorithm for flexible microsatellite mock-ups on planar air-bearing </a:t>
            </a:r>
            <a:r>
              <a:rPr lang="en-US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test-bench</a:t>
            </a:r>
            <a:r>
              <a:rPr lang="pt-BR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t-BR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pt-BR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Keldysh Institute Preprints. 2017. No. 110. 24 p. doi:10.20948/prepr-2017-110-e URL: http://library.keldysh.ru/preprint.asp?id=2017-110&amp;lg=e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3931" y="1585234"/>
            <a:ext cx="9602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Уравнения движения получены в 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[2].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матричной форме уравнения движения имеют вид: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7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69" y="2348124"/>
            <a:ext cx="1690224" cy="4256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1" y="2852854"/>
            <a:ext cx="4248472" cy="943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99" y="2991074"/>
            <a:ext cx="1329881" cy="746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57" y="3027014"/>
            <a:ext cx="1670136" cy="6667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7001" y="2270691"/>
            <a:ext cx="5461992" cy="45981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270" y="3005262"/>
            <a:ext cx="1238314" cy="67313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51" y="4131402"/>
            <a:ext cx="4384010" cy="1399307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4942284" y="5301208"/>
            <a:ext cx="1296144" cy="229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536" y="4373831"/>
            <a:ext cx="4293617" cy="1142848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10918948" y="5301208"/>
            <a:ext cx="50205" cy="2154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78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процесса стыковки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7948" y="472514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8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29916" y="160020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Контрольные точки для моделирования выбраны следующими: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28" y="1665035"/>
            <a:ext cx="1656184" cy="2784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924" y="2152095"/>
            <a:ext cx="3988773" cy="34146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90356" y="2114288"/>
            <a:ext cx="7200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798268" y="2487710"/>
            <a:ext cx="7200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86100" y="2472397"/>
            <a:ext cx="7200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081" y="2156137"/>
            <a:ext cx="2164854" cy="3744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15677" y="2137147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моменты времени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9406780" y="2114288"/>
            <a:ext cx="72008" cy="905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794712" y="2110931"/>
            <a:ext cx="72008" cy="905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214" y="2708862"/>
            <a:ext cx="2511004" cy="31566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29916" y="263691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 состояния в начальный момент времени имеет вид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8470676" y="2708920"/>
            <a:ext cx="144016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634728" y="3119960"/>
            <a:ext cx="8190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системы уравнений осуществлялось методом Рунге-Кутты четвертого порядка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Интегрирование проводилось с шагом 0.05 с.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4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Сглаженная траектория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73" y="1556792"/>
            <a:ext cx="10058400" cy="484584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6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атематика 16 х 9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082_TF02787947.potx" id="{3964D7A7-1B85-4031-AAD6-1B50F98CF473}" vid="{CAF00616-F4D4-4454-9A4A-5919532F2D53}"/>
    </a:ext>
  </a:extLst>
</a:theme>
</file>

<file path=ppt/theme/theme2.xml><?xml version="1.0" encoding="utf-8"?>
<a:theme xmlns:a="http://schemas.openxmlformats.org/drawingml/2006/main" name="Тема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по математике с числом «Пи» (широкоэкранный формат)</Template>
  <TotalTime>66050</TotalTime>
  <Words>446</Words>
  <Application>Microsoft Office PowerPoint</Application>
  <PresentationFormat>Произвольный</PresentationFormat>
  <Paragraphs>83</Paragraphs>
  <Slides>16</Slides>
  <Notes>4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Euphemia</vt:lpstr>
      <vt:lpstr>Times New Roman</vt:lpstr>
      <vt:lpstr>Математика 16 х 9</vt:lpstr>
      <vt:lpstr>Equation</vt:lpstr>
      <vt:lpstr>Стыковка спутников с нежесткими элементами по сглаженным траекториям</vt:lpstr>
      <vt:lpstr>Постановка задачи</vt:lpstr>
      <vt:lpstr>Сплайны  </vt:lpstr>
      <vt:lpstr>Построение интерполяционных полиномов</vt:lpstr>
      <vt:lpstr>Построение интерполяционных полиномов</vt:lpstr>
      <vt:lpstr>Определение управления</vt:lpstr>
      <vt:lpstr>Уравнения движения </vt:lpstr>
      <vt:lpstr>Моделирование процесса стыковки</vt:lpstr>
      <vt:lpstr>Сглаженная траектория</vt:lpstr>
      <vt:lpstr>Движение макета по сглаженной траектории</vt:lpstr>
      <vt:lpstr>Движение макета по сглаженной траектории</vt:lpstr>
      <vt:lpstr>Управление</vt:lpstr>
      <vt:lpstr>Отклонения от траектории</vt:lpstr>
      <vt:lpstr>Колебания в нежестких элементах</vt:lpstr>
      <vt:lpstr>Система с трением</vt:lpstr>
      <vt:lpstr>Заключение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Стыковка спутников с нежесткими элементами по сглаженным траекториям</dc:title>
  <dc:creator>Пользователь Windows</dc:creator>
  <cp:lastModifiedBy>Пользователь Windows</cp:lastModifiedBy>
  <cp:revision>97</cp:revision>
  <dcterms:created xsi:type="dcterms:W3CDTF">2020-01-20T05:20:05Z</dcterms:created>
  <dcterms:modified xsi:type="dcterms:W3CDTF">2020-06-23T09:01:50Z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