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63" r:id="rId4"/>
    <p:sldId id="286" r:id="rId5"/>
    <p:sldId id="259" r:id="rId6"/>
    <p:sldId id="284" r:id="rId7"/>
    <p:sldId id="262" r:id="rId8"/>
    <p:sldId id="265" r:id="rId9"/>
    <p:sldId id="285" r:id="rId10"/>
    <p:sldId id="302" r:id="rId11"/>
    <p:sldId id="272" r:id="rId12"/>
    <p:sldId id="287" r:id="rId13"/>
    <p:sldId id="288" r:id="rId14"/>
    <p:sldId id="283" r:id="rId15"/>
    <p:sldId id="289" r:id="rId16"/>
    <p:sldId id="296" r:id="rId17"/>
    <p:sldId id="290" r:id="rId18"/>
    <p:sldId id="266" r:id="rId19"/>
    <p:sldId id="269" r:id="rId20"/>
    <p:sldId id="273" r:id="rId21"/>
    <p:sldId id="291" r:id="rId22"/>
    <p:sldId id="292" r:id="rId23"/>
    <p:sldId id="293" r:id="rId24"/>
    <p:sldId id="294" r:id="rId25"/>
    <p:sldId id="303" r:id="rId26"/>
    <p:sldId id="304" r:id="rId27"/>
    <p:sldId id="305" r:id="rId28"/>
    <p:sldId id="306" r:id="rId29"/>
    <p:sldId id="25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9898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47" autoAdjust="0"/>
    <p:restoredTop sz="99153" autoAdjust="0"/>
  </p:normalViewPr>
  <p:slideViewPr>
    <p:cSldViewPr>
      <p:cViewPr>
        <p:scale>
          <a:sx n="60" d="100"/>
          <a:sy n="60" d="100"/>
        </p:scale>
        <p:origin x="-2050" y="-5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35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image" Target="../media/image44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12" Type="http://schemas.openxmlformats.org/officeDocument/2006/relationships/image" Target="../media/image43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11" Type="http://schemas.openxmlformats.org/officeDocument/2006/relationships/image" Target="../media/image42.wmf"/><Relationship Id="rId5" Type="http://schemas.openxmlformats.org/officeDocument/2006/relationships/image" Target="../media/image36.wmf"/><Relationship Id="rId10" Type="http://schemas.openxmlformats.org/officeDocument/2006/relationships/image" Target="../media/image41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Relationship Id="rId14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EF06E-1FC0-45FB-9346-E3C9DCF5ED18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379C2-E0A7-4407-B089-E61547CA82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88889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2F892-B0FC-4157-A597-D83896C021DE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33216-9F2D-4768-A75C-DC090CFA22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68874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Здравствуйте. Меня зовут Кирилл Чернов, я студент 4 курса ФУПМ. Тема моей работы – управление</a:t>
            </a:r>
            <a:r>
              <a:rPr lang="ru-RU" baseline="0" dirty="0" smtClean="0"/>
              <a:t> группой спутников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068196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7892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0787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315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3758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05804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45678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Сначала</a:t>
            </a:r>
            <a:r>
              <a:rPr lang="ru-RU" baseline="0" dirty="0" smtClean="0"/>
              <a:t> я расскажу, зачем нужны зеркала в космосе. Затем я поставлю задачу. Потом расскажу про управление и численное моделирование. В конце я сделаю некоторые выводы.</a:t>
            </a:r>
          </a:p>
        </p:txBody>
      </p:sp>
    </p:spTree>
    <p:extLst>
      <p:ext uri="{BB962C8B-B14F-4D97-AF65-F5344CB8AC3E}">
        <p14:creationId xmlns:p14="http://schemas.microsoft.com/office/powerpoint/2010/main" xmlns="" val="1300031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чего может понадобиться отраженный свет? Если сделать большое зеркало с хорошим</a:t>
            </a:r>
            <a:r>
              <a:rPr lang="ru-RU" baseline="0" dirty="0" smtClean="0"/>
              <a:t> коэффициентом отражения, то можно использовать такую систему для освещения северных территорий в период полярной ночи. Теоретически, можно управлять направлением отраженного пучка, долго оставляя его светить на одно и то же место на поверхности Земли или наоборот, перемещая пучок в нужную точку.</a:t>
            </a:r>
          </a:p>
          <a:p>
            <a:r>
              <a:rPr lang="ru-RU" baseline="0" dirty="0" smtClean="0"/>
              <a:t>Эксперимент с зеркалом в космосе уже был проведен в 1993 г. </a:t>
            </a:r>
            <a:r>
              <a:rPr lang="ru-RU" baseline="0" dirty="0" err="1" smtClean="0"/>
              <a:t>Роскосмосом</a:t>
            </a:r>
            <a:r>
              <a:rPr lang="ru-RU" baseline="0" dirty="0" smtClean="0"/>
              <a:t>. Зеркало имело диаметр 20 м и создало пятно на поверхности Земли диаметром 5 км. Оно двигалось со скоростью 8 км/с и было видно в Европе в течение 6 минут. По яркости оно было сопоставимо с Луной.</a:t>
            </a:r>
          </a:p>
          <a:p>
            <a:r>
              <a:rPr lang="ru-RU" baseline="0" dirty="0" smtClean="0"/>
              <a:t>Также, наблюдая за светом, отраженным от поверхности космического аппарата, можно определить его угловое движение. Таким образом, например, можно узнавать движение объектов космического мусора.</a:t>
            </a:r>
          </a:p>
          <a:p>
            <a:r>
              <a:rPr lang="ru-RU" baseline="0" dirty="0" smtClean="0"/>
              <a:t>Любителям наблюдательной астрономии известно явление вспышек «</a:t>
            </a:r>
            <a:r>
              <a:rPr lang="ru-RU" baseline="0" dirty="0" err="1" smtClean="0"/>
              <a:t>Иридиума</a:t>
            </a:r>
            <a:r>
              <a:rPr lang="ru-RU" baseline="0" dirty="0" smtClean="0"/>
              <a:t>». Спутники группировки «</a:t>
            </a:r>
            <a:r>
              <a:rPr lang="ru-RU" baseline="0" dirty="0" err="1" smtClean="0"/>
              <a:t>Иридиум</a:t>
            </a:r>
            <a:r>
              <a:rPr lang="ru-RU" baseline="0" dirty="0" smtClean="0"/>
              <a:t>» служат для спутниковой связи. На них установлены антенны, и иногда спутник оказывается в такой точке орбиты, что солнечный свет, отражаясь от антенн, попадает на Землю.</a:t>
            </a:r>
          </a:p>
          <a:p>
            <a:r>
              <a:rPr lang="ru-RU" baseline="0" dirty="0" smtClean="0"/>
              <a:t>Еще одно применение – создание изображения на небе. Если запустить несколько спутников с зеркалами, то с Земли будет видно изображение в виде светящихся точек.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340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Постановка</a:t>
            </a:r>
            <a:r>
              <a:rPr lang="ru-RU" baseline="0" dirty="0" smtClean="0"/>
              <a:t> задачи. Дано: 12</a:t>
            </a:r>
            <a:r>
              <a:rPr lang="en-US" baseline="0" dirty="0" smtClean="0"/>
              <a:t>U </a:t>
            </a:r>
            <a:r>
              <a:rPr lang="ru-RU" baseline="0" dirty="0" err="1" smtClean="0"/>
              <a:t>кубсаты</a:t>
            </a:r>
            <a:r>
              <a:rPr lang="ru-RU" baseline="0" dirty="0" smtClean="0"/>
              <a:t>, на каждом установлены зеркала 4х4м. В работе не рассматривается, каким образом зеркала раскрываются после запуска. Спутники запускаются из одной точки с некоторым интервалом по времени. Требуется построить такое управление, чтобы вывести спутники на опорные траектории так, чтобы в некоторый момент времени с Земли была видна надпись «ИПМ». Относительные опорные траектории представляют собой окружности. Изображение будет в видно из некоторой точки за линией терминатора, то есть после заката Солнца.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6235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Относительное движение двух спутников будем рассматривать в линейной модели </a:t>
            </a:r>
            <a:r>
              <a:rPr lang="ru-RU" dirty="0" err="1" smtClean="0"/>
              <a:t>Хилла-Клохесси-Уилтшира</a:t>
            </a:r>
            <a:r>
              <a:rPr lang="ru-RU" dirty="0" smtClean="0"/>
              <a:t>. Введем орбитальную систему координат.</a:t>
            </a:r>
            <a:r>
              <a:rPr lang="ru-RU" baseline="0" dirty="0" smtClean="0"/>
              <a:t> </a:t>
            </a:r>
            <a:r>
              <a:rPr lang="ru-RU" dirty="0" smtClean="0"/>
              <a:t>Тогда относительное движение записывается в таком виде. В отсутствие управления решение этих уравнений имеет такой вид. Константы определяются начальными условиями.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25961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Для упрощения будем учитывать действие силы только на поверхность зеркала и не будем учитывать действие на поверхность 12</a:t>
            </a:r>
            <a:r>
              <a:rPr lang="en-US" baseline="0" dirty="0" smtClean="0"/>
              <a:t>U </a:t>
            </a:r>
            <a:r>
              <a:rPr lang="ru-RU" baseline="0" dirty="0" err="1" smtClean="0"/>
              <a:t>кубсата</a:t>
            </a:r>
            <a:r>
              <a:rPr lang="ru-RU" baseline="0" dirty="0" smtClean="0"/>
              <a:t>. </a:t>
            </a:r>
            <a:r>
              <a:rPr lang="ru-RU" dirty="0" smtClean="0"/>
              <a:t>Взаимодействие поверхности зеркала и молекул разреженной атмосферы будем рассматривать в приближении, что часть молекул отражается зеркально, а остальная часть диффузно в разные стороны с различными скоростями в зависимости от температуры</a:t>
            </a:r>
            <a:r>
              <a:rPr lang="ru-RU" baseline="0" dirty="0" smtClean="0"/>
              <a:t> (коэффициент ню), в том числе и абсолютно </a:t>
            </a:r>
            <a:r>
              <a:rPr lang="ru-RU" baseline="0" dirty="0" err="1" smtClean="0"/>
              <a:t>неупруго</a:t>
            </a:r>
            <a:r>
              <a:rPr lang="ru-RU" baseline="0" dirty="0" smtClean="0"/>
              <a:t>. Коэффициенты </a:t>
            </a:r>
            <a:r>
              <a:rPr lang="ru-RU" baseline="0" dirty="0" err="1" smtClean="0"/>
              <a:t>эпсилон</a:t>
            </a:r>
            <a:r>
              <a:rPr lang="ru-RU" baseline="0" dirty="0" smtClean="0"/>
              <a:t> и ню определены экспериментально Белецким. Первое слагаемое соответствует тормозящей силе, а второе и третье – подъемной. Оказывается, что подъемная сила на порядок меньше тормозящей. Введем нормаль к плоскости зеркала и углы </a:t>
            </a:r>
            <a:r>
              <a:rPr lang="ru-RU" baseline="0" dirty="0" err="1" smtClean="0"/>
              <a:t>тета</a:t>
            </a:r>
            <a:r>
              <a:rPr lang="ru-RU" baseline="0" dirty="0" smtClean="0"/>
              <a:t> и фи, как показано на рисунке. Тогда компоненты аэродинамической силы в орбитальной системе координат можно записать в таком виде.</a:t>
            </a:r>
            <a:r>
              <a:rPr lang="en-US" baseline="0" dirty="0" smtClean="0"/>
              <a:t> </a:t>
            </a:r>
            <a:r>
              <a:rPr lang="ru-RU" baseline="0" dirty="0" smtClean="0"/>
              <a:t>Таким образом, управляя ориентацией спутника, например, с помощью маховиков, можно управлять относительным орбитальным движением спутников.</a:t>
            </a:r>
          </a:p>
        </p:txBody>
      </p:sp>
    </p:spTree>
    <p:extLst>
      <p:ext uri="{BB962C8B-B14F-4D97-AF65-F5344CB8AC3E}">
        <p14:creationId xmlns:p14="http://schemas.microsoft.com/office/powerpoint/2010/main" xmlns="" val="3119858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Управление,</a:t>
            </a:r>
            <a:r>
              <a:rPr lang="ru-RU" baseline="0" dirty="0" smtClean="0"/>
              <a:t> в первую очередь, строится на основе линейно-квадратичного регулятора. Перепишем исходную систему в матричном виде. Вектор </a:t>
            </a:r>
            <a:r>
              <a:rPr lang="en-US" baseline="0" dirty="0" smtClean="0"/>
              <a:t>x </a:t>
            </a:r>
            <a:r>
              <a:rPr lang="ru-RU" baseline="0" dirty="0" smtClean="0"/>
              <a:t>имеет 6 компонент: 3 компоненты радиус-вектора и 3 компоненты скорости. Желаемая траектория </a:t>
            </a:r>
            <a:r>
              <a:rPr lang="en-US" baseline="0" dirty="0" err="1" smtClean="0"/>
              <a:t>x_d</a:t>
            </a:r>
            <a:r>
              <a:rPr lang="en-US" baseline="0" dirty="0" smtClean="0"/>
              <a:t> </a:t>
            </a:r>
            <a:r>
              <a:rPr lang="ru-RU" baseline="0" dirty="0" smtClean="0"/>
              <a:t>удовлетворяет уравнению с нулевым управлением. Введем вектор ошибки </a:t>
            </a:r>
            <a:r>
              <a:rPr lang="en-US" baseline="0" dirty="0" smtClean="0"/>
              <a:t>e </a:t>
            </a:r>
            <a:r>
              <a:rPr lang="ru-RU" baseline="0" dirty="0" smtClean="0"/>
              <a:t>– разность между реальной и желаемой траекториями. Составим функционал </a:t>
            </a:r>
            <a:r>
              <a:rPr lang="en-US" baseline="0" dirty="0" smtClean="0"/>
              <a:t>J</a:t>
            </a:r>
            <a:r>
              <a:rPr lang="ru-RU" baseline="0" dirty="0" smtClean="0"/>
              <a:t>. Задача – найти минимум данного функционала, то есть минимизировать ошибку, при этом используя не очень большое по величине управление. Известно, что минимум </a:t>
            </a:r>
            <a:r>
              <a:rPr lang="en-US" baseline="0" dirty="0" smtClean="0"/>
              <a:t>J</a:t>
            </a:r>
            <a:r>
              <a:rPr lang="ru-RU" baseline="0" dirty="0" smtClean="0"/>
              <a:t> достигается при таком управлении:, где матрица </a:t>
            </a:r>
            <a:r>
              <a:rPr lang="en-US" baseline="0" dirty="0" smtClean="0"/>
              <a:t>P </a:t>
            </a:r>
            <a:r>
              <a:rPr lang="ru-RU" baseline="0" dirty="0" smtClean="0"/>
              <a:t>находится из уравнения </a:t>
            </a:r>
            <a:r>
              <a:rPr lang="ru-RU" baseline="0" dirty="0" err="1" smtClean="0"/>
              <a:t>Риккати</a:t>
            </a:r>
            <a:r>
              <a:rPr lang="ru-RU" baseline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864802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Управление,</a:t>
            </a:r>
            <a:r>
              <a:rPr lang="ru-RU" baseline="0" dirty="0" smtClean="0"/>
              <a:t> в первую очередь, строится на основе линейно-квадратичного регулятора. Перепишем исходную систему в матричном виде. Вектор </a:t>
            </a:r>
            <a:r>
              <a:rPr lang="en-US" baseline="0" dirty="0" smtClean="0"/>
              <a:t>x </a:t>
            </a:r>
            <a:r>
              <a:rPr lang="ru-RU" baseline="0" dirty="0" smtClean="0"/>
              <a:t>имеет 6 компонент: 3 компоненты радиус-вектора и 3 компоненты скорости. Желаемая траектория </a:t>
            </a:r>
            <a:r>
              <a:rPr lang="en-US" baseline="0" dirty="0" err="1" smtClean="0"/>
              <a:t>x_d</a:t>
            </a:r>
            <a:r>
              <a:rPr lang="en-US" baseline="0" dirty="0" smtClean="0"/>
              <a:t> </a:t>
            </a:r>
            <a:r>
              <a:rPr lang="ru-RU" baseline="0" dirty="0" smtClean="0"/>
              <a:t>удовлетворяет уравнению с нулевым управлением. Введем вектор ошибки </a:t>
            </a:r>
            <a:r>
              <a:rPr lang="en-US" baseline="0" dirty="0" smtClean="0"/>
              <a:t>e </a:t>
            </a:r>
            <a:r>
              <a:rPr lang="ru-RU" baseline="0" dirty="0" smtClean="0"/>
              <a:t>– разность между реальной и желаемой траекториями. Составим функционал </a:t>
            </a:r>
            <a:r>
              <a:rPr lang="en-US" baseline="0" dirty="0" smtClean="0"/>
              <a:t>J</a:t>
            </a:r>
            <a:r>
              <a:rPr lang="ru-RU" baseline="0" dirty="0" smtClean="0"/>
              <a:t>. Задача – найти минимум данного функционала, то есть минимизировать ошибку, при этом используя не очень большое по величине управление. Известно, что минимум </a:t>
            </a:r>
            <a:r>
              <a:rPr lang="en-US" baseline="0" dirty="0" smtClean="0"/>
              <a:t>J</a:t>
            </a:r>
            <a:r>
              <a:rPr lang="ru-RU" baseline="0" dirty="0" smtClean="0"/>
              <a:t> достигается при таком управлении:, где матрица </a:t>
            </a:r>
            <a:r>
              <a:rPr lang="en-US" baseline="0" dirty="0" smtClean="0"/>
              <a:t>P </a:t>
            </a:r>
            <a:r>
              <a:rPr lang="ru-RU" baseline="0" dirty="0" smtClean="0"/>
              <a:t>находится из уравнения </a:t>
            </a:r>
            <a:r>
              <a:rPr lang="ru-RU" baseline="0" dirty="0" err="1" smtClean="0"/>
              <a:t>Риккати</a:t>
            </a:r>
            <a:r>
              <a:rPr lang="ru-RU" baseline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735427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Параметры моделирования</a:t>
            </a:r>
            <a:r>
              <a:rPr lang="ru-RU" baseline="0" dirty="0" smtClean="0"/>
              <a:t> представлены на слайде.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5235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5" name="Заголовок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8F9EB-1AF5-4672-A8EE-E31736CEFF56}" type="slidenum">
              <a:rPr lang="ru-RU" smtClean="0"/>
              <a:pPr/>
              <a:t>‹#›</a:t>
            </a:fld>
            <a:r>
              <a:rPr lang="en-US" dirty="0" smtClean="0"/>
              <a:t>/</a:t>
            </a:r>
            <a:r>
              <a:rPr lang="ru-RU" dirty="0" smtClean="0"/>
              <a:t>33</a:t>
            </a:r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8F9EB-1AF5-4672-A8EE-E31736CEFF56}" type="slidenum">
              <a:rPr lang="ru-RU" smtClean="0"/>
              <a:pPr/>
              <a:t>‹#›</a:t>
            </a:fld>
            <a:r>
              <a:rPr lang="en-US" smtClean="0"/>
              <a:t>/24</a:t>
            </a:r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8F9EB-1AF5-4672-A8EE-E31736CEFF56}" type="slidenum">
              <a:rPr lang="ru-RU" smtClean="0"/>
              <a:pPr/>
              <a:t>‹#›</a:t>
            </a:fld>
            <a:r>
              <a:rPr lang="en-US" smtClean="0"/>
              <a:t>/24</a:t>
            </a:r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8F9EB-1AF5-4672-A8EE-E31736CEFF56}" type="slidenum">
              <a:rPr lang="ru-RU" smtClean="0"/>
              <a:pPr/>
              <a:t>‹#›</a:t>
            </a:fld>
            <a:r>
              <a:rPr lang="en-US" dirty="0" smtClean="0"/>
              <a:t>/</a:t>
            </a:r>
            <a:r>
              <a:rPr lang="ru-RU" dirty="0" smtClean="0"/>
              <a:t>29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8F9EB-1AF5-4672-A8EE-E31736CEFF56}" type="slidenum">
              <a:rPr lang="ru-RU" smtClean="0"/>
              <a:pPr/>
              <a:t>‹#›</a:t>
            </a:fld>
            <a:r>
              <a:rPr lang="en-US" smtClean="0"/>
              <a:t>/24</a:t>
            </a:r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8F9EB-1AF5-4672-A8EE-E31736CEFF56}" type="slidenum">
              <a:rPr lang="ru-RU" smtClean="0"/>
              <a:pPr/>
              <a:t>‹#›</a:t>
            </a:fld>
            <a:r>
              <a:rPr lang="en-US" smtClean="0"/>
              <a:t>/24</a:t>
            </a:r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F9EB-1AF5-4672-A8EE-E31736CEFF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8F9EB-1AF5-4672-A8EE-E31736CEFF56}" type="slidenum">
              <a:rPr lang="ru-RU" smtClean="0"/>
              <a:pPr/>
              <a:t>‹#›</a:t>
            </a:fld>
            <a:r>
              <a:rPr lang="en-US" smtClean="0"/>
              <a:t>/24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8F9EB-1AF5-4672-A8EE-E31736CEFF56}" type="slidenum">
              <a:rPr lang="ru-RU" smtClean="0"/>
              <a:pPr/>
              <a:t>‹#›</a:t>
            </a:fld>
            <a:r>
              <a:rPr lang="en-US" smtClean="0"/>
              <a:t>/24</a:t>
            </a:r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8F9EB-1AF5-4672-A8EE-E31736CEFF56}" type="slidenum">
              <a:rPr lang="ru-RU" smtClean="0"/>
              <a:pPr/>
              <a:t>‹#›</a:t>
            </a:fld>
            <a:r>
              <a:rPr lang="en-US" smtClean="0"/>
              <a:t>/24</a:t>
            </a:r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8F9EB-1AF5-4672-A8EE-E31736CEFF56}" type="slidenum">
              <a:rPr lang="ru-RU" smtClean="0"/>
              <a:pPr/>
              <a:t>‹#›</a:t>
            </a:fld>
            <a:r>
              <a:rPr lang="en-US" dirty="0" smtClean="0"/>
              <a:t>/2</a:t>
            </a:r>
            <a:r>
              <a:rPr lang="ru-RU" dirty="0" smtClean="0"/>
              <a:t>5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0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9.bin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3.bin"/><Relationship Id="rId14" Type="http://schemas.openxmlformats.org/officeDocument/2006/relationships/oleObject" Target="../embeddings/oleObject28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0;&#1080;&#1088;&#1080;&#1083;&#1083;\&#1052;&#1060;&#1058;&#1048;\4%20&#1082;&#1091;&#1088;&#1089;\&#1044;&#1048;&#1055;&#1051;&#1054;&#1052;\&#1044;&#1080;&#1087;&#1083;&#1086;&#1084;\Word\&#1048;&#1055;&#1052;_curvilinear.av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3.x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4.bin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4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214818"/>
            <a:ext cx="8501122" cy="238253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Студент группы 672		Чернов Кирилл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Научный руководитель		</a:t>
            </a:r>
            <a:r>
              <a:rPr lang="ru-RU" sz="2800" dirty="0" err="1" smtClean="0">
                <a:solidFill>
                  <a:schemeClr val="tx1"/>
                </a:solidFill>
              </a:rPr>
              <a:t>к.ф.-м.н</a:t>
            </a:r>
            <a:r>
              <a:rPr lang="ru-RU" sz="2800" dirty="0" smtClean="0">
                <a:solidFill>
                  <a:schemeClr val="tx1"/>
                </a:solidFill>
              </a:rPr>
              <a:t>. Иванов Д.С.</a:t>
            </a:r>
          </a:p>
          <a:p>
            <a:pPr algn="l"/>
            <a:endParaRPr lang="ru-RU" sz="30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ИПМ им. М.В. Келдыша РАН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14422"/>
            <a:ext cx="9144000" cy="2600343"/>
          </a:xfrm>
        </p:spPr>
        <p:txBody>
          <a:bodyPr>
            <a:noAutofit/>
          </a:bodyPr>
          <a:lstStyle/>
          <a:p>
            <a:r>
              <a:rPr lang="ru-RU" sz="3200" b="1" dirty="0"/>
              <a:t>Децентрализованное </a:t>
            </a:r>
            <a:r>
              <a:rPr lang="ru-RU" sz="3200" b="1" dirty="0" smtClean="0"/>
              <a:t>управление группой </a:t>
            </a:r>
            <a:r>
              <a:rPr lang="ru-RU" sz="3200" b="1" dirty="0"/>
              <a:t>низкоорбитальных </a:t>
            </a:r>
            <a:r>
              <a:rPr lang="ru-RU" sz="3200" b="1" dirty="0" err="1"/>
              <a:t>наноспутников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> с солнечными </a:t>
            </a:r>
            <a:r>
              <a:rPr lang="ru-RU" sz="3200" b="1" dirty="0" smtClean="0"/>
              <a:t>рефлекторами</a:t>
            </a:r>
            <a:br>
              <a:rPr lang="ru-RU" sz="3200" b="1" dirty="0" smtClean="0"/>
            </a:br>
            <a:r>
              <a:rPr lang="ru-RU" sz="3200" b="1" dirty="0" smtClean="0"/>
              <a:t>для </a:t>
            </a:r>
            <a:r>
              <a:rPr lang="ru-RU" sz="3200" b="1" dirty="0"/>
              <a:t>формирования </a:t>
            </a:r>
            <a:r>
              <a:rPr lang="ru-RU" sz="3200" b="1" dirty="0" smtClean="0"/>
              <a:t>изображения на </a:t>
            </a:r>
            <a:r>
              <a:rPr lang="ru-RU" sz="3200" b="1" dirty="0"/>
              <a:t>небосводе</a:t>
            </a:r>
          </a:p>
        </p:txBody>
      </p:sp>
      <p:pic>
        <p:nvPicPr>
          <p:cNvPr id="5" name="Рисунок 4" descr="мфт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0"/>
            <a:ext cx="2928926" cy="1304288"/>
          </a:xfrm>
          <a:prstGeom prst="rect">
            <a:avLst/>
          </a:prstGeom>
        </p:spPr>
      </p:pic>
      <p:pic>
        <p:nvPicPr>
          <p:cNvPr id="6" name="Рисунок 5" descr="ипм лого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957275" cy="142873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Построение опорных относительных траекторий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74805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ru-RU" dirty="0" smtClean="0"/>
              <a:t>Условие того, что проекции</a:t>
            </a:r>
            <a:br>
              <a:rPr lang="ru-RU" dirty="0" smtClean="0"/>
            </a:br>
            <a:r>
              <a:rPr lang="ru-RU" dirty="0" smtClean="0"/>
              <a:t>траекторий на плоскость, перпендикулярную взгляду</a:t>
            </a:r>
            <a:br>
              <a:rPr lang="ru-RU" dirty="0" smtClean="0"/>
            </a:br>
            <a:r>
              <a:rPr lang="ru-RU" dirty="0" smtClean="0"/>
              <a:t>наблюдателя, – окружности</a:t>
            </a:r>
          </a:p>
          <a:p>
            <a:pPr>
              <a:spcBef>
                <a:spcPts val="600"/>
              </a:spcBef>
              <a:spcAft>
                <a:spcPts val="400"/>
              </a:spcAft>
              <a:buNone/>
            </a:pPr>
            <a:r>
              <a:rPr lang="ru-RU" dirty="0" smtClean="0"/>
              <a:t>				</a:t>
            </a:r>
            <a:r>
              <a:rPr lang="ru-RU" dirty="0" smtClean="0">
                <a:sym typeface="Symbol"/>
              </a:rPr>
              <a:t></a:t>
            </a:r>
            <a:endParaRPr lang="ru-RU" dirty="0" smtClean="0"/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ru-RU" dirty="0" smtClean="0"/>
              <a:t>Условия на константы</a:t>
            </a:r>
            <a:endParaRPr lang="ru-RU" baseline="-25000" dirty="0" smtClean="0"/>
          </a:p>
          <a:p>
            <a:pPr>
              <a:spcBef>
                <a:spcPts val="600"/>
              </a:spcBef>
              <a:spcAft>
                <a:spcPts val="400"/>
              </a:spcAft>
              <a:buNone/>
            </a:pPr>
            <a:r>
              <a:rPr lang="ru-RU" dirty="0" smtClean="0"/>
              <a:t>				</a:t>
            </a:r>
            <a:r>
              <a:rPr lang="ru-RU" dirty="0" smtClean="0">
                <a:sym typeface="Symbol"/>
              </a:rPr>
              <a:t></a:t>
            </a:r>
            <a:endParaRPr lang="ru-RU" dirty="0" smtClean="0"/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ru-RU" dirty="0" smtClean="0"/>
              <a:t>Относительные траектории</a:t>
            </a:r>
            <a:r>
              <a:rPr lang="en-US" dirty="0" smtClean="0"/>
              <a:t> </a:t>
            </a:r>
            <a:r>
              <a:rPr lang="en-US" b="1" dirty="0" err="1" smtClean="0"/>
              <a:t>x</a:t>
            </a:r>
            <a:r>
              <a:rPr lang="en-US" i="1" baseline="-25000" dirty="0" err="1" smtClean="0"/>
              <a:t>ij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3969" name="Object 1"/>
          <p:cNvGraphicFramePr>
            <a:graphicFrameLocks noChangeAspect="1"/>
          </p:cNvGraphicFramePr>
          <p:nvPr/>
        </p:nvGraphicFramePr>
        <p:xfrm>
          <a:off x="4786314" y="4165609"/>
          <a:ext cx="1604963" cy="549275"/>
        </p:xfrm>
        <a:graphic>
          <a:graphicData uri="http://schemas.openxmlformats.org/presentationml/2006/ole">
            <p:oleObj spid="_x0000_s90114" name="Equation" r:id="rId3" imgW="1587240" imgH="533160" progId="Equation.DSMT4">
              <p:embed/>
            </p:oleObj>
          </a:graphicData>
        </a:graphic>
      </p:graphicFrame>
      <p:pic>
        <p:nvPicPr>
          <p:cNvPr id="9" name="Рисунок 8" descr="ellips2.jpg"/>
          <p:cNvPicPr>
            <a:picLocks noChangeAspect="1"/>
          </p:cNvPicPr>
          <p:nvPr/>
        </p:nvPicPr>
        <p:blipFill>
          <a:blip r:embed="rId4" cstate="print"/>
          <a:srcRect l="2877" t="7025" r="7837"/>
          <a:stretch>
            <a:fillRect/>
          </a:stretch>
        </p:blipFill>
        <p:spPr>
          <a:xfrm>
            <a:off x="6429388" y="1643050"/>
            <a:ext cx="2571768" cy="2009210"/>
          </a:xfrm>
          <a:prstGeom prst="rect">
            <a:avLst/>
          </a:prstGeom>
        </p:spPr>
      </p:pic>
      <p:pic>
        <p:nvPicPr>
          <p:cNvPr id="11" name="Рисунок 10" descr="okruzhnost2.jpg"/>
          <p:cNvPicPr>
            <a:picLocks noChangeAspect="1"/>
          </p:cNvPicPr>
          <p:nvPr/>
        </p:nvPicPr>
        <p:blipFill>
          <a:blip r:embed="rId5" cstate="print"/>
          <a:srcRect l="9921" t="3306" r="15674"/>
          <a:stretch>
            <a:fillRect/>
          </a:stretch>
        </p:blipFill>
        <p:spPr>
          <a:xfrm>
            <a:off x="6858016" y="3786190"/>
            <a:ext cx="2143140" cy="2089594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8F9EB-1AF5-4672-A8EE-E31736CEFF56}" type="slidenum">
              <a:rPr lang="ru-RU" smtClean="0"/>
              <a:pPr/>
              <a:t>10</a:t>
            </a:fld>
            <a:r>
              <a:rPr lang="en-US" smtClean="0"/>
              <a:t>/</a:t>
            </a:r>
            <a:r>
              <a:rPr lang="ru-RU" smtClean="0"/>
              <a:t>29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Уравнения движения</a:t>
            </a:r>
            <a:endParaRPr lang="ru-RU" sz="4000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61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63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65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67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69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73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79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81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83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85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500034" y="1785926"/>
          <a:ext cx="2124075" cy="1052513"/>
        </p:xfrm>
        <a:graphic>
          <a:graphicData uri="http://schemas.openxmlformats.org/presentationml/2006/ole">
            <p:oleObj spid="_x0000_s30738" name="Equation" r:id="rId4" imgW="2120760" imgH="1041120" progId="Equation.DSMT4">
              <p:embed/>
            </p:oleObj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33" name="Object 13"/>
          <p:cNvGraphicFramePr>
            <a:graphicFrameLocks noChangeAspect="1"/>
          </p:cNvGraphicFramePr>
          <p:nvPr/>
        </p:nvGraphicFramePr>
        <p:xfrm>
          <a:off x="500034" y="3400444"/>
          <a:ext cx="5562600" cy="2814638"/>
        </p:xfrm>
        <a:graphic>
          <a:graphicData uri="http://schemas.openxmlformats.org/presentationml/2006/ole">
            <p:oleObj spid="_x0000_s30739" name="Equation" r:id="rId5" imgW="5562600" imgH="2806700" progId="Equation.DSMT4">
              <p:embed/>
            </p:oleObj>
          </a:graphicData>
        </a:graphic>
      </p:graphicFrame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357158" y="1214422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Уравнения Хилла–</a:t>
            </a:r>
            <a:r>
              <a:rPr lang="ru-RU" sz="2400" dirty="0" err="1" smtClean="0"/>
              <a:t>Клохесси</a:t>
            </a:r>
            <a:r>
              <a:rPr lang="ru-RU" sz="2400" dirty="0" smtClean="0"/>
              <a:t>–</a:t>
            </a:r>
            <a:r>
              <a:rPr lang="ru-RU" sz="2400" dirty="0" err="1" smtClean="0"/>
              <a:t>Уилтшира</a:t>
            </a:r>
            <a:r>
              <a:rPr lang="ru-RU" sz="2400" dirty="0" smtClean="0"/>
              <a:t> в матричной </a:t>
            </a:r>
            <a:r>
              <a:rPr lang="ru-RU" sz="2400" dirty="0" smtClean="0"/>
              <a:t>форме:</a:t>
            </a:r>
            <a:endParaRPr lang="ru-RU" sz="2400" dirty="0"/>
          </a:p>
        </p:txBody>
      </p:sp>
      <p:sp>
        <p:nvSpPr>
          <p:cNvPr id="41" name="Номер слайда 4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8F9EB-1AF5-4672-A8EE-E31736CEFF56}" type="slidenum">
              <a:rPr lang="ru-RU" smtClean="0"/>
              <a:pPr/>
              <a:t>11</a:t>
            </a:fld>
            <a:r>
              <a:rPr lang="en-US" smtClean="0"/>
              <a:t>/</a:t>
            </a:r>
            <a:r>
              <a:rPr lang="ru-RU" smtClean="0"/>
              <a:t>29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Построение управления</a:t>
            </a:r>
            <a:endParaRPr lang="ru-RU" sz="4000" dirty="0"/>
          </a:p>
        </p:txBody>
      </p:sp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/>
          <a:lstStyle/>
          <a:p>
            <a:pPr>
              <a:spcAft>
                <a:spcPts val="400"/>
              </a:spcAft>
              <a:buNone/>
            </a:pPr>
            <a:r>
              <a:rPr lang="ru-RU" dirty="0" smtClean="0"/>
              <a:t>Линейно-квадратичный регулятор </a:t>
            </a:r>
            <a:r>
              <a:rPr lang="en-US" dirty="0" smtClean="0"/>
              <a:t>[3]</a:t>
            </a:r>
            <a:endParaRPr lang="ru-RU" dirty="0" smtClean="0"/>
          </a:p>
          <a:p>
            <a:pPr>
              <a:spcBef>
                <a:spcPts val="1000"/>
              </a:spcBef>
              <a:spcAft>
                <a:spcPts val="800"/>
              </a:spcAft>
            </a:pPr>
            <a:r>
              <a:rPr lang="ru-RU" sz="2400" dirty="0" smtClean="0"/>
              <a:t>Ошибки траектории	</a:t>
            </a:r>
          </a:p>
          <a:p>
            <a:pPr>
              <a:spcBef>
                <a:spcPts val="1000"/>
              </a:spcBef>
              <a:spcAft>
                <a:spcPts val="800"/>
              </a:spcAft>
            </a:pPr>
            <a:r>
              <a:rPr lang="ru-RU" sz="2400" dirty="0" smtClean="0"/>
              <a:t>Функционал		</a:t>
            </a:r>
          </a:p>
          <a:p>
            <a:pPr>
              <a:spcBef>
                <a:spcPts val="1000"/>
              </a:spcBef>
              <a:spcAft>
                <a:spcPts val="800"/>
              </a:spcAft>
            </a:pPr>
            <a:r>
              <a:rPr lang="ru-RU" sz="2400" dirty="0" smtClean="0"/>
              <a:t>Решение</a:t>
            </a:r>
          </a:p>
          <a:p>
            <a:pPr>
              <a:spcBef>
                <a:spcPts val="1000"/>
              </a:spcBef>
              <a:spcAft>
                <a:spcPts val="800"/>
              </a:spcAft>
            </a:pPr>
            <a:r>
              <a:rPr lang="ru-RU" sz="2400" dirty="0" smtClean="0"/>
              <a:t>Уравнение </a:t>
            </a:r>
            <a:r>
              <a:rPr lang="ru-RU" sz="2400" dirty="0" err="1" smtClean="0"/>
              <a:t>Риккати</a:t>
            </a:r>
            <a:endParaRPr lang="ru-RU" sz="2400" dirty="0" smtClean="0"/>
          </a:p>
          <a:p>
            <a:pPr>
              <a:spcBef>
                <a:spcPts val="2600"/>
              </a:spcBef>
              <a:spcAft>
                <a:spcPts val="400"/>
              </a:spcAft>
              <a:buNone/>
            </a:pPr>
            <a:r>
              <a:rPr lang="ru-RU" dirty="0" smtClean="0"/>
              <a:t>Усреднение управления</a:t>
            </a:r>
            <a:endParaRPr lang="ru-RU" dirty="0"/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4648229" y="2357434"/>
          <a:ext cx="4138613" cy="893762"/>
        </p:xfrm>
        <a:graphic>
          <a:graphicData uri="http://schemas.openxmlformats.org/presentationml/2006/ole">
            <p:oleObj spid="_x0000_s53268" name="Equation" r:id="rId3" imgW="4127500" imgH="889000" progId="Equation.DSMT4">
              <p:embed/>
            </p:oleObj>
          </a:graphicData>
        </a:graphic>
      </p:graphicFrame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4659338" y="3179758"/>
          <a:ext cx="3556000" cy="469900"/>
        </p:xfrm>
        <a:graphic>
          <a:graphicData uri="http://schemas.openxmlformats.org/presentationml/2006/ole">
            <p:oleObj spid="_x0000_s53269" name="Equation" r:id="rId4" imgW="3530600" imgH="457200" progId="Equation.DSMT4">
              <p:embed/>
            </p:oleObj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4635528" y="3716334"/>
          <a:ext cx="4008438" cy="393700"/>
        </p:xfrm>
        <a:graphic>
          <a:graphicData uri="http://schemas.openxmlformats.org/presentationml/2006/ole">
            <p:oleObj spid="_x0000_s53270" name="Equation" r:id="rId5" imgW="4013200" imgH="381000" progId="Equation.DSMT4">
              <p:embed/>
            </p:oleObj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4643438" y="1928802"/>
          <a:ext cx="1601788" cy="465138"/>
        </p:xfrm>
        <a:graphic>
          <a:graphicData uri="http://schemas.openxmlformats.org/presentationml/2006/ole">
            <p:oleObj spid="_x0000_s53271" name="Equation" r:id="rId6" imgW="1587500" imgH="457200" progId="Equation.DSMT4">
              <p:embed/>
            </p:oleObj>
          </a:graphicData>
        </a:graphic>
      </p:graphicFrame>
      <p:graphicFrame>
        <p:nvGraphicFramePr>
          <p:cNvPr id="53257" name="Object 9"/>
          <p:cNvGraphicFramePr>
            <a:graphicFrameLocks noChangeAspect="1"/>
          </p:cNvGraphicFramePr>
          <p:nvPr/>
        </p:nvGraphicFramePr>
        <p:xfrm>
          <a:off x="571472" y="5214950"/>
          <a:ext cx="6248400" cy="717550"/>
        </p:xfrm>
        <a:graphic>
          <a:graphicData uri="http://schemas.openxmlformats.org/presentationml/2006/ole">
            <p:oleObj spid="_x0000_s53272" name="Equation" r:id="rId7" imgW="6248400" imgH="72390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8596" y="6130373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8000"/>
            <a:r>
              <a:rPr lang="en-US" sz="1600" dirty="0" smtClean="0"/>
              <a:t>[3] </a:t>
            </a:r>
            <a:r>
              <a:rPr lang="en-US" sz="1600" dirty="0" err="1" smtClean="0"/>
              <a:t>Ciarci</a:t>
            </a:r>
            <a:r>
              <a:rPr lang="en-US" sz="1600" dirty="0" smtClean="0"/>
              <a:t>, M., </a:t>
            </a:r>
            <a:r>
              <a:rPr lang="en-US" sz="1600" dirty="0" err="1" smtClean="0"/>
              <a:t>Grompone</a:t>
            </a:r>
            <a:r>
              <a:rPr lang="en-US" sz="1600" dirty="0" smtClean="0"/>
              <a:t>, A, Romano, M. A Near-Optimal Guidance for Cooperative</a:t>
            </a:r>
            <a:br>
              <a:rPr lang="en-US" sz="1600" dirty="0" smtClean="0"/>
            </a:br>
            <a:r>
              <a:rPr lang="en-US" sz="1600" dirty="0" smtClean="0"/>
              <a:t>	Docking Maneuvers // </a:t>
            </a:r>
            <a:r>
              <a:rPr lang="en-US" sz="1600" dirty="0" err="1" smtClean="0"/>
              <a:t>Acta</a:t>
            </a:r>
            <a:r>
              <a:rPr lang="en-US" sz="1600" dirty="0" smtClean="0"/>
              <a:t> </a:t>
            </a:r>
            <a:r>
              <a:rPr lang="en-US" sz="1600" dirty="0" err="1" smtClean="0"/>
              <a:t>Astronautica</a:t>
            </a:r>
            <a:r>
              <a:rPr lang="en-US" sz="1600" dirty="0" smtClean="0"/>
              <a:t>, 2014. </a:t>
            </a:r>
            <a:r>
              <a:rPr lang="de-DE" sz="1600" dirty="0" smtClean="0"/>
              <a:t>Vol. 102. Pp. 367–377.</a:t>
            </a:r>
            <a:endParaRPr lang="ru-RU" sz="1600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8F9EB-1AF5-4672-A8EE-E31736CEFF56}" type="slidenum">
              <a:rPr lang="ru-RU" smtClean="0"/>
              <a:pPr/>
              <a:t>12</a:t>
            </a:fld>
            <a:r>
              <a:rPr lang="en-US" smtClean="0"/>
              <a:t>/</a:t>
            </a:r>
            <a:r>
              <a:rPr lang="ru-RU" smtClean="0"/>
              <a:t>29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set_pg_p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4792" y="2000240"/>
            <a:ext cx="2880360" cy="25206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Аэродинамическая сила</a:t>
            </a:r>
            <a:endParaRPr lang="ru-RU" sz="4000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1240541"/>
            <a:ext cx="8472518" cy="49031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Ограничения на величину аэродинамической </a:t>
            </a:r>
            <a:r>
              <a:rPr lang="ru-RU" sz="2800" dirty="0" smtClean="0"/>
              <a:t>силы </a:t>
            </a:r>
            <a:r>
              <a:rPr lang="en-US" sz="2800" dirty="0" smtClean="0"/>
              <a:t>[4</a:t>
            </a:r>
            <a:r>
              <a:rPr lang="en-US" sz="2800" dirty="0" smtClean="0"/>
              <a:t>]</a:t>
            </a:r>
            <a:endParaRPr lang="ru-RU" sz="2800" dirty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571472" y="2071678"/>
          <a:ext cx="4984750" cy="3165475"/>
        </p:xfrm>
        <a:graphic>
          <a:graphicData uri="http://schemas.openxmlformats.org/presentationml/2006/ole">
            <p:oleObj spid="_x0000_s54278" name="Equation" r:id="rId4" imgW="4965700" imgH="3175000" progId="Equation.DSMT4">
              <p:embed/>
            </p:oleObj>
          </a:graphicData>
        </a:graphic>
      </p:graphicFrame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5688788" y="4351994"/>
            <a:ext cx="3312368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R="0" lvl="0" algn="ctr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Область допустимых значений  управления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884151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8000"/>
            <a:r>
              <a:rPr lang="en-US" sz="1600" dirty="0" smtClean="0"/>
              <a:t>[4] </a:t>
            </a:r>
            <a:r>
              <a:rPr lang="ru-RU" sz="1600" dirty="0" smtClean="0"/>
              <a:t>Иванов Д.С., </a:t>
            </a:r>
            <a:r>
              <a:rPr lang="ru-RU" sz="1600" dirty="0" err="1" smtClean="0"/>
              <a:t>Кушнирук</a:t>
            </a:r>
            <a:r>
              <a:rPr lang="ru-RU" sz="1600" dirty="0" smtClean="0"/>
              <a:t> М.С. Исследование алгоритма управления </a:t>
            </a:r>
            <a:r>
              <a:rPr lang="en-US" sz="1600" dirty="0" smtClean="0"/>
              <a:t>	</a:t>
            </a:r>
            <a:r>
              <a:rPr lang="ru-RU" sz="1600" dirty="0" smtClean="0"/>
              <a:t>пространственным движением группы спутников с помощью аэродинамической </a:t>
            </a:r>
            <a:r>
              <a:rPr lang="en-US" sz="1600" dirty="0" smtClean="0"/>
              <a:t>	</a:t>
            </a:r>
            <a:r>
              <a:rPr lang="ru-RU" sz="1600" dirty="0" smtClean="0"/>
              <a:t>силы.</a:t>
            </a:r>
            <a:r>
              <a:rPr lang="en-US" sz="1600" dirty="0" smtClean="0"/>
              <a:t> </a:t>
            </a:r>
            <a:r>
              <a:rPr lang="ru-RU" sz="1600" dirty="0" smtClean="0"/>
              <a:t>Препринты ИПМ им. М.В. Келдыша, 2017. № 53</a:t>
            </a:r>
            <a:r>
              <a:rPr lang="en-US" sz="1600" dirty="0" smtClean="0"/>
              <a:t>.</a:t>
            </a:r>
            <a:r>
              <a:rPr lang="ru-RU" sz="1600" dirty="0" smtClean="0"/>
              <a:t> 32 с.</a:t>
            </a:r>
            <a:endParaRPr lang="ru-RU" sz="1600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8F9EB-1AF5-4672-A8EE-E31736CEFF56}" type="slidenum">
              <a:rPr lang="ru-RU" smtClean="0"/>
              <a:pPr/>
              <a:t>13</a:t>
            </a:fld>
            <a:r>
              <a:rPr lang="en-US" smtClean="0"/>
              <a:t>/</a:t>
            </a:r>
            <a:r>
              <a:rPr lang="ru-RU" smtClean="0"/>
              <a:t>29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Криволинейные координаты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ru-RU" dirty="0" smtClean="0"/>
              <a:t>Уравнения Хилла</a:t>
            </a:r>
            <a:r>
              <a:rPr lang="en-US" dirty="0" smtClean="0"/>
              <a:t>–</a:t>
            </a:r>
            <a:r>
              <a:rPr lang="ru-RU" dirty="0" err="1" smtClean="0"/>
              <a:t>Клохесси</a:t>
            </a:r>
            <a:r>
              <a:rPr lang="en-US" dirty="0" smtClean="0"/>
              <a:t>–</a:t>
            </a:r>
            <a:r>
              <a:rPr lang="ru-RU" dirty="0" err="1" smtClean="0"/>
              <a:t>Уилтшира</a:t>
            </a:r>
            <a:r>
              <a:rPr lang="ru-RU" dirty="0" smtClean="0"/>
              <a:t> </a:t>
            </a:r>
            <a:r>
              <a:rPr lang="en-US" dirty="0" smtClean="0"/>
              <a:t>– </a:t>
            </a:r>
            <a:r>
              <a:rPr lang="ru-RU" dirty="0" smtClean="0"/>
              <a:t>линейная модель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ru-RU" dirty="0" smtClean="0"/>
              <a:t>Подходят для небольших расстояний между спутниками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ru-RU" dirty="0" smtClean="0"/>
              <a:t>Криволинейные координаты</a:t>
            </a:r>
            <a:r>
              <a:rPr lang="en-US" dirty="0" smtClean="0"/>
              <a:t> [5] </a:t>
            </a:r>
            <a:r>
              <a:rPr lang="ru-RU" dirty="0" smtClean="0"/>
              <a:t>учитывают нелинейность движений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6130373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8000"/>
            <a:r>
              <a:rPr lang="de-DE" sz="1600" dirty="0" smtClean="0"/>
              <a:t>[5] </a:t>
            </a:r>
            <a:r>
              <a:rPr lang="de-DE" sz="1600" dirty="0" err="1" smtClean="0"/>
              <a:t>Tschauner</a:t>
            </a:r>
            <a:r>
              <a:rPr lang="de-DE" sz="1600" dirty="0" smtClean="0"/>
              <a:t>, J. </a:t>
            </a:r>
            <a:r>
              <a:rPr lang="de-DE" sz="1600" dirty="0" err="1" smtClean="0"/>
              <a:t>and</a:t>
            </a:r>
            <a:r>
              <a:rPr lang="de-DE" sz="1600" dirty="0" smtClean="0"/>
              <a:t> Hempel, </a:t>
            </a:r>
            <a:r>
              <a:rPr lang="de-DE" sz="1600" dirty="0" err="1" smtClean="0"/>
              <a:t>P.,Optimale</a:t>
            </a:r>
            <a:r>
              <a:rPr lang="de-DE" sz="1600" dirty="0" smtClean="0"/>
              <a:t> </a:t>
            </a:r>
            <a:r>
              <a:rPr lang="de-DE" sz="1600" dirty="0" err="1" smtClean="0"/>
              <a:t>Beschleunigeungsprogramme</a:t>
            </a:r>
            <a:r>
              <a:rPr lang="de-DE" sz="1600" dirty="0" smtClean="0"/>
              <a:t> </a:t>
            </a:r>
            <a:r>
              <a:rPr lang="de-DE" sz="1600" dirty="0" err="1" smtClean="0"/>
              <a:t>fur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	das Rendezvous-</a:t>
            </a:r>
            <a:r>
              <a:rPr lang="de-DE" sz="1600" dirty="0" err="1" smtClean="0"/>
              <a:t>Manover</a:t>
            </a:r>
            <a:r>
              <a:rPr lang="de-DE" sz="1600" dirty="0" smtClean="0"/>
              <a:t> // </a:t>
            </a:r>
            <a:r>
              <a:rPr lang="de-DE" sz="1600" dirty="0" err="1" smtClean="0"/>
              <a:t>Astronautica</a:t>
            </a:r>
            <a:r>
              <a:rPr lang="de-DE" sz="1600" dirty="0" smtClean="0"/>
              <a:t> Acta, 1964. </a:t>
            </a:r>
            <a:r>
              <a:rPr lang="en-US" sz="1600" dirty="0" smtClean="0"/>
              <a:t>No. 10. Pp. 296–307.</a:t>
            </a:r>
            <a:endParaRPr lang="ru-RU" sz="16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8F9EB-1AF5-4672-A8EE-E31736CEFF56}" type="slidenum">
              <a:rPr lang="ru-RU" smtClean="0"/>
              <a:pPr/>
              <a:t>14</a:t>
            </a:fld>
            <a:r>
              <a:rPr lang="en-US" smtClean="0"/>
              <a:t>/</a:t>
            </a:r>
            <a:r>
              <a:rPr lang="ru-RU" smtClean="0"/>
              <a:t>29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Переход к криволинейным координатам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57161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/>
              <a:t>Для нахождения реальных относительных</a:t>
            </a:r>
          </a:p>
          <a:p>
            <a:pPr algn="ctr"/>
            <a:r>
              <a:rPr lang="ru-RU" sz="3000" dirty="0" smtClean="0"/>
              <a:t>траекторий в криволинейных </a:t>
            </a:r>
            <a:r>
              <a:rPr lang="ru-RU" sz="3000" dirty="0" smtClean="0"/>
              <a:t>координатах:</a:t>
            </a:r>
            <a:endParaRPr lang="ru-RU" sz="3000" dirty="0"/>
          </a:p>
        </p:txBody>
      </p:sp>
      <p:pic>
        <p:nvPicPr>
          <p:cNvPr id="12" name="Рисунок 11" descr="dek2curc_pic_new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00760" y="2643182"/>
            <a:ext cx="2880360" cy="2880360"/>
          </a:xfrm>
          <a:prstGeom prst="rect">
            <a:avLst/>
          </a:prstGeom>
        </p:spPr>
      </p:pic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00034" y="2786058"/>
            <a:ext cx="6143668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4000">
              <a:spcAft>
                <a:spcPts val="1000"/>
              </a:spcAft>
            </a:pPr>
            <a:r>
              <a:rPr lang="en-US" sz="2400" b="1" dirty="0" err="1" smtClean="0"/>
              <a:t>r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, </a:t>
            </a:r>
            <a:r>
              <a:rPr lang="en-US" sz="2400" b="1" dirty="0" err="1" smtClean="0"/>
              <a:t>r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 – </a:t>
            </a:r>
            <a:r>
              <a:rPr lang="ru-RU" sz="2400" dirty="0" smtClean="0"/>
              <a:t>радиус-вектора </a:t>
            </a:r>
            <a:r>
              <a:rPr lang="en-US" sz="2400" i="1" dirty="0" err="1" smtClean="0"/>
              <a:t>i</a:t>
            </a:r>
            <a:r>
              <a:rPr lang="en-US" sz="2400" dirty="0" smtClean="0"/>
              <a:t>-</a:t>
            </a:r>
            <a:r>
              <a:rPr lang="ru-RU" sz="2400" dirty="0" smtClean="0"/>
              <a:t>го и </a:t>
            </a:r>
            <a:r>
              <a:rPr lang="en-US" sz="2400" i="1" dirty="0" smtClean="0"/>
              <a:t>j</a:t>
            </a:r>
            <a:r>
              <a:rPr lang="en-US" sz="2400" dirty="0" smtClean="0"/>
              <a:t>-</a:t>
            </a:r>
            <a:r>
              <a:rPr lang="ru-RU" sz="2400" dirty="0" smtClean="0"/>
              <a:t>го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	спутников в ИСК</a:t>
            </a:r>
          </a:p>
          <a:p>
            <a:pPr>
              <a:spcAft>
                <a:spcPts val="1000"/>
              </a:spcAft>
            </a:pPr>
            <a:r>
              <a:rPr lang="en-US" sz="2400" b="1" dirty="0" err="1" smtClean="0"/>
              <a:t>r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</a:t>
            </a:r>
            <a:r>
              <a:rPr lang="ru-RU" sz="2400" dirty="0" smtClean="0"/>
              <a:t>и </a:t>
            </a:r>
            <a:r>
              <a:rPr lang="en-US" sz="2400" b="1" dirty="0" err="1" smtClean="0"/>
              <a:t>r</a:t>
            </a:r>
            <a:r>
              <a:rPr lang="en-US" sz="2400" i="1" baseline="-25000" dirty="0" err="1" smtClean="0"/>
              <a:t>j</a:t>
            </a:r>
            <a:r>
              <a:rPr lang="ru-RU" sz="2400" dirty="0" smtClean="0"/>
              <a:t> переводятся в ОСК </a:t>
            </a:r>
            <a:r>
              <a:rPr lang="en-US" sz="2400" i="1" dirty="0" err="1" smtClean="0"/>
              <a:t>i</a:t>
            </a:r>
            <a:r>
              <a:rPr lang="en-US" sz="2400" dirty="0" smtClean="0"/>
              <a:t>-</a:t>
            </a:r>
            <a:r>
              <a:rPr lang="ru-RU" sz="2400" dirty="0" smtClean="0"/>
              <a:t>го спутника</a:t>
            </a:r>
            <a:br>
              <a:rPr lang="ru-RU" sz="2400" dirty="0" smtClean="0"/>
            </a:br>
            <a:r>
              <a:rPr lang="en-US" sz="2400" i="1" dirty="0" smtClean="0"/>
              <a:t>a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= | </a:t>
            </a:r>
            <a:r>
              <a:rPr lang="en-US" sz="2400" b="1" dirty="0" err="1" smtClean="0"/>
              <a:t>r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|</a:t>
            </a:r>
            <a:endParaRPr lang="ru-RU" sz="2400" dirty="0"/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571472" y="5072074"/>
          <a:ext cx="5861050" cy="965200"/>
        </p:xfrm>
        <a:graphic>
          <a:graphicData uri="http://schemas.openxmlformats.org/presentationml/2006/ole">
            <p:oleObj spid="_x0000_s55301" name="Equation" r:id="rId4" imgW="5829300" imgH="965200" progId="Equation.DSMT4">
              <p:embed/>
            </p:oleObj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8F9EB-1AF5-4672-A8EE-E31736CEFF56}" type="slidenum">
              <a:rPr lang="ru-RU" smtClean="0"/>
              <a:pPr/>
              <a:t>15</a:t>
            </a:fld>
            <a:r>
              <a:rPr lang="en-US" smtClean="0"/>
              <a:t>/</a:t>
            </a:r>
            <a:r>
              <a:rPr lang="ru-RU" smtClean="0"/>
              <a:t>29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Уравнения движения</a:t>
            </a:r>
            <a:br>
              <a:rPr lang="ru-RU" sz="4000" dirty="0" smtClean="0"/>
            </a:br>
            <a:r>
              <a:rPr lang="ru-RU" sz="4000" dirty="0" smtClean="0"/>
              <a:t>в криволинейных координатах</a:t>
            </a:r>
            <a:endParaRPr lang="ru-RU" sz="4000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61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63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65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67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69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73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79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81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83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85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461963" y="1804983"/>
          <a:ext cx="2200275" cy="1052513"/>
        </p:xfrm>
        <a:graphic>
          <a:graphicData uri="http://schemas.openxmlformats.org/presentationml/2006/ole">
            <p:oleObj spid="_x0000_s57353" name="Equation" r:id="rId4" imgW="2197100" imgH="1041400" progId="Equation.DSMT4">
              <p:embed/>
            </p:oleObj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481013" y="3355994"/>
          <a:ext cx="7805737" cy="2787650"/>
        </p:xfrm>
        <a:graphic>
          <a:graphicData uri="http://schemas.openxmlformats.org/presentationml/2006/ole">
            <p:oleObj spid="_x0000_s57354" name="Equation" r:id="rId5" imgW="7810500" imgH="2781300" progId="Equation.DSMT4">
              <p:embed/>
            </p:oleObj>
          </a:graphicData>
        </a:graphic>
      </p:graphicFrame>
      <p:sp>
        <p:nvSpPr>
          <p:cNvPr id="41" name="Номер слайда 4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8F9EB-1AF5-4672-A8EE-E31736CEFF56}" type="slidenum">
              <a:rPr lang="ru-RU" smtClean="0"/>
              <a:pPr/>
              <a:t>16</a:t>
            </a:fld>
            <a:r>
              <a:rPr lang="en-US" smtClean="0"/>
              <a:t>/</a:t>
            </a:r>
            <a:r>
              <a:rPr lang="ru-RU" smtClean="0"/>
              <a:t>29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Схема расчета с использованием криволинейных координат</a:t>
            </a:r>
            <a:endParaRPr lang="ru-RU" dirty="0"/>
          </a:p>
        </p:txBody>
      </p:sp>
      <p:sp>
        <p:nvSpPr>
          <p:cNvPr id="49214" name="Rectangle 6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357158" y="1428736"/>
            <a:ext cx="3857652" cy="206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2000"/>
            <a:r>
              <a:rPr lang="en-US" sz="2400" dirty="0" smtClean="0"/>
              <a:t>des</a:t>
            </a:r>
            <a:r>
              <a:rPr lang="ru-RU" sz="2400" dirty="0" smtClean="0"/>
              <a:t>	– опорные траектории</a:t>
            </a:r>
          </a:p>
          <a:p>
            <a:pPr defTabSz="252000"/>
            <a:r>
              <a:rPr lang="en-US" sz="2400" dirty="0" smtClean="0"/>
              <a:t>real	</a:t>
            </a:r>
            <a:r>
              <a:rPr lang="ru-RU" sz="2400" dirty="0" smtClean="0"/>
              <a:t>– реальные траектории</a:t>
            </a:r>
          </a:p>
          <a:p>
            <a:pPr>
              <a:spcBef>
                <a:spcPts val="1000"/>
              </a:spcBef>
            </a:pPr>
            <a:r>
              <a:rPr lang="en-US" sz="2400" b="1" dirty="0" smtClean="0"/>
              <a:t>x</a:t>
            </a:r>
            <a:r>
              <a:rPr lang="ru-RU" sz="2400" dirty="0" smtClean="0"/>
              <a:t> – декартовы координаты</a:t>
            </a:r>
            <a:endParaRPr lang="en-US" sz="2400" dirty="0" smtClean="0"/>
          </a:p>
          <a:p>
            <a:pPr defTabSz="468000"/>
            <a:r>
              <a:rPr lang="en-US" sz="2400" b="1" dirty="0" smtClean="0"/>
              <a:t>y</a:t>
            </a:r>
            <a:r>
              <a:rPr lang="en-US" sz="2400" dirty="0" smtClean="0"/>
              <a:t> </a:t>
            </a:r>
            <a:r>
              <a:rPr lang="ru-RU" sz="2400" dirty="0" smtClean="0"/>
              <a:t>– криволинейные     	координаты</a:t>
            </a:r>
          </a:p>
        </p:txBody>
      </p: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4500562" y="1500174"/>
            <a:ext cx="4300537" cy="5203825"/>
            <a:chOff x="3167" y="2045"/>
            <a:chExt cx="6773" cy="8194"/>
          </a:xfrm>
        </p:grpSpPr>
        <p:grpSp>
          <p:nvGrpSpPr>
            <p:cNvPr id="4" name="Group 67"/>
            <p:cNvGrpSpPr>
              <a:grpSpLocks/>
            </p:cNvGrpSpPr>
            <p:nvPr/>
          </p:nvGrpSpPr>
          <p:grpSpPr bwMode="auto">
            <a:xfrm>
              <a:off x="6360" y="8570"/>
              <a:ext cx="1703" cy="660"/>
              <a:chOff x="6813" y="9492"/>
              <a:chExt cx="1703" cy="660"/>
            </a:xfrm>
          </p:grpSpPr>
          <p:sp>
            <p:nvSpPr>
              <p:cNvPr id="49220" name="Rectangle 68"/>
              <p:cNvSpPr>
                <a:spLocks noChangeArrowheads="1"/>
              </p:cNvSpPr>
              <p:nvPr/>
            </p:nvSpPr>
            <p:spPr bwMode="auto">
              <a:xfrm>
                <a:off x="6813" y="9492"/>
                <a:ext cx="1703" cy="6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aphicFrame>
            <p:nvGraphicFramePr>
              <p:cNvPr id="49221" name="Object 69"/>
              <p:cNvGraphicFramePr>
                <a:graphicFrameLocks noChangeAspect="1"/>
              </p:cNvGraphicFramePr>
              <p:nvPr/>
            </p:nvGraphicFramePr>
            <p:xfrm>
              <a:off x="6837" y="9512"/>
              <a:ext cx="1657" cy="620"/>
            </p:xfrm>
            <a:graphic>
              <a:graphicData uri="http://schemas.openxmlformats.org/presentationml/2006/ole">
                <p:oleObj spid="_x0000_s56365" name="Equation" r:id="rId3" imgW="1054100" imgH="393700" progId="Equation.DSMT4">
                  <p:embed/>
                </p:oleObj>
              </a:graphicData>
            </a:graphic>
          </p:graphicFrame>
        </p:grpSp>
        <p:grpSp>
          <p:nvGrpSpPr>
            <p:cNvPr id="5" name="Group 70"/>
            <p:cNvGrpSpPr>
              <a:grpSpLocks/>
            </p:cNvGrpSpPr>
            <p:nvPr/>
          </p:nvGrpSpPr>
          <p:grpSpPr bwMode="auto">
            <a:xfrm>
              <a:off x="6360" y="9579"/>
              <a:ext cx="1703" cy="660"/>
              <a:chOff x="6016" y="8496"/>
              <a:chExt cx="1703" cy="660"/>
            </a:xfrm>
          </p:grpSpPr>
          <p:sp>
            <p:nvSpPr>
              <p:cNvPr id="49223" name="Rectangle 71"/>
              <p:cNvSpPr>
                <a:spLocks noChangeArrowheads="1"/>
              </p:cNvSpPr>
              <p:nvPr/>
            </p:nvSpPr>
            <p:spPr bwMode="auto">
              <a:xfrm>
                <a:off x="6016" y="8496"/>
                <a:ext cx="1703" cy="6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aphicFrame>
            <p:nvGraphicFramePr>
              <p:cNvPr id="49224" name="Object 72"/>
              <p:cNvGraphicFramePr>
                <a:graphicFrameLocks noChangeAspect="1"/>
              </p:cNvGraphicFramePr>
              <p:nvPr/>
            </p:nvGraphicFramePr>
            <p:xfrm>
              <a:off x="6769" y="8647"/>
              <a:ext cx="198" cy="357"/>
            </p:xfrm>
            <a:graphic>
              <a:graphicData uri="http://schemas.openxmlformats.org/presentationml/2006/ole">
                <p:oleObj spid="_x0000_s56366" name="Equation" r:id="rId4" imgW="126890" imgH="228402" progId="Equation.DSMT4">
                  <p:embed/>
                </p:oleObj>
              </a:graphicData>
            </a:graphic>
          </p:graphicFrame>
        </p:grpSp>
        <p:grpSp>
          <p:nvGrpSpPr>
            <p:cNvPr id="6" name="Group 73"/>
            <p:cNvGrpSpPr>
              <a:grpSpLocks/>
            </p:cNvGrpSpPr>
            <p:nvPr/>
          </p:nvGrpSpPr>
          <p:grpSpPr bwMode="auto">
            <a:xfrm>
              <a:off x="6360" y="7562"/>
              <a:ext cx="1703" cy="660"/>
              <a:chOff x="6058" y="6763"/>
              <a:chExt cx="1703" cy="660"/>
            </a:xfrm>
          </p:grpSpPr>
          <p:sp>
            <p:nvSpPr>
              <p:cNvPr id="49226" name="Rectangle 74"/>
              <p:cNvSpPr>
                <a:spLocks noChangeArrowheads="1"/>
              </p:cNvSpPr>
              <p:nvPr/>
            </p:nvSpPr>
            <p:spPr bwMode="auto">
              <a:xfrm>
                <a:off x="6058" y="6763"/>
                <a:ext cx="1703" cy="6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aphicFrame>
            <p:nvGraphicFramePr>
              <p:cNvPr id="49227" name="Object 75"/>
              <p:cNvGraphicFramePr>
                <a:graphicFrameLocks noChangeAspect="1"/>
              </p:cNvGraphicFramePr>
              <p:nvPr/>
            </p:nvGraphicFramePr>
            <p:xfrm>
              <a:off x="6748" y="6925"/>
              <a:ext cx="323" cy="337"/>
            </p:xfrm>
            <a:graphic>
              <a:graphicData uri="http://schemas.openxmlformats.org/presentationml/2006/ole">
                <p:oleObj spid="_x0000_s56367" name="Equation" r:id="rId5" imgW="203024" imgH="215713" progId="Equation.DSMT4">
                  <p:embed/>
                </p:oleObj>
              </a:graphicData>
            </a:graphic>
          </p:graphicFrame>
        </p:grpSp>
        <p:cxnSp>
          <p:nvCxnSpPr>
            <p:cNvPr id="49228" name="AutoShape 76"/>
            <p:cNvCxnSpPr>
              <a:cxnSpLocks noChangeShapeType="1"/>
            </p:cNvCxnSpPr>
            <p:nvPr/>
          </p:nvCxnSpPr>
          <p:spPr bwMode="auto">
            <a:xfrm>
              <a:off x="6430" y="3191"/>
              <a:ext cx="0" cy="3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9229" name="AutoShape 77"/>
            <p:cNvCxnSpPr>
              <a:cxnSpLocks noChangeShapeType="1"/>
            </p:cNvCxnSpPr>
            <p:nvPr/>
          </p:nvCxnSpPr>
          <p:spPr bwMode="auto">
            <a:xfrm>
              <a:off x="7892" y="2487"/>
              <a:ext cx="0" cy="2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9230" name="AutoShape 78"/>
            <p:cNvCxnSpPr>
              <a:cxnSpLocks noChangeShapeType="1"/>
            </p:cNvCxnSpPr>
            <p:nvPr/>
          </p:nvCxnSpPr>
          <p:spPr bwMode="auto">
            <a:xfrm>
              <a:off x="7888" y="4202"/>
              <a:ext cx="0" cy="3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9231" name="AutoShape 79"/>
            <p:cNvCxnSpPr>
              <a:cxnSpLocks noChangeShapeType="1"/>
            </p:cNvCxnSpPr>
            <p:nvPr/>
          </p:nvCxnSpPr>
          <p:spPr bwMode="auto">
            <a:xfrm>
              <a:off x="6430" y="4202"/>
              <a:ext cx="0" cy="3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9232" name="AutoShape 80"/>
            <p:cNvCxnSpPr>
              <a:cxnSpLocks noChangeShapeType="1"/>
            </p:cNvCxnSpPr>
            <p:nvPr/>
          </p:nvCxnSpPr>
          <p:spPr bwMode="auto">
            <a:xfrm>
              <a:off x="7888" y="3191"/>
              <a:ext cx="0" cy="3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9233" name="AutoShape 81"/>
            <p:cNvCxnSpPr>
              <a:cxnSpLocks noChangeShapeType="1"/>
            </p:cNvCxnSpPr>
            <p:nvPr/>
          </p:nvCxnSpPr>
          <p:spPr bwMode="auto">
            <a:xfrm>
              <a:off x="9341" y="6216"/>
              <a:ext cx="0" cy="3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9234" name="AutoShape 82"/>
            <p:cNvCxnSpPr>
              <a:cxnSpLocks noChangeShapeType="1"/>
            </p:cNvCxnSpPr>
            <p:nvPr/>
          </p:nvCxnSpPr>
          <p:spPr bwMode="auto">
            <a:xfrm>
              <a:off x="7212" y="6216"/>
              <a:ext cx="0" cy="3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9235" name="AutoShape 83"/>
            <p:cNvCxnSpPr>
              <a:cxnSpLocks noChangeShapeType="1"/>
            </p:cNvCxnSpPr>
            <p:nvPr/>
          </p:nvCxnSpPr>
          <p:spPr bwMode="auto">
            <a:xfrm>
              <a:off x="7211" y="7222"/>
              <a:ext cx="0" cy="3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9236" name="AutoShape 84"/>
            <p:cNvCxnSpPr>
              <a:cxnSpLocks noChangeShapeType="1"/>
            </p:cNvCxnSpPr>
            <p:nvPr/>
          </p:nvCxnSpPr>
          <p:spPr bwMode="auto">
            <a:xfrm>
              <a:off x="7211" y="8230"/>
              <a:ext cx="0" cy="3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9237" name="AutoShape 85"/>
            <p:cNvCxnSpPr>
              <a:cxnSpLocks noChangeShapeType="1"/>
            </p:cNvCxnSpPr>
            <p:nvPr/>
          </p:nvCxnSpPr>
          <p:spPr bwMode="auto">
            <a:xfrm>
              <a:off x="7211" y="9242"/>
              <a:ext cx="0" cy="3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9238" name="AutoShape 86"/>
            <p:cNvCxnSpPr>
              <a:cxnSpLocks noChangeShapeType="1"/>
            </p:cNvCxnSpPr>
            <p:nvPr/>
          </p:nvCxnSpPr>
          <p:spPr bwMode="auto">
            <a:xfrm flipH="1">
              <a:off x="8070" y="6883"/>
              <a:ext cx="672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9239" name="AutoShape 87"/>
            <p:cNvCxnSpPr>
              <a:cxnSpLocks noChangeShapeType="1"/>
            </p:cNvCxnSpPr>
            <p:nvPr/>
          </p:nvCxnSpPr>
          <p:spPr bwMode="auto">
            <a:xfrm>
              <a:off x="6430" y="5198"/>
              <a:ext cx="340" cy="3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9240" name="AutoShape 88"/>
            <p:cNvCxnSpPr>
              <a:cxnSpLocks noChangeShapeType="1"/>
            </p:cNvCxnSpPr>
            <p:nvPr/>
          </p:nvCxnSpPr>
          <p:spPr bwMode="auto">
            <a:xfrm flipH="1">
              <a:off x="7548" y="5198"/>
              <a:ext cx="340" cy="3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9241" name="AutoShape 89"/>
            <p:cNvCxnSpPr>
              <a:cxnSpLocks noChangeShapeType="1"/>
            </p:cNvCxnSpPr>
            <p:nvPr/>
          </p:nvCxnSpPr>
          <p:spPr bwMode="auto">
            <a:xfrm>
              <a:off x="7029" y="4189"/>
              <a:ext cx="260" cy="3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9242" name="AutoShape 90"/>
            <p:cNvCxnSpPr>
              <a:cxnSpLocks noChangeShapeType="1"/>
            </p:cNvCxnSpPr>
            <p:nvPr/>
          </p:nvCxnSpPr>
          <p:spPr bwMode="auto">
            <a:xfrm>
              <a:off x="4252" y="3698"/>
              <a:ext cx="157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9243" name="AutoShape 91"/>
            <p:cNvCxnSpPr>
              <a:cxnSpLocks noChangeShapeType="1"/>
            </p:cNvCxnSpPr>
            <p:nvPr/>
          </p:nvCxnSpPr>
          <p:spPr bwMode="auto">
            <a:xfrm>
              <a:off x="4253" y="3699"/>
              <a:ext cx="0" cy="19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9244" name="AutoShape 92"/>
            <p:cNvCxnSpPr>
              <a:cxnSpLocks noChangeShapeType="1"/>
            </p:cNvCxnSpPr>
            <p:nvPr/>
          </p:nvCxnSpPr>
          <p:spPr bwMode="auto">
            <a:xfrm>
              <a:off x="4571" y="4019"/>
              <a:ext cx="1" cy="162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9245" name="AutoShape 93"/>
            <p:cNvCxnSpPr>
              <a:cxnSpLocks noChangeShapeType="1"/>
            </p:cNvCxnSpPr>
            <p:nvPr/>
          </p:nvCxnSpPr>
          <p:spPr bwMode="auto">
            <a:xfrm>
              <a:off x="4572" y="4019"/>
              <a:ext cx="125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9246" name="AutoShape 94"/>
            <p:cNvCxnSpPr>
              <a:cxnSpLocks noChangeShapeType="1"/>
            </p:cNvCxnSpPr>
            <p:nvPr/>
          </p:nvCxnSpPr>
          <p:spPr bwMode="auto">
            <a:xfrm flipH="1">
              <a:off x="4412" y="9909"/>
              <a:ext cx="1936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9247" name="AutoShape 95"/>
            <p:cNvCxnSpPr>
              <a:cxnSpLocks noChangeShapeType="1"/>
            </p:cNvCxnSpPr>
            <p:nvPr/>
          </p:nvCxnSpPr>
          <p:spPr bwMode="auto">
            <a:xfrm flipV="1">
              <a:off x="4411" y="8135"/>
              <a:ext cx="1" cy="17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7" name="Group 96"/>
            <p:cNvGrpSpPr>
              <a:grpSpLocks/>
            </p:cNvGrpSpPr>
            <p:nvPr/>
          </p:nvGrpSpPr>
          <p:grpSpPr bwMode="auto">
            <a:xfrm>
              <a:off x="5831" y="3529"/>
              <a:ext cx="1198" cy="660"/>
              <a:chOff x="5831" y="3544"/>
              <a:chExt cx="1198" cy="660"/>
            </a:xfrm>
          </p:grpSpPr>
          <p:sp>
            <p:nvSpPr>
              <p:cNvPr id="49249" name="Rectangle 97"/>
              <p:cNvSpPr>
                <a:spLocks noChangeArrowheads="1"/>
              </p:cNvSpPr>
              <p:nvPr/>
            </p:nvSpPr>
            <p:spPr bwMode="auto">
              <a:xfrm>
                <a:off x="5831" y="3544"/>
                <a:ext cx="1198" cy="6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aphicFrame>
            <p:nvGraphicFramePr>
              <p:cNvPr id="49250" name="Object 98"/>
              <p:cNvGraphicFramePr>
                <a:graphicFrameLocks noChangeAspect="1"/>
              </p:cNvGraphicFramePr>
              <p:nvPr/>
            </p:nvGraphicFramePr>
            <p:xfrm>
              <a:off x="6210" y="3672"/>
              <a:ext cx="440" cy="400"/>
            </p:xfrm>
            <a:graphic>
              <a:graphicData uri="http://schemas.openxmlformats.org/presentationml/2006/ole">
                <p:oleObj spid="_x0000_s56368" name="Equation" r:id="rId6" imgW="279279" imgH="253890" progId="Equation.DSMT4">
                  <p:embed/>
                </p:oleObj>
              </a:graphicData>
            </a:graphic>
          </p:graphicFrame>
        </p:grpSp>
        <p:grpSp>
          <p:nvGrpSpPr>
            <p:cNvPr id="8" name="Group 99"/>
            <p:cNvGrpSpPr>
              <a:grpSpLocks/>
            </p:cNvGrpSpPr>
            <p:nvPr/>
          </p:nvGrpSpPr>
          <p:grpSpPr bwMode="auto">
            <a:xfrm>
              <a:off x="7289" y="3530"/>
              <a:ext cx="1198" cy="660"/>
              <a:chOff x="7289" y="3545"/>
              <a:chExt cx="1198" cy="660"/>
            </a:xfrm>
          </p:grpSpPr>
          <p:sp>
            <p:nvSpPr>
              <p:cNvPr id="49252" name="Rectangle 100"/>
              <p:cNvSpPr>
                <a:spLocks noChangeArrowheads="1"/>
              </p:cNvSpPr>
              <p:nvPr/>
            </p:nvSpPr>
            <p:spPr bwMode="auto">
              <a:xfrm>
                <a:off x="7289" y="3545"/>
                <a:ext cx="1198" cy="6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aphicFrame>
            <p:nvGraphicFramePr>
              <p:cNvPr id="49253" name="Object 101"/>
              <p:cNvGraphicFramePr>
                <a:graphicFrameLocks noChangeAspect="1"/>
              </p:cNvGraphicFramePr>
              <p:nvPr/>
            </p:nvGraphicFramePr>
            <p:xfrm>
              <a:off x="7678" y="3665"/>
              <a:ext cx="420" cy="420"/>
            </p:xfrm>
            <a:graphic>
              <a:graphicData uri="http://schemas.openxmlformats.org/presentationml/2006/ole">
                <p:oleObj spid="_x0000_s56369" name="Equation" r:id="rId7" imgW="266353" imgH="266353" progId="Equation.DSMT4">
                  <p:embed/>
                </p:oleObj>
              </a:graphicData>
            </a:graphic>
          </p:graphicFrame>
        </p:grpSp>
        <p:grpSp>
          <p:nvGrpSpPr>
            <p:cNvPr id="9" name="Group 102"/>
            <p:cNvGrpSpPr>
              <a:grpSpLocks/>
            </p:cNvGrpSpPr>
            <p:nvPr/>
          </p:nvGrpSpPr>
          <p:grpSpPr bwMode="auto">
            <a:xfrm>
              <a:off x="5831" y="4538"/>
              <a:ext cx="1198" cy="660"/>
              <a:chOff x="5831" y="4553"/>
              <a:chExt cx="1198" cy="660"/>
            </a:xfrm>
          </p:grpSpPr>
          <p:sp>
            <p:nvSpPr>
              <p:cNvPr id="49255" name="Rectangle 103"/>
              <p:cNvSpPr>
                <a:spLocks noChangeArrowheads="1"/>
              </p:cNvSpPr>
              <p:nvPr/>
            </p:nvSpPr>
            <p:spPr bwMode="auto">
              <a:xfrm>
                <a:off x="5831" y="4553"/>
                <a:ext cx="1198" cy="6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aphicFrame>
            <p:nvGraphicFramePr>
              <p:cNvPr id="49256" name="Object 104"/>
              <p:cNvGraphicFramePr>
                <a:graphicFrameLocks noChangeAspect="1"/>
              </p:cNvGraphicFramePr>
              <p:nvPr/>
            </p:nvGraphicFramePr>
            <p:xfrm>
              <a:off x="6200" y="4672"/>
              <a:ext cx="460" cy="420"/>
            </p:xfrm>
            <a:graphic>
              <a:graphicData uri="http://schemas.openxmlformats.org/presentationml/2006/ole">
                <p:oleObj spid="_x0000_s56370" name="Equation" r:id="rId8" imgW="291847" imgH="266469" progId="Equation.DSMT4">
                  <p:embed/>
                </p:oleObj>
              </a:graphicData>
            </a:graphic>
          </p:graphicFrame>
        </p:grpSp>
        <p:grpSp>
          <p:nvGrpSpPr>
            <p:cNvPr id="10" name="Group 105"/>
            <p:cNvGrpSpPr>
              <a:grpSpLocks/>
            </p:cNvGrpSpPr>
            <p:nvPr/>
          </p:nvGrpSpPr>
          <p:grpSpPr bwMode="auto">
            <a:xfrm>
              <a:off x="7289" y="4538"/>
              <a:ext cx="1198" cy="660"/>
              <a:chOff x="7289" y="4553"/>
              <a:chExt cx="1198" cy="660"/>
            </a:xfrm>
          </p:grpSpPr>
          <p:sp>
            <p:nvSpPr>
              <p:cNvPr id="49258" name="Rectangle 106"/>
              <p:cNvSpPr>
                <a:spLocks noChangeArrowheads="1"/>
              </p:cNvSpPr>
              <p:nvPr/>
            </p:nvSpPr>
            <p:spPr bwMode="auto">
              <a:xfrm>
                <a:off x="7289" y="4553"/>
                <a:ext cx="1198" cy="6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aphicFrame>
            <p:nvGraphicFramePr>
              <p:cNvPr id="49259" name="Object 107"/>
              <p:cNvGraphicFramePr>
                <a:graphicFrameLocks noChangeAspect="1"/>
              </p:cNvGraphicFramePr>
              <p:nvPr/>
            </p:nvGraphicFramePr>
            <p:xfrm>
              <a:off x="7678" y="4673"/>
              <a:ext cx="420" cy="420"/>
            </p:xfrm>
            <a:graphic>
              <a:graphicData uri="http://schemas.openxmlformats.org/presentationml/2006/ole">
                <p:oleObj spid="_x0000_s56371" name="Equation" r:id="rId9" imgW="266353" imgH="266353" progId="Equation.DSMT4">
                  <p:embed/>
                </p:oleObj>
              </a:graphicData>
            </a:graphic>
          </p:graphicFrame>
        </p:grpSp>
        <p:grpSp>
          <p:nvGrpSpPr>
            <p:cNvPr id="11" name="Group 108"/>
            <p:cNvGrpSpPr>
              <a:grpSpLocks/>
            </p:cNvGrpSpPr>
            <p:nvPr/>
          </p:nvGrpSpPr>
          <p:grpSpPr bwMode="auto">
            <a:xfrm>
              <a:off x="6360" y="5546"/>
              <a:ext cx="1703" cy="660"/>
              <a:chOff x="6360" y="5561"/>
              <a:chExt cx="1703" cy="660"/>
            </a:xfrm>
          </p:grpSpPr>
          <p:sp>
            <p:nvSpPr>
              <p:cNvPr id="49261" name="Rectangle 109"/>
              <p:cNvSpPr>
                <a:spLocks noChangeArrowheads="1"/>
              </p:cNvSpPr>
              <p:nvPr/>
            </p:nvSpPr>
            <p:spPr bwMode="auto">
              <a:xfrm>
                <a:off x="6360" y="5561"/>
                <a:ext cx="1703" cy="6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aphicFrame>
            <p:nvGraphicFramePr>
              <p:cNvPr id="49262" name="Object 110"/>
              <p:cNvGraphicFramePr>
                <a:graphicFrameLocks noChangeAspect="1"/>
              </p:cNvGraphicFramePr>
              <p:nvPr/>
            </p:nvGraphicFramePr>
            <p:xfrm>
              <a:off x="6422" y="5681"/>
              <a:ext cx="1579" cy="420"/>
            </p:xfrm>
            <a:graphic>
              <a:graphicData uri="http://schemas.openxmlformats.org/presentationml/2006/ole">
                <p:oleObj spid="_x0000_s56372" name="Equation" r:id="rId10" imgW="1002865" imgH="266584" progId="Equation.DSMT4">
                  <p:embed/>
                </p:oleObj>
              </a:graphicData>
            </a:graphic>
          </p:graphicFrame>
        </p:grpSp>
        <p:grpSp>
          <p:nvGrpSpPr>
            <p:cNvPr id="12" name="Group 111"/>
            <p:cNvGrpSpPr>
              <a:grpSpLocks/>
            </p:cNvGrpSpPr>
            <p:nvPr/>
          </p:nvGrpSpPr>
          <p:grpSpPr bwMode="auto">
            <a:xfrm>
              <a:off x="8742" y="5546"/>
              <a:ext cx="1198" cy="660"/>
              <a:chOff x="8742" y="5561"/>
              <a:chExt cx="1198" cy="660"/>
            </a:xfrm>
          </p:grpSpPr>
          <p:sp>
            <p:nvSpPr>
              <p:cNvPr id="49264" name="Rectangle 112"/>
              <p:cNvSpPr>
                <a:spLocks noChangeArrowheads="1"/>
              </p:cNvSpPr>
              <p:nvPr/>
            </p:nvSpPr>
            <p:spPr bwMode="auto">
              <a:xfrm>
                <a:off x="8742" y="5561"/>
                <a:ext cx="1198" cy="6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aphicFrame>
            <p:nvGraphicFramePr>
              <p:cNvPr id="49265" name="Object 113"/>
              <p:cNvGraphicFramePr>
                <a:graphicFrameLocks noChangeAspect="1"/>
              </p:cNvGraphicFramePr>
              <p:nvPr/>
            </p:nvGraphicFramePr>
            <p:xfrm>
              <a:off x="9061" y="5733"/>
              <a:ext cx="560" cy="320"/>
            </p:xfrm>
            <a:graphic>
              <a:graphicData uri="http://schemas.openxmlformats.org/presentationml/2006/ole">
                <p:oleObj spid="_x0000_s56373" name="Equation" r:id="rId11" imgW="355292" imgH="203024" progId="Equation.DSMT4">
                  <p:embed/>
                </p:oleObj>
              </a:graphicData>
            </a:graphic>
          </p:graphicFrame>
        </p:grpSp>
        <p:grpSp>
          <p:nvGrpSpPr>
            <p:cNvPr id="13" name="Group 114"/>
            <p:cNvGrpSpPr>
              <a:grpSpLocks/>
            </p:cNvGrpSpPr>
            <p:nvPr/>
          </p:nvGrpSpPr>
          <p:grpSpPr bwMode="auto">
            <a:xfrm>
              <a:off x="8742" y="6554"/>
              <a:ext cx="1198" cy="660"/>
              <a:chOff x="8742" y="6569"/>
              <a:chExt cx="1198" cy="660"/>
            </a:xfrm>
          </p:grpSpPr>
          <p:sp>
            <p:nvSpPr>
              <p:cNvPr id="49267" name="Rectangle 115"/>
              <p:cNvSpPr>
                <a:spLocks noChangeArrowheads="1"/>
              </p:cNvSpPr>
              <p:nvPr/>
            </p:nvSpPr>
            <p:spPr bwMode="auto">
              <a:xfrm>
                <a:off x="8742" y="6569"/>
                <a:ext cx="1198" cy="6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aphicFrame>
            <p:nvGraphicFramePr>
              <p:cNvPr id="49268" name="Object 116"/>
              <p:cNvGraphicFramePr>
                <a:graphicFrameLocks noChangeAspect="1"/>
              </p:cNvGraphicFramePr>
              <p:nvPr/>
            </p:nvGraphicFramePr>
            <p:xfrm>
              <a:off x="9201" y="6769"/>
              <a:ext cx="279" cy="260"/>
            </p:xfrm>
            <a:graphic>
              <a:graphicData uri="http://schemas.openxmlformats.org/presentationml/2006/ole">
                <p:oleObj spid="_x0000_s56374" name="Equation" r:id="rId12" imgW="177492" imgH="164814" progId="Equation.DSMT4">
                  <p:embed/>
                </p:oleObj>
              </a:graphicData>
            </a:graphic>
          </p:graphicFrame>
        </p:grpSp>
        <p:grpSp>
          <p:nvGrpSpPr>
            <p:cNvPr id="14" name="Group 117"/>
            <p:cNvGrpSpPr>
              <a:grpSpLocks/>
            </p:cNvGrpSpPr>
            <p:nvPr/>
          </p:nvGrpSpPr>
          <p:grpSpPr bwMode="auto">
            <a:xfrm>
              <a:off x="6360" y="6554"/>
              <a:ext cx="1703" cy="660"/>
              <a:chOff x="6360" y="6569"/>
              <a:chExt cx="1703" cy="660"/>
            </a:xfrm>
          </p:grpSpPr>
          <p:sp>
            <p:nvSpPr>
              <p:cNvPr id="49270" name="Rectangle 118"/>
              <p:cNvSpPr>
                <a:spLocks noChangeArrowheads="1"/>
              </p:cNvSpPr>
              <p:nvPr/>
            </p:nvSpPr>
            <p:spPr bwMode="auto">
              <a:xfrm>
                <a:off x="6360" y="6569"/>
                <a:ext cx="1703" cy="6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aphicFrame>
            <p:nvGraphicFramePr>
              <p:cNvPr id="49271" name="Object 119"/>
              <p:cNvGraphicFramePr>
                <a:graphicFrameLocks noChangeAspect="1"/>
              </p:cNvGraphicFramePr>
              <p:nvPr/>
            </p:nvGraphicFramePr>
            <p:xfrm>
              <a:off x="6662" y="6689"/>
              <a:ext cx="1100" cy="420"/>
            </p:xfrm>
            <a:graphic>
              <a:graphicData uri="http://schemas.openxmlformats.org/presentationml/2006/ole">
                <p:oleObj spid="_x0000_s56375" name="Equation" r:id="rId13" imgW="698197" imgH="266584" progId="Equation.DSMT4">
                  <p:embed/>
                </p:oleObj>
              </a:graphicData>
            </a:graphic>
          </p:graphicFrame>
        </p:grpSp>
        <p:grpSp>
          <p:nvGrpSpPr>
            <p:cNvPr id="15" name="Group 120"/>
            <p:cNvGrpSpPr>
              <a:grpSpLocks/>
            </p:cNvGrpSpPr>
            <p:nvPr/>
          </p:nvGrpSpPr>
          <p:grpSpPr bwMode="auto">
            <a:xfrm>
              <a:off x="3167" y="5639"/>
              <a:ext cx="2488" cy="2488"/>
              <a:chOff x="3167" y="5654"/>
              <a:chExt cx="2488" cy="2488"/>
            </a:xfrm>
          </p:grpSpPr>
          <p:sp>
            <p:nvSpPr>
              <p:cNvPr id="49273" name="Oval 121"/>
              <p:cNvSpPr>
                <a:spLocks noChangeArrowheads="1"/>
              </p:cNvSpPr>
              <p:nvPr/>
            </p:nvSpPr>
            <p:spPr bwMode="auto">
              <a:xfrm>
                <a:off x="3167" y="5654"/>
                <a:ext cx="2488" cy="248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aphicFrame>
            <p:nvGraphicFramePr>
              <p:cNvPr id="49274" name="Object 122"/>
              <p:cNvGraphicFramePr>
                <a:graphicFrameLocks noChangeAspect="1"/>
              </p:cNvGraphicFramePr>
              <p:nvPr/>
            </p:nvGraphicFramePr>
            <p:xfrm>
              <a:off x="3231" y="6520"/>
              <a:ext cx="2360" cy="760"/>
            </p:xfrm>
            <a:graphic>
              <a:graphicData uri="http://schemas.openxmlformats.org/presentationml/2006/ole">
                <p:oleObj spid="_x0000_s56376" name="Equation" r:id="rId14" imgW="1497950" imgH="482391" progId="Equation.DSMT4">
                  <p:embed/>
                </p:oleObj>
              </a:graphicData>
            </a:graphic>
          </p:graphicFrame>
        </p:grpSp>
        <p:sp>
          <p:nvSpPr>
            <p:cNvPr id="49275" name="Rectangle 123"/>
            <p:cNvSpPr>
              <a:spLocks noChangeArrowheads="1"/>
            </p:cNvSpPr>
            <p:nvPr/>
          </p:nvSpPr>
          <p:spPr bwMode="auto">
            <a:xfrm>
              <a:off x="4283" y="2045"/>
              <a:ext cx="2746" cy="11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100"/>
                </a:spcBef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Точка запуска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100"/>
                </a:spcBef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Скорость отделения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100"/>
                </a:spcBef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Интервал отделения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276" name="Rectangle 124"/>
            <p:cNvSpPr>
              <a:spLocks noChangeArrowheads="1"/>
            </p:cNvSpPr>
            <p:nvPr/>
          </p:nvSpPr>
          <p:spPr bwMode="auto">
            <a:xfrm>
              <a:off x="7297" y="2750"/>
              <a:ext cx="2004" cy="4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Пикселизация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277" name="Rectangle 125"/>
            <p:cNvSpPr>
              <a:spLocks noChangeArrowheads="1"/>
            </p:cNvSpPr>
            <p:nvPr/>
          </p:nvSpPr>
          <p:spPr bwMode="auto">
            <a:xfrm>
              <a:off x="7297" y="2045"/>
              <a:ext cx="2004" cy="4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Изображение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6334" name="Object 14"/>
          <p:cNvGraphicFramePr>
            <a:graphicFrameLocks noChangeAspect="1"/>
          </p:cNvGraphicFramePr>
          <p:nvPr/>
        </p:nvGraphicFramePr>
        <p:xfrm>
          <a:off x="357158" y="3714752"/>
          <a:ext cx="3289300" cy="1860550"/>
        </p:xfrm>
        <a:graphic>
          <a:graphicData uri="http://schemas.openxmlformats.org/presentationml/2006/ole">
            <p:oleObj spid="_x0000_s56377" name="Equation" r:id="rId15" imgW="3276600" imgH="1854200" progId="Equation.DSMT4">
              <p:embed/>
            </p:oleObj>
          </a:graphicData>
        </a:graphic>
      </p:graphicFrame>
      <p:graphicFrame>
        <p:nvGraphicFramePr>
          <p:cNvPr id="68" name="Объект 67"/>
          <p:cNvGraphicFramePr>
            <a:graphicFrameLocks noChangeAspect="1"/>
          </p:cNvGraphicFramePr>
          <p:nvPr/>
        </p:nvGraphicFramePr>
        <p:xfrm>
          <a:off x="357158" y="5643578"/>
          <a:ext cx="2311400" cy="965200"/>
        </p:xfrm>
        <a:graphic>
          <a:graphicData uri="http://schemas.openxmlformats.org/presentationml/2006/ole">
            <p:oleObj spid="_x0000_s56378" name="Equation" r:id="rId16" imgW="2311400" imgH="965200" progId="Equation.DSMT4">
              <p:embed/>
            </p:oleObj>
          </a:graphicData>
        </a:graphic>
      </p:graphicFrame>
      <p:sp>
        <p:nvSpPr>
          <p:cNvPr id="71" name="Номер слайда 7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8F9EB-1AF5-4672-A8EE-E31736CEFF56}" type="slidenum">
              <a:rPr lang="ru-RU" smtClean="0"/>
              <a:pPr/>
              <a:t>17</a:t>
            </a:fld>
            <a:r>
              <a:rPr lang="en-US" smtClean="0"/>
              <a:t>/</a:t>
            </a:r>
            <a:r>
              <a:rPr lang="ru-RU" smtClean="0"/>
              <a:t>29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Параметры моделирования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Надпись						«ИПМ»</a:t>
            </a:r>
          </a:p>
          <a:p>
            <a:r>
              <a:rPr lang="ru-RU" sz="3000" dirty="0" smtClean="0"/>
              <a:t>Число </a:t>
            </a:r>
            <a:r>
              <a:rPr lang="ru-RU" sz="3000" dirty="0" smtClean="0"/>
              <a:t>спутников</a:t>
            </a:r>
            <a:r>
              <a:rPr lang="en-GB" sz="3000" dirty="0" smtClean="0"/>
              <a:t>			</a:t>
            </a:r>
            <a:r>
              <a:rPr lang="ru-RU" sz="3000" dirty="0" smtClean="0"/>
              <a:t>	75</a:t>
            </a:r>
          </a:p>
          <a:p>
            <a:r>
              <a:rPr lang="ru-RU" sz="3000" dirty="0" smtClean="0"/>
              <a:t>Расстояние между спутниками</a:t>
            </a:r>
            <a:r>
              <a:rPr lang="en-GB" sz="3000" dirty="0" smtClean="0"/>
              <a:t>	</a:t>
            </a:r>
            <a:r>
              <a:rPr lang="ru-RU" sz="3000" dirty="0" smtClean="0"/>
              <a:t>	</a:t>
            </a:r>
            <a:r>
              <a:rPr lang="en-GB" sz="3000" dirty="0" smtClean="0"/>
              <a:t>700 </a:t>
            </a:r>
            <a:r>
              <a:rPr lang="ru-RU" sz="3000" dirty="0" smtClean="0"/>
              <a:t>м</a:t>
            </a:r>
          </a:p>
          <a:p>
            <a:r>
              <a:rPr lang="ru-RU" sz="3000" dirty="0" smtClean="0"/>
              <a:t>Масса спутника				18 кг</a:t>
            </a:r>
          </a:p>
          <a:p>
            <a:r>
              <a:rPr lang="ru-RU" sz="3000" dirty="0" smtClean="0"/>
              <a:t>Размер зеркала				4×4 м</a:t>
            </a:r>
          </a:p>
          <a:p>
            <a:r>
              <a:rPr lang="ru-RU" sz="3000" dirty="0" smtClean="0"/>
              <a:t>Интервал запуска				20 с</a:t>
            </a:r>
          </a:p>
          <a:p>
            <a:r>
              <a:rPr lang="ru-RU" sz="3000" dirty="0" smtClean="0"/>
              <a:t>Скорость отделения			</a:t>
            </a:r>
            <a:r>
              <a:rPr lang="ru-RU" sz="3000" dirty="0" smtClean="0"/>
              <a:t>	1.5 </a:t>
            </a:r>
            <a:r>
              <a:rPr lang="ru-RU" sz="3000" dirty="0" smtClean="0"/>
              <a:t>м/с</a:t>
            </a:r>
          </a:p>
          <a:p>
            <a:r>
              <a:rPr lang="ru-RU" sz="3000" dirty="0" smtClean="0"/>
              <a:t>Начальная высота орбиты		</a:t>
            </a:r>
            <a:r>
              <a:rPr lang="ru-RU" sz="3000" dirty="0" smtClean="0"/>
              <a:t>	350 </a:t>
            </a:r>
            <a:r>
              <a:rPr lang="ru-RU" sz="3000" dirty="0" smtClean="0"/>
              <a:t>км</a:t>
            </a:r>
          </a:p>
          <a:p>
            <a:r>
              <a:rPr lang="ru-RU" sz="3000" dirty="0" smtClean="0"/>
              <a:t>Время моделирования</a:t>
            </a:r>
            <a:r>
              <a:rPr lang="en-GB" sz="3000" dirty="0" smtClean="0"/>
              <a:t>	</a:t>
            </a:r>
            <a:r>
              <a:rPr lang="en-US" sz="3000" dirty="0" smtClean="0"/>
              <a:t>	</a:t>
            </a:r>
            <a:r>
              <a:rPr lang="ru-RU" sz="3000" dirty="0" smtClean="0"/>
              <a:t>	4</a:t>
            </a:r>
            <a:r>
              <a:rPr lang="en-US" sz="3000" dirty="0" smtClean="0"/>
              <a:t>0</a:t>
            </a:r>
            <a:r>
              <a:rPr lang="ru-RU" sz="3000" dirty="0" smtClean="0"/>
              <a:t> ч</a:t>
            </a:r>
          </a:p>
          <a:p>
            <a:endParaRPr lang="ru-RU" sz="3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8F9EB-1AF5-4672-A8EE-E31736CEFF56}" type="slidenum">
              <a:rPr lang="ru-RU" smtClean="0"/>
              <a:pPr/>
              <a:t>18</a:t>
            </a:fld>
            <a:r>
              <a:rPr lang="en-US" smtClean="0"/>
              <a:t>/</a:t>
            </a:r>
            <a:r>
              <a:rPr lang="ru-RU" smtClean="0"/>
              <a:t>29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Моделирование работы алгоритма</a:t>
            </a:r>
            <a:endParaRPr lang="ru-RU" dirty="0"/>
          </a:p>
        </p:txBody>
      </p:sp>
      <p:pic>
        <p:nvPicPr>
          <p:cNvPr id="4" name="ИПМ_curvilinear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7262" y="1571612"/>
            <a:ext cx="7600952" cy="4275536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8F9EB-1AF5-4672-A8EE-E31736CEFF56}" type="slidenum">
              <a:rPr lang="ru-RU" smtClean="0"/>
              <a:pPr/>
              <a:t>19</a:t>
            </a:fld>
            <a:r>
              <a:rPr lang="en-US" smtClean="0"/>
              <a:t>/</a:t>
            </a:r>
            <a:r>
              <a:rPr lang="ru-RU" smtClean="0"/>
              <a:t>29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Содержание работы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74805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dirty="0" smtClean="0"/>
              <a:t>Введение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dirty="0" smtClean="0"/>
              <a:t>Постановка задачи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dirty="0" smtClean="0"/>
              <a:t>Разработка алгоритма управления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dirty="0" smtClean="0"/>
              <a:t>Численное исследование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8F9EB-1AF5-4672-A8EE-E31736CEFF56}" type="slidenum">
              <a:rPr lang="ru-RU" smtClean="0"/>
              <a:pPr/>
              <a:t>2</a:t>
            </a:fld>
            <a:r>
              <a:rPr lang="en-US" smtClean="0"/>
              <a:t>/</a:t>
            </a:r>
            <a:r>
              <a:rPr lang="ru-RU" smtClean="0"/>
              <a:t>29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Расчет в декартовых координатах</a:t>
            </a:r>
            <a:endParaRPr lang="ru-RU" sz="4000" dirty="0"/>
          </a:p>
        </p:txBody>
      </p:sp>
      <p:pic>
        <p:nvPicPr>
          <p:cNvPr id="18" name="Рисунок 17" descr="X_a0_Delta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2059" y="1440000"/>
            <a:ext cx="4301973" cy="3240000"/>
          </a:xfrm>
          <a:prstGeom prst="rect">
            <a:avLst/>
          </a:prstGeom>
        </p:spPr>
      </p:pic>
      <p:pic>
        <p:nvPicPr>
          <p:cNvPr id="21" name="Рисунок 20" descr="X_a0_End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40000"/>
            <a:ext cx="4311788" cy="3240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98506" y="4985105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Конечное относительное</a:t>
            </a:r>
            <a:br>
              <a:rPr lang="ru-RU" sz="2000" dirty="0" smtClean="0"/>
            </a:br>
            <a:r>
              <a:rPr lang="ru-RU" sz="2000" dirty="0" smtClean="0"/>
              <a:t>положение аппаратов</a:t>
            </a:r>
            <a:endParaRPr lang="ru-RU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171376" y="4985105"/>
            <a:ext cx="3643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Отклонение траектории второго аппарата</a:t>
            </a:r>
            <a:br>
              <a:rPr lang="ru-RU" sz="2000" dirty="0" smtClean="0"/>
            </a:br>
            <a:r>
              <a:rPr lang="ru-RU" sz="2000" dirty="0" smtClean="0"/>
              <a:t>относительно первого</a:t>
            </a:r>
            <a:endParaRPr lang="ru-RU" sz="20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8F9EB-1AF5-4672-A8EE-E31736CEFF56}" type="slidenum">
              <a:rPr lang="ru-RU" smtClean="0"/>
              <a:pPr/>
              <a:t>20</a:t>
            </a:fld>
            <a:r>
              <a:rPr lang="en-US" smtClean="0"/>
              <a:t>/</a:t>
            </a:r>
            <a:r>
              <a:rPr lang="ru-RU" smtClean="0"/>
              <a:t>29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Расчет в декартовых координатах</a:t>
            </a:r>
            <a:endParaRPr lang="ru-RU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327832" y="6172162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Высота орбиты</a:t>
            </a:r>
            <a:endParaRPr lang="ru-RU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036027" y="6172162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Плотность атмосферы</a:t>
            </a:r>
            <a:endParaRPr lang="ru-RU" sz="2000" dirty="0"/>
          </a:p>
        </p:txBody>
      </p:sp>
      <p:pic>
        <p:nvPicPr>
          <p:cNvPr id="8" name="Рисунок 7" descr="X_a0_Dens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0434" y="3983644"/>
            <a:ext cx="2874525" cy="2160000"/>
          </a:xfrm>
          <a:prstGeom prst="rect">
            <a:avLst/>
          </a:prstGeom>
        </p:spPr>
      </p:pic>
      <p:pic>
        <p:nvPicPr>
          <p:cNvPr id="9" name="Рисунок 8" descr="X_a0_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0434" y="1071546"/>
            <a:ext cx="2874525" cy="2160000"/>
          </a:xfrm>
          <a:prstGeom prst="rect">
            <a:avLst/>
          </a:prstGeom>
        </p:spPr>
      </p:pic>
      <p:pic>
        <p:nvPicPr>
          <p:cNvPr id="11" name="Рисунок 10" descr="X_a0_Heigh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1229" y="3983644"/>
            <a:ext cx="2867982" cy="2160000"/>
          </a:xfrm>
          <a:prstGeom prst="rect">
            <a:avLst/>
          </a:prstGeom>
        </p:spPr>
      </p:pic>
      <p:pic>
        <p:nvPicPr>
          <p:cNvPr id="12" name="Рисунок 11" descr="X_a0_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1229" y="1071546"/>
            <a:ext cx="2867982" cy="216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7832" y="3243204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Требуемое управление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036027" y="3243204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Приложенное управление</a:t>
            </a:r>
            <a:endParaRPr lang="ru-RU" sz="2000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8F9EB-1AF5-4672-A8EE-E31736CEFF56}" type="slidenum">
              <a:rPr lang="ru-RU" smtClean="0"/>
              <a:pPr/>
              <a:t>21</a:t>
            </a:fld>
            <a:r>
              <a:rPr lang="en-US" smtClean="0"/>
              <a:t>/</a:t>
            </a:r>
            <a:r>
              <a:rPr lang="ru-RU" smtClean="0"/>
              <a:t>29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Расчет в криволинейных координатах</a:t>
            </a:r>
            <a:endParaRPr lang="ru-RU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302612" y="4985105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Конечное относительное</a:t>
            </a:r>
            <a:br>
              <a:rPr lang="ru-RU" sz="2000" dirty="0" smtClean="0"/>
            </a:br>
            <a:r>
              <a:rPr lang="ru-RU" sz="2000" dirty="0" smtClean="0"/>
              <a:t>положение аппаратов</a:t>
            </a:r>
            <a:endParaRPr lang="ru-RU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163153" y="4985105"/>
            <a:ext cx="3643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Отклонение траектории второго аппарата</a:t>
            </a:r>
            <a:br>
              <a:rPr lang="ru-RU" sz="2000" dirty="0" smtClean="0"/>
            </a:br>
            <a:r>
              <a:rPr lang="ru-RU" sz="2000" dirty="0" smtClean="0"/>
              <a:t>относительно первого</a:t>
            </a:r>
            <a:endParaRPr lang="ru-RU" sz="2000" dirty="0"/>
          </a:p>
        </p:txBody>
      </p:sp>
      <p:pic>
        <p:nvPicPr>
          <p:cNvPr id="8" name="Рисунок 7" descr="Y_Allj_Delta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5645" y="1440000"/>
            <a:ext cx="4318355" cy="3240000"/>
          </a:xfrm>
          <a:prstGeom prst="rect">
            <a:avLst/>
          </a:prstGeom>
        </p:spPr>
      </p:pic>
      <p:pic>
        <p:nvPicPr>
          <p:cNvPr id="11" name="Рисунок 10" descr="Y_End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40000"/>
            <a:ext cx="4320000" cy="3240000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8F9EB-1AF5-4672-A8EE-E31736CEFF56}" type="slidenum">
              <a:rPr lang="ru-RU" smtClean="0"/>
              <a:pPr/>
              <a:t>22</a:t>
            </a:fld>
            <a:r>
              <a:rPr lang="en-US" smtClean="0"/>
              <a:t>/</a:t>
            </a:r>
            <a:r>
              <a:rPr lang="ru-RU" smtClean="0"/>
              <a:t>29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Расчет в криволинейных координатах</a:t>
            </a:r>
            <a:endParaRPr lang="ru-RU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327832" y="6172162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Высота орбиты</a:t>
            </a:r>
            <a:endParaRPr lang="ru-RU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036027" y="6172162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Плотность атмосферы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27832" y="3243204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Требуемое управление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036027" y="3243204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Приложенное управление</a:t>
            </a:r>
            <a:endParaRPr lang="ru-RU" sz="2000" dirty="0"/>
          </a:p>
        </p:txBody>
      </p:sp>
      <p:pic>
        <p:nvPicPr>
          <p:cNvPr id="15" name="Рисунок 14" descr="Y_Dens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3705" y="3985200"/>
            <a:ext cx="2867982" cy="2160000"/>
          </a:xfrm>
          <a:prstGeom prst="rect">
            <a:avLst/>
          </a:prstGeom>
        </p:spPr>
      </p:pic>
      <p:pic>
        <p:nvPicPr>
          <p:cNvPr id="16" name="Рисунок 15" descr="Y_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1600" y="1071546"/>
            <a:ext cx="2867982" cy="2160000"/>
          </a:xfrm>
          <a:prstGeom prst="rect">
            <a:avLst/>
          </a:prstGeom>
        </p:spPr>
      </p:pic>
      <p:pic>
        <p:nvPicPr>
          <p:cNvPr id="17" name="Рисунок 16" descr="Y_Heigh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769" y="3985200"/>
            <a:ext cx="2878903" cy="2160000"/>
          </a:xfrm>
          <a:prstGeom prst="rect">
            <a:avLst/>
          </a:prstGeom>
        </p:spPr>
      </p:pic>
      <p:pic>
        <p:nvPicPr>
          <p:cNvPr id="18" name="Рисунок 17" descr="Y_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400" y="1071546"/>
            <a:ext cx="2867982" cy="2160000"/>
          </a:xfrm>
          <a:prstGeom prst="rect">
            <a:avLst/>
          </a:prstGeom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8F9EB-1AF5-4672-A8EE-E31736CEFF56}" type="slidenum">
              <a:rPr lang="ru-RU" smtClean="0"/>
              <a:pPr/>
              <a:t>23</a:t>
            </a:fld>
            <a:r>
              <a:rPr lang="en-US" smtClean="0"/>
              <a:t>/</a:t>
            </a:r>
            <a:r>
              <a:rPr lang="ru-RU" smtClean="0"/>
              <a:t>29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Расчет для разной н</a:t>
            </a:r>
            <a:r>
              <a:rPr lang="ru-RU" sz="4000" dirty="0" smtClean="0"/>
              <a:t>ачальной высоты орбиты</a:t>
            </a:r>
            <a:endParaRPr lang="ru-RU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970774" y="6174000"/>
            <a:ext cx="7173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Отклонение траектории второго аппарата относительно первого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6493" y="3243600"/>
            <a:ext cx="7101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Конечное относительное положение аппаратов</a:t>
            </a:r>
            <a:endParaRPr lang="ru-RU" sz="2000" dirty="0"/>
          </a:p>
        </p:txBody>
      </p:sp>
      <p:pic>
        <p:nvPicPr>
          <p:cNvPr id="12" name="Рисунок 11" descr="Y_H300_Delta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6000" y="4000504"/>
            <a:ext cx="2878903" cy="2160000"/>
          </a:xfrm>
          <a:prstGeom prst="rect">
            <a:avLst/>
          </a:prstGeom>
        </p:spPr>
      </p:pic>
      <p:pic>
        <p:nvPicPr>
          <p:cNvPr id="20" name="Рисунок 19" descr="Y_H400_Delta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2800" y="4000504"/>
            <a:ext cx="2878903" cy="2160000"/>
          </a:xfrm>
          <a:prstGeom prst="rect">
            <a:avLst/>
          </a:prstGeom>
        </p:spPr>
      </p:pic>
      <p:pic>
        <p:nvPicPr>
          <p:cNvPr id="19" name="Рисунок 18" descr="Y_H300_End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6000" y="1054686"/>
            <a:ext cx="2880000" cy="2160000"/>
          </a:xfrm>
          <a:prstGeom prst="rect">
            <a:avLst/>
          </a:prstGeom>
        </p:spPr>
      </p:pic>
      <p:pic>
        <p:nvPicPr>
          <p:cNvPr id="21" name="Рисунок 20" descr="Y_H400_End_po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59200" y="1054686"/>
            <a:ext cx="2880000" cy="2160000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8F9EB-1AF5-4672-A8EE-E31736CEFF56}" type="slidenum">
              <a:rPr lang="ru-RU" smtClean="0"/>
              <a:pPr/>
              <a:t>24</a:t>
            </a:fld>
            <a:r>
              <a:rPr lang="en-US" smtClean="0"/>
              <a:t>/</a:t>
            </a:r>
            <a:r>
              <a:rPr lang="ru-RU" smtClean="0"/>
              <a:t>29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9982" y="1178703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300 км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758199" y="1178703"/>
            <a:ext cx="128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/>
              <a:t>400 км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9982" y="4048788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300 км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58199" y="4048788"/>
            <a:ext cx="128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/>
              <a:t>400 км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60"/>
            <a:ext cx="9144000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Влияние п</a:t>
            </a:r>
            <a:r>
              <a:rPr lang="ru-RU" sz="4000" dirty="0" smtClean="0"/>
              <a:t>араметров </a:t>
            </a:r>
            <a:r>
              <a:rPr lang="ru-RU" sz="4000" dirty="0" smtClean="0"/>
              <a:t>отделения спутников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56956"/>
            <a:ext cx="8748464" cy="504387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ru-RU" sz="2800" dirty="0" smtClean="0"/>
              <a:t>Интервал отделения </a:t>
            </a:r>
            <a:r>
              <a:rPr lang="en-US" sz="2800" dirty="0" err="1" smtClean="0"/>
              <a:t>Δ</a:t>
            </a:r>
            <a:r>
              <a:rPr lang="en-US" sz="2800" i="1" dirty="0" err="1" smtClean="0"/>
              <a:t>t</a:t>
            </a:r>
            <a:r>
              <a:rPr lang="en-US" sz="2800" dirty="0" smtClean="0"/>
              <a:t> </a:t>
            </a:r>
            <a:r>
              <a:rPr lang="ru-RU" sz="2800" dirty="0" smtClean="0"/>
              <a:t>=</a:t>
            </a:r>
            <a:r>
              <a:rPr lang="en-US" sz="2800" dirty="0" smtClean="0"/>
              <a:t> </a:t>
            </a:r>
            <a:r>
              <a:rPr lang="ru-RU" sz="2800" dirty="0" smtClean="0"/>
              <a:t>60, 100, 140, 180 с</a:t>
            </a:r>
            <a:br>
              <a:rPr lang="ru-RU" sz="2800" dirty="0" smtClean="0"/>
            </a:br>
            <a:r>
              <a:rPr lang="ru-RU" sz="2800" dirty="0" smtClean="0"/>
              <a:t>приводит к уменьшени</a:t>
            </a:r>
            <a:r>
              <a:rPr lang="ru-RU" sz="2800" dirty="0"/>
              <a:t>ю</a:t>
            </a:r>
            <a:r>
              <a:rPr lang="ru-RU" sz="2800" dirty="0" smtClean="0"/>
              <a:t> высоты орбиты</a:t>
            </a:r>
            <a:br>
              <a:rPr lang="ru-RU" sz="2800" dirty="0" smtClean="0"/>
            </a:br>
            <a:r>
              <a:rPr lang="ru-RU" sz="2800" dirty="0" smtClean="0"/>
              <a:t>на 25, 30, 35, 40 км соответственно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ru-RU" sz="2800" dirty="0" smtClean="0"/>
              <a:t>Скорость отделения </a:t>
            </a:r>
            <a:r>
              <a:rPr lang="ru-RU" sz="2800" dirty="0" err="1" smtClean="0"/>
              <a:t>Δ</a:t>
            </a:r>
            <a:r>
              <a:rPr lang="ru-RU" sz="2800" i="1" dirty="0" err="1" smtClean="0"/>
              <a:t>v</a:t>
            </a:r>
            <a:r>
              <a:rPr lang="ru-RU" sz="2800" dirty="0" smtClean="0"/>
              <a:t> = 3, 6, 10</a:t>
            </a:r>
            <a:r>
              <a:rPr lang="en-US" sz="2800" dirty="0" smtClean="0"/>
              <a:t> </a:t>
            </a:r>
            <a:r>
              <a:rPr lang="ru-RU" sz="2800" dirty="0" smtClean="0"/>
              <a:t>м/с</a:t>
            </a:r>
            <a:br>
              <a:rPr lang="ru-RU" sz="2800" dirty="0" smtClean="0"/>
            </a:br>
            <a:r>
              <a:rPr lang="ru-RU" sz="2800" dirty="0"/>
              <a:t>приводит к уменьшению высоты </a:t>
            </a:r>
            <a:r>
              <a:rPr lang="ru-RU" sz="2800" dirty="0" smtClean="0"/>
              <a:t>орбиты</a:t>
            </a:r>
            <a:br>
              <a:rPr lang="ru-RU" sz="2800" dirty="0" smtClean="0"/>
            </a:br>
            <a:r>
              <a:rPr lang="ru-RU" sz="2800" dirty="0" smtClean="0"/>
              <a:t>на 40, 70, 110 км соответственно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ru-RU" sz="2800" dirty="0" smtClean="0"/>
              <a:t>Случайные ошибки в скорости отделения </a:t>
            </a:r>
            <a:br>
              <a:rPr lang="ru-RU" sz="2800" dirty="0" smtClean="0"/>
            </a:br>
            <a:r>
              <a:rPr lang="en-US" sz="2800" i="1" dirty="0" smtClean="0"/>
              <a:t>d</a:t>
            </a:r>
            <a:r>
              <a:rPr lang="ru-RU" sz="2800" i="1" dirty="0" err="1" smtClean="0"/>
              <a:t>v</a:t>
            </a:r>
            <a:r>
              <a:rPr lang="en-US" sz="2800" i="1" dirty="0" smtClean="0"/>
              <a:t> </a:t>
            </a:r>
            <a:r>
              <a:rPr lang="en-US" sz="2800" dirty="0" smtClean="0">
                <a:sym typeface="Symbol"/>
              </a:rPr>
              <a:t> </a:t>
            </a:r>
            <a:r>
              <a:rPr lang="en-US" sz="2800" dirty="0" smtClean="0"/>
              <a:t>N(0,</a:t>
            </a:r>
            <a:r>
              <a:rPr lang="el-GR" sz="2800" dirty="0" smtClean="0">
                <a:latin typeface="Times New Roman"/>
                <a:cs typeface="Times New Roman"/>
              </a:rPr>
              <a:t>σ</a:t>
            </a:r>
            <a:r>
              <a:rPr lang="en-US" sz="2800" dirty="0" smtClean="0">
                <a:latin typeface="Times New Roman"/>
                <a:cs typeface="Times New Roman"/>
              </a:rPr>
              <a:t>)</a:t>
            </a:r>
            <a:r>
              <a:rPr lang="ru-RU" sz="2800" dirty="0" smtClean="0">
                <a:latin typeface="Times New Roman"/>
                <a:cs typeface="Times New Roman"/>
              </a:rPr>
              <a:t>,</a:t>
            </a:r>
            <a:r>
              <a:rPr lang="el-GR" sz="2800" dirty="0" smtClean="0">
                <a:cs typeface="Times New Roman"/>
              </a:rPr>
              <a:t> </a:t>
            </a:r>
            <a:r>
              <a:rPr lang="ru-RU" sz="2800" dirty="0" smtClean="0"/>
              <a:t>σ = 0.1, 0.2, 0.5, 1.0, 1.5 м/с</a:t>
            </a:r>
            <a:br>
              <a:rPr lang="ru-RU" sz="2800" dirty="0" smtClean="0"/>
            </a:br>
            <a:r>
              <a:rPr lang="ru-RU" sz="2800" dirty="0" smtClean="0"/>
              <a:t>не приводят к значительному изменению времени переходных процессов и потере в высоте орбиты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8F9EB-1AF5-4672-A8EE-E31736CEFF56}" type="slidenum">
              <a:rPr lang="ru-RU" smtClean="0"/>
              <a:pPr/>
              <a:t>25</a:t>
            </a:fld>
            <a:r>
              <a:rPr lang="en-US" smtClean="0"/>
              <a:t>/</a:t>
            </a:r>
            <a:r>
              <a:rPr lang="ru-RU" smtClean="0"/>
              <a:t>29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Заключение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2000" y="1101600"/>
            <a:ext cx="8229600" cy="48577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ru-RU" sz="3000" dirty="0" smtClean="0"/>
              <a:t>Децентрализованное управление на основе аэродинамических сил позволяет сформировать требуемое </a:t>
            </a:r>
            <a:r>
              <a:rPr lang="ru-RU" sz="3000" dirty="0" smtClean="0"/>
              <a:t>изображение</a:t>
            </a:r>
            <a:br>
              <a:rPr lang="ru-RU" sz="3000" dirty="0" smtClean="0"/>
            </a:br>
            <a:r>
              <a:rPr lang="ru-RU" sz="3000" dirty="0" smtClean="0"/>
              <a:t>на </a:t>
            </a:r>
            <a:r>
              <a:rPr lang="ru-RU" sz="3000" dirty="0" smtClean="0"/>
              <a:t>низкой околоземной орбите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ru-RU" sz="3000" dirty="0" smtClean="0"/>
              <a:t>Расчет управления в криволинейных координатах приводит к меньшим отклонениям от опорных траекторий по сравнению с декартовыми координатами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ru-RU" sz="3000" dirty="0" smtClean="0"/>
              <a:t>На время формирования изображения </a:t>
            </a:r>
            <a:r>
              <a:rPr lang="ru-RU" sz="3000" dirty="0" smtClean="0"/>
              <a:t>влияет</a:t>
            </a:r>
            <a:br>
              <a:rPr lang="ru-RU" sz="3000" dirty="0" smtClean="0"/>
            </a:br>
            <a:r>
              <a:rPr lang="ru-RU" sz="3000" dirty="0" smtClean="0"/>
              <a:t>в </a:t>
            </a:r>
            <a:r>
              <a:rPr lang="ru-RU" sz="3000" dirty="0" smtClean="0"/>
              <a:t>основном высота орбиты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8F9EB-1AF5-4672-A8EE-E31736CEFF56}" type="slidenum">
              <a:rPr lang="ru-RU" smtClean="0"/>
              <a:pPr/>
              <a:t>26</a:t>
            </a:fld>
            <a:r>
              <a:rPr lang="en-US" smtClean="0"/>
              <a:t>/</a:t>
            </a:r>
            <a:r>
              <a:rPr lang="ru-RU" smtClean="0"/>
              <a:t>29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Планы на магистратуру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2000" y="1101600"/>
            <a:ext cx="8496944" cy="507209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ru-RU" sz="3000" dirty="0" smtClean="0"/>
              <a:t>Исследовать возможность поддержания формации после выведения на опорные траектории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ru-RU" sz="3000" dirty="0" smtClean="0"/>
              <a:t>Изучить вопрос управления угловым движением аппаратов для формирования изображения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ru-RU" sz="3000" dirty="0" smtClean="0"/>
              <a:t>Улучшить точность работы алгоритма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ru-RU" sz="3000" dirty="0" smtClean="0"/>
              <a:t>Добавить алгоритм для предотвращения столкновений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8F9EB-1AF5-4672-A8EE-E31736CEFF56}" type="slidenum">
              <a:rPr lang="ru-RU" smtClean="0"/>
              <a:pPr/>
              <a:t>27</a:t>
            </a:fld>
            <a:r>
              <a:rPr lang="en-US" smtClean="0"/>
              <a:t>/</a:t>
            </a:r>
            <a:r>
              <a:rPr lang="ru-RU" smtClean="0"/>
              <a:t>29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Публикации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4360" y="1285852"/>
            <a:ext cx="8435280" cy="4927614"/>
          </a:xfrm>
        </p:spPr>
        <p:txBody>
          <a:bodyPr>
            <a:normAutofit fontScale="70000" lnSpcReduction="20000"/>
          </a:bodyPr>
          <a:lstStyle/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ru-RU" dirty="0" smtClean="0"/>
              <a:t>К.С. Чернов, У.В. </a:t>
            </a:r>
            <a:r>
              <a:rPr lang="ru-RU" dirty="0" err="1" smtClean="0"/>
              <a:t>Монахова</a:t>
            </a:r>
            <a:r>
              <a:rPr lang="ru-RU" dirty="0" smtClean="0"/>
              <a:t>, Д.С. Иванов. Децентрализованное управление группой низкоорбитальных </a:t>
            </a:r>
            <a:r>
              <a:rPr lang="ru-RU" dirty="0" err="1" smtClean="0"/>
              <a:t>наноспутников</a:t>
            </a:r>
            <a:r>
              <a:rPr lang="ru-RU" dirty="0" smtClean="0"/>
              <a:t> с солнечными рефлекторами для формирования изображения на небосводе // </a:t>
            </a:r>
            <a:r>
              <a:rPr lang="ru-RU" b="1" dirty="0" smtClean="0"/>
              <a:t>Труды 62-й научной конференции МФТИ</a:t>
            </a:r>
            <a:r>
              <a:rPr lang="ru-RU" dirty="0" smtClean="0"/>
              <a:t>, 18-24 ноября 2019 г. 1 с.</a:t>
            </a:r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D. </a:t>
            </a:r>
            <a:r>
              <a:rPr lang="en-US" dirty="0" err="1" smtClean="0"/>
              <a:t>Ivanov</a:t>
            </a:r>
            <a:r>
              <a:rPr lang="en-US" dirty="0" smtClean="0"/>
              <a:t>, S. </a:t>
            </a:r>
            <a:r>
              <a:rPr lang="en-US" dirty="0" err="1" smtClean="0"/>
              <a:t>Biktimirov</a:t>
            </a:r>
            <a:r>
              <a:rPr lang="en-US" dirty="0" smtClean="0"/>
              <a:t>, K. </a:t>
            </a:r>
            <a:r>
              <a:rPr lang="en-US" dirty="0" err="1" smtClean="0"/>
              <a:t>Chernov</a:t>
            </a:r>
            <a:r>
              <a:rPr lang="en-US" dirty="0" smtClean="0"/>
              <a:t>, A. </a:t>
            </a:r>
            <a:r>
              <a:rPr lang="en-US" dirty="0" err="1" smtClean="0"/>
              <a:t>Kharlan</a:t>
            </a:r>
            <a:r>
              <a:rPr lang="en-US" dirty="0" smtClean="0"/>
              <a:t>, U. </a:t>
            </a:r>
            <a:r>
              <a:rPr lang="en-US" dirty="0" err="1" smtClean="0"/>
              <a:t>Monakhova</a:t>
            </a:r>
            <a:r>
              <a:rPr lang="en-US" dirty="0" smtClean="0"/>
              <a:t>, D. </a:t>
            </a:r>
            <a:r>
              <a:rPr lang="en-US" dirty="0" err="1" smtClean="0"/>
              <a:t>Pritykin</a:t>
            </a:r>
            <a:r>
              <a:rPr lang="en-US" dirty="0" smtClean="0"/>
              <a:t>. Writing with Sunlight: </a:t>
            </a:r>
            <a:r>
              <a:rPr lang="en-US" dirty="0" err="1" smtClean="0"/>
              <a:t>CubeSat</a:t>
            </a:r>
            <a:r>
              <a:rPr lang="en-US" dirty="0" smtClean="0"/>
              <a:t> Formation Flying Using Aerodynamic Forces // </a:t>
            </a:r>
            <a:r>
              <a:rPr lang="en-US" b="1" dirty="0" smtClean="0"/>
              <a:t>Proceedings of International </a:t>
            </a:r>
            <a:r>
              <a:rPr lang="en-US" b="1" dirty="0" err="1" smtClean="0"/>
              <a:t>Astronautical</a:t>
            </a:r>
            <a:r>
              <a:rPr lang="en-US" b="1" dirty="0" smtClean="0"/>
              <a:t> Congress</a:t>
            </a:r>
            <a:r>
              <a:rPr lang="en-US" dirty="0" smtClean="0"/>
              <a:t>, 21-25 October 2019, Washington, USA. </a:t>
            </a:r>
            <a:r>
              <a:rPr lang="ru-RU" dirty="0" err="1" smtClean="0"/>
              <a:t>Paper</a:t>
            </a:r>
            <a:r>
              <a:rPr lang="ru-RU" dirty="0" smtClean="0"/>
              <a:t> IAC-19.B4.IP.4, 10 </a:t>
            </a:r>
            <a:r>
              <a:rPr lang="ru-RU" dirty="0" err="1" smtClean="0"/>
              <a:t>p</a:t>
            </a:r>
            <a:r>
              <a:rPr lang="ru-RU" dirty="0" smtClean="0"/>
              <a:t>.</a:t>
            </a:r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ru-RU" dirty="0" smtClean="0"/>
              <a:t>У.В. </a:t>
            </a:r>
            <a:r>
              <a:rPr lang="ru-RU" dirty="0" err="1" smtClean="0"/>
              <a:t>Монахова</a:t>
            </a:r>
            <a:r>
              <a:rPr lang="ru-RU" dirty="0" smtClean="0"/>
              <a:t>, Д.С. Иванов, Д.А. </a:t>
            </a:r>
            <a:r>
              <a:rPr lang="ru-RU" dirty="0" err="1" smtClean="0"/>
              <a:t>Притыкин</a:t>
            </a:r>
            <a:r>
              <a:rPr lang="ru-RU" dirty="0" smtClean="0"/>
              <a:t>, Ш.Н. </a:t>
            </a:r>
            <a:r>
              <a:rPr lang="ru-RU" dirty="0" err="1" smtClean="0"/>
              <a:t>Биктимиров</a:t>
            </a:r>
            <a:r>
              <a:rPr lang="ru-RU" dirty="0" smtClean="0"/>
              <a:t>, К.С. Чернов. Формирование изображения на небосводе группой низкоорбитальных </a:t>
            </a:r>
            <a:r>
              <a:rPr lang="ru-RU" dirty="0" err="1" smtClean="0"/>
              <a:t>микроспутников</a:t>
            </a:r>
            <a:r>
              <a:rPr lang="ru-RU" dirty="0" smtClean="0"/>
              <a:t> с солнечными рефлекторами // </a:t>
            </a:r>
            <a:r>
              <a:rPr lang="ru-RU" b="1" dirty="0" smtClean="0"/>
              <a:t>Сборник тезисов XLIV Академических чтений по космонавтике</a:t>
            </a:r>
            <a:r>
              <a:rPr lang="ru-RU" dirty="0" smtClean="0"/>
              <a:t>, Москва, 28-31 января 2020 г., с. 289-290.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8F9EB-1AF5-4672-A8EE-E31736CEFF56}" type="slidenum">
              <a:rPr lang="ru-RU" smtClean="0"/>
              <a:pPr/>
              <a:t>28</a:t>
            </a:fld>
            <a:r>
              <a:rPr lang="en-US" smtClean="0"/>
              <a:t>/</a:t>
            </a:r>
            <a:r>
              <a:rPr lang="ru-RU" smtClean="0"/>
              <a:t>29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218599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8F9EB-1AF5-4672-A8EE-E31736CEFF56}" type="slidenum">
              <a:rPr lang="ru-RU" smtClean="0"/>
              <a:pPr/>
              <a:t>29</a:t>
            </a:fld>
            <a:r>
              <a:rPr lang="en-US" smtClean="0"/>
              <a:t>/</a:t>
            </a:r>
            <a:r>
              <a:rPr lang="ru-RU" smtClean="0"/>
              <a:t>29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Содержимое 6" descr="Знамя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205757" y="1142984"/>
            <a:ext cx="2690832" cy="20181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Применение солнечных рефлекторов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1214422"/>
            <a:ext cx="36769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spcAft>
                <a:spcPts val="2400"/>
              </a:spcAft>
              <a:buFont typeface="Calibri" pitchFamily="34" charset="0"/>
              <a:buChar char="•"/>
            </a:pPr>
            <a:r>
              <a:rPr lang="ru-RU" sz="2800" dirty="0" smtClean="0"/>
              <a:t>Освещение</a:t>
            </a:r>
            <a:br>
              <a:rPr lang="ru-RU" sz="2800" dirty="0" smtClean="0"/>
            </a:br>
            <a:r>
              <a:rPr lang="ru-RU" sz="2800" dirty="0" smtClean="0"/>
              <a:t>заполярных</a:t>
            </a:r>
            <a:br>
              <a:rPr lang="ru-RU" sz="2800" dirty="0" smtClean="0"/>
            </a:br>
            <a:r>
              <a:rPr lang="ru-RU" sz="2800" dirty="0" smtClean="0"/>
              <a:t>территорий</a:t>
            </a:r>
          </a:p>
          <a:p>
            <a:pPr marL="288000" indent="-288000">
              <a:spcAft>
                <a:spcPts val="2400"/>
              </a:spcAft>
              <a:buFont typeface="Calibri" pitchFamily="34" charset="0"/>
              <a:buChar char="•"/>
            </a:pPr>
            <a:r>
              <a:rPr lang="ru-RU" sz="2800" dirty="0" smtClean="0"/>
              <a:t>Определение</a:t>
            </a:r>
            <a:br>
              <a:rPr lang="ru-RU" sz="2800" dirty="0" smtClean="0"/>
            </a:br>
            <a:r>
              <a:rPr lang="ru-RU" sz="2800" dirty="0" smtClean="0"/>
              <a:t>углового движения</a:t>
            </a:r>
            <a:br>
              <a:rPr lang="ru-RU" sz="2800" dirty="0" smtClean="0"/>
            </a:br>
            <a:r>
              <a:rPr lang="ru-RU" sz="2800" dirty="0" smtClean="0"/>
              <a:t>по отраженному свету</a:t>
            </a:r>
            <a:endParaRPr lang="en-US" sz="2800" dirty="0" smtClean="0"/>
          </a:p>
          <a:p>
            <a:pPr marL="288000" indent="-288000">
              <a:spcAft>
                <a:spcPts val="2400"/>
              </a:spcAft>
              <a:buFont typeface="Calibri" pitchFamily="34" charset="0"/>
              <a:buChar char="•"/>
            </a:pPr>
            <a:r>
              <a:rPr lang="ru-RU" sz="2800" dirty="0" smtClean="0"/>
              <a:t>Построение</a:t>
            </a:r>
            <a:br>
              <a:rPr lang="ru-RU" sz="2800" dirty="0" smtClean="0"/>
            </a:br>
            <a:r>
              <a:rPr lang="ru-RU" sz="2800" dirty="0" smtClean="0"/>
              <a:t>изображения</a:t>
            </a:r>
            <a:br>
              <a:rPr lang="ru-RU" sz="2800" dirty="0" smtClean="0"/>
            </a:br>
            <a:r>
              <a:rPr lang="ru-RU" sz="2800" dirty="0" smtClean="0"/>
              <a:t>на небосводе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757584" y="3143248"/>
            <a:ext cx="21721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/>
              <a:t>Проект «Знамя-2»</a:t>
            </a:r>
          </a:p>
        </p:txBody>
      </p:sp>
      <p:pic>
        <p:nvPicPr>
          <p:cNvPr id="7170" name="Picture 2" descr="Картинки по запросу &quot;reflector satellite&quot;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0577" y="2728318"/>
            <a:ext cx="2964563" cy="186273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714744" y="4600526"/>
            <a:ext cx="2555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err="1" smtClean="0"/>
              <a:t>Наноспутник</a:t>
            </a:r>
            <a:r>
              <a:rPr lang="ru-RU" sz="2000" dirty="0" smtClean="0"/>
              <a:t> «Маяк»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8F9EB-1AF5-4672-A8EE-E31736CEFF56}" type="slidenum">
              <a:rPr lang="ru-RU" smtClean="0"/>
              <a:pPr/>
              <a:t>3</a:t>
            </a:fld>
            <a:r>
              <a:rPr lang="en-US" smtClean="0"/>
              <a:t>/</a:t>
            </a:r>
            <a:r>
              <a:rPr lang="ru-RU" smtClean="0"/>
              <a:t>29</a:t>
            </a:r>
            <a:endParaRPr lang="ru-RU" dirty="0"/>
          </a:p>
        </p:txBody>
      </p:sp>
      <p:pic>
        <p:nvPicPr>
          <p:cNvPr id="16" name="Рисунок 15" descr="ia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91133" y="3857628"/>
            <a:ext cx="2505456" cy="2490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Условия освещенности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17615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3000" dirty="0" smtClean="0"/>
              <a:t>Аппараты движутся по солнечно-синхронным орбитам вблизи линии терминатора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3000" dirty="0" smtClean="0"/>
              <a:t>Изображение видно с поверхности</a:t>
            </a:r>
            <a:br>
              <a:rPr lang="ru-RU" sz="3000" dirty="0" smtClean="0"/>
            </a:br>
            <a:r>
              <a:rPr lang="ru-RU" sz="3000" dirty="0" smtClean="0"/>
              <a:t>Земли после захода Солнца</a:t>
            </a:r>
            <a:endParaRPr lang="ru-RU" sz="3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8F9EB-1AF5-4672-A8EE-E31736CEFF56}" type="slidenum">
              <a:rPr lang="ru-RU" smtClean="0"/>
              <a:pPr/>
              <a:t>4</a:t>
            </a:fld>
            <a:r>
              <a:rPr lang="en-US" smtClean="0"/>
              <a:t>/</a:t>
            </a:r>
            <a:r>
              <a:rPr lang="ru-RU" smtClean="0"/>
              <a:t>29</a:t>
            </a:r>
            <a:endParaRPr lang="ru-RU" dirty="0"/>
          </a:p>
        </p:txBody>
      </p:sp>
      <p:pic>
        <p:nvPicPr>
          <p:cNvPr id="6" name="Рисунок 5" descr="Освещенность_r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3429000"/>
            <a:ext cx="5070088" cy="2847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Постановка задачи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124744"/>
            <a:ext cx="60870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Дано: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 smtClean="0"/>
              <a:t>Изображение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Зеркало-парус 4×4 м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Кластерный запуск с интервалом </a:t>
            </a:r>
            <a:r>
              <a:rPr lang="el-GR" sz="2400" dirty="0" smtClean="0">
                <a:latin typeface="Times New Roman"/>
                <a:cs typeface="Times New Roman"/>
              </a:rPr>
              <a:t>Δ</a:t>
            </a:r>
            <a:r>
              <a:rPr lang="en-US" sz="2400" i="1" dirty="0" smtClean="0"/>
              <a:t>t</a:t>
            </a:r>
            <a:endParaRPr lang="ru-RU" sz="2400" i="1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Низкая околоземная орбита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3559450"/>
            <a:ext cx="496342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Требуется:</a:t>
            </a:r>
          </a:p>
          <a:p>
            <a:r>
              <a:rPr lang="ru-RU" sz="2400" dirty="0" smtClean="0"/>
              <a:t>Построить управление с помощью аэродинамических сил для вывода спутников на опорные относительные </a:t>
            </a:r>
            <a:r>
              <a:rPr lang="ru-RU" sz="2400" dirty="0" smtClean="0"/>
              <a:t>траектории</a:t>
            </a:r>
            <a:br>
              <a:rPr lang="ru-RU" sz="2400" dirty="0" smtClean="0"/>
            </a:br>
            <a:r>
              <a:rPr lang="ru-RU" sz="2400" dirty="0" smtClean="0"/>
              <a:t>с </a:t>
            </a:r>
            <a:r>
              <a:rPr lang="ru-RU" sz="2400" dirty="0" smtClean="0"/>
              <a:t>целью формирования изображения</a:t>
            </a:r>
          </a:p>
        </p:txBody>
      </p:sp>
      <p:pic>
        <p:nvPicPr>
          <p:cNvPr id="14" name="Рисунок 13" descr="ипм.jpg"/>
          <p:cNvPicPr>
            <a:picLocks noChangeAspect="1"/>
          </p:cNvPicPr>
          <p:nvPr/>
        </p:nvPicPr>
        <p:blipFill>
          <a:blip r:embed="rId3" cstate="print"/>
          <a:srcRect l="8824" t="19608" r="5882" b="25490"/>
          <a:stretch>
            <a:fillRect/>
          </a:stretch>
        </p:blipFill>
        <p:spPr>
          <a:xfrm>
            <a:off x="5076056" y="3473476"/>
            <a:ext cx="3851920" cy="185954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292080" y="5345684"/>
            <a:ext cx="354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Пример требуемого изображения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8F9EB-1AF5-4672-A8EE-E31736CEFF56}" type="slidenum">
              <a:rPr lang="ru-RU" smtClean="0"/>
              <a:pPr/>
              <a:t>5</a:t>
            </a:fld>
            <a:r>
              <a:rPr lang="en-US" smtClean="0"/>
              <a:t>/</a:t>
            </a:r>
            <a:r>
              <a:rPr lang="ru-RU" smtClean="0"/>
              <a:t>29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Системы координат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543956" cy="4525963"/>
          </a:xfrm>
        </p:spPr>
        <p:txBody>
          <a:bodyPr>
            <a:normAutofit/>
          </a:bodyPr>
          <a:lstStyle/>
          <a:p>
            <a:pPr marL="271463" indent="-271463" defTabSz="2160000"/>
            <a:r>
              <a:rPr lang="en-US" i="1" dirty="0" smtClean="0"/>
              <a:t>O</a:t>
            </a:r>
            <a:r>
              <a:rPr lang="en-US" i="1" baseline="-25000" dirty="0" smtClean="0"/>
              <a:t>I</a:t>
            </a:r>
            <a:r>
              <a:rPr lang="ru-RU" i="1" baseline="-25000" dirty="0" smtClean="0"/>
              <a:t> </a:t>
            </a:r>
            <a:r>
              <a:rPr lang="en-US" i="1" dirty="0" smtClean="0"/>
              <a:t>XYZ</a:t>
            </a:r>
            <a:r>
              <a:rPr lang="ru-RU" dirty="0" smtClean="0"/>
              <a:t>	– ИСК – инерциальная</a:t>
            </a:r>
          </a:p>
          <a:p>
            <a:pPr marL="271463" indent="-271463" defTabSz="2160000"/>
            <a:r>
              <a:rPr lang="en-US" i="1" dirty="0" err="1" smtClean="0"/>
              <a:t>Oxyz</a:t>
            </a:r>
            <a:r>
              <a:rPr lang="ru-RU" i="1" dirty="0" smtClean="0"/>
              <a:t>	</a:t>
            </a:r>
            <a:r>
              <a:rPr lang="en-US" dirty="0" smtClean="0"/>
              <a:t>– </a:t>
            </a:r>
            <a:r>
              <a:rPr lang="ru-RU" dirty="0" smtClean="0"/>
              <a:t>ОСК – орбитальная</a:t>
            </a:r>
          </a:p>
          <a:p>
            <a:pPr marL="271463" indent="-271463" defTabSz="2160000"/>
            <a:r>
              <a:rPr lang="en-US" i="1" dirty="0" smtClean="0"/>
              <a:t>O</a:t>
            </a:r>
            <a:r>
              <a:rPr lang="en-US" i="1" baseline="-25000" dirty="0" smtClean="0"/>
              <a:t>I</a:t>
            </a:r>
            <a:r>
              <a:rPr lang="ru-RU" i="1" baseline="-25000" dirty="0" smtClean="0"/>
              <a:t> </a:t>
            </a:r>
            <a:r>
              <a:rPr lang="ru-RU" i="1" dirty="0" smtClean="0"/>
              <a:t>E</a:t>
            </a:r>
            <a:r>
              <a:rPr lang="en-US" i="1" baseline="-25000" dirty="0" err="1" smtClean="0"/>
              <a:t>i</a:t>
            </a:r>
            <a:r>
              <a:rPr lang="ru-RU" baseline="-25000" dirty="0" smtClean="0"/>
              <a:t>1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i</a:t>
            </a:r>
            <a:r>
              <a:rPr lang="ru-RU" baseline="-25000" dirty="0" smtClean="0"/>
              <a:t>2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i</a:t>
            </a:r>
            <a:r>
              <a:rPr lang="ru-RU" baseline="-25000" dirty="0" smtClean="0"/>
              <a:t>3</a:t>
            </a:r>
            <a:r>
              <a:rPr lang="ru-RU" i="1" dirty="0" smtClean="0"/>
              <a:t>	</a:t>
            </a:r>
            <a:r>
              <a:rPr lang="en-US" dirty="0" smtClean="0"/>
              <a:t>– </a:t>
            </a:r>
            <a:r>
              <a:rPr lang="ru-RU" dirty="0" smtClean="0"/>
              <a:t>орбитальная, построенная по </a:t>
            </a:r>
            <a:r>
              <a:rPr lang="ru-RU" dirty="0" smtClean="0"/>
              <a:t>	   вектору </a:t>
            </a:r>
            <a:r>
              <a:rPr lang="ru-RU" dirty="0" smtClean="0"/>
              <a:t>состояния </a:t>
            </a:r>
            <a:r>
              <a:rPr lang="en-US" i="1" dirty="0" err="1" smtClean="0"/>
              <a:t>i</a:t>
            </a:r>
            <a:r>
              <a:rPr lang="en-US" dirty="0" smtClean="0"/>
              <a:t>-</a:t>
            </a:r>
            <a:r>
              <a:rPr lang="ru-RU" dirty="0" smtClean="0"/>
              <a:t>го спутника</a:t>
            </a:r>
          </a:p>
        </p:txBody>
      </p:sp>
      <p:pic>
        <p:nvPicPr>
          <p:cNvPr id="6" name="Рисунок 5" descr="Coords1.jpg"/>
          <p:cNvPicPr>
            <a:picLocks noChangeAspect="1"/>
          </p:cNvPicPr>
          <p:nvPr/>
        </p:nvPicPr>
        <p:blipFill>
          <a:blip r:embed="rId2"/>
          <a:srcRect t="13320"/>
          <a:stretch>
            <a:fillRect/>
          </a:stretch>
        </p:blipFill>
        <p:spPr>
          <a:xfrm>
            <a:off x="2285984" y="3643314"/>
            <a:ext cx="4286280" cy="2874886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8F9EB-1AF5-4672-A8EE-E31736CEFF56}" type="slidenum">
              <a:rPr lang="ru-RU" smtClean="0"/>
              <a:pPr/>
              <a:t>6</a:t>
            </a:fld>
            <a:r>
              <a:rPr lang="en-US" smtClean="0"/>
              <a:t>/</a:t>
            </a:r>
            <a:r>
              <a:rPr lang="ru-RU" smtClean="0"/>
              <a:t>29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Уравнения</a:t>
            </a:r>
            <a:br>
              <a:rPr lang="ru-RU" dirty="0" smtClean="0"/>
            </a:br>
            <a:r>
              <a:rPr lang="ru-RU" dirty="0" smtClean="0"/>
              <a:t>Хилла–</a:t>
            </a:r>
            <a:r>
              <a:rPr lang="ru-RU" dirty="0" err="1" smtClean="0"/>
              <a:t>Клохесси</a:t>
            </a:r>
            <a:r>
              <a:rPr lang="ru-RU" dirty="0" smtClean="0"/>
              <a:t>–</a:t>
            </a:r>
            <a:r>
              <a:rPr lang="ru-RU" dirty="0" err="1" smtClean="0"/>
              <a:t>Уилтшира</a:t>
            </a:r>
            <a:endParaRPr lang="ru-RU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71472" y="3929066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Для свободного движения решение имеет вид</a:t>
            </a:r>
            <a:endParaRPr lang="ru-RU" sz="2800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081106" y="2357430"/>
          <a:ext cx="2874962" cy="1587500"/>
        </p:xfrm>
        <a:graphic>
          <a:graphicData uri="http://schemas.openxmlformats.org/presentationml/2006/ole">
            <p:oleObj spid="_x0000_s3083" name="Equation" r:id="rId5" imgW="2870200" imgH="1574800" progId="Equation.DSMT4">
              <p:embed/>
            </p:oleObj>
          </a:graphicData>
        </a:graphic>
      </p:graphicFrame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1081106" y="4513841"/>
          <a:ext cx="6205538" cy="1587500"/>
        </p:xfrm>
        <a:graphic>
          <a:graphicData uri="http://schemas.openxmlformats.org/presentationml/2006/ole">
            <p:oleObj spid="_x0000_s3084" name="Equation" r:id="rId6" imgW="6210300" imgH="157480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1472" y="1357298"/>
            <a:ext cx="8358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Линеаризованные уравнения относительного движения в ОСК </a:t>
            </a:r>
            <a:r>
              <a:rPr lang="en-US" sz="2800" dirty="0" smtClean="0"/>
              <a:t>[1]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00034" y="6130373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8000"/>
            <a:r>
              <a:rPr lang="en-US" sz="1600" dirty="0" smtClean="0"/>
              <a:t>[1] Hill, G.W. Researches in Lunar Theory // American 	Journal of  Mathematics, 1878. Vol. 1. Pp. 5–26.</a:t>
            </a:r>
            <a:endParaRPr lang="ru-RU" sz="1600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8F9EB-1AF5-4672-A8EE-E31736CEFF56}" type="slidenum">
              <a:rPr lang="ru-RU" smtClean="0"/>
              <a:pPr/>
              <a:t>7</a:t>
            </a:fld>
            <a:r>
              <a:rPr lang="en-US" smtClean="0"/>
              <a:t>/</a:t>
            </a:r>
            <a:r>
              <a:rPr lang="ru-RU" smtClean="0"/>
              <a:t>29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6763738" y="5214950"/>
            <a:ext cx="1896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Углы ориентации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отражателя</a:t>
            </a:r>
          </a:p>
        </p:txBody>
      </p:sp>
      <p:pic>
        <p:nvPicPr>
          <p:cNvPr id="29" name="Рисунок 28" descr="tp_osk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20796" y="2928934"/>
            <a:ext cx="2880360" cy="23073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Модель аэродинамической силы</a:t>
            </a:r>
            <a:endParaRPr lang="ru-RU" sz="4000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34" name="Rectangle 34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36" name="Rectangle 36"/>
          <p:cNvSpPr>
            <a:spLocks noChangeArrowheads="1"/>
          </p:cNvSpPr>
          <p:nvPr/>
        </p:nvSpPr>
        <p:spPr bwMode="auto">
          <a:xfrm>
            <a:off x="0" y="1301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38" name="Rectangle 38"/>
          <p:cNvSpPr>
            <a:spLocks noChangeArrowheads="1"/>
          </p:cNvSpPr>
          <p:nvPr/>
        </p:nvSpPr>
        <p:spPr bwMode="auto">
          <a:xfrm>
            <a:off x="0" y="2825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40" name="Rectangle 40"/>
          <p:cNvSpPr>
            <a:spLocks noChangeArrowheads="1"/>
          </p:cNvSpPr>
          <p:nvPr/>
        </p:nvSpPr>
        <p:spPr bwMode="auto">
          <a:xfrm>
            <a:off x="0" y="3968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42" name="Rectangle 42"/>
          <p:cNvSpPr>
            <a:spLocks noChangeArrowheads="1"/>
          </p:cNvSpPr>
          <p:nvPr/>
        </p:nvSpPr>
        <p:spPr bwMode="auto">
          <a:xfrm>
            <a:off x="0" y="5111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44" name="Rectangle 44"/>
          <p:cNvSpPr>
            <a:spLocks noChangeArrowheads="1"/>
          </p:cNvSpPr>
          <p:nvPr/>
        </p:nvSpPr>
        <p:spPr bwMode="auto">
          <a:xfrm>
            <a:off x="0" y="6635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49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51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53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55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14282" y="3859235"/>
            <a:ext cx="27852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/>
              <a:t>Вектор силы в ОСК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4282" y="2214554"/>
            <a:ext cx="8929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Arial" pitchFamily="34" charset="0"/>
              <a:buChar char="•"/>
            </a:pPr>
            <a:r>
              <a:rPr lang="ru-RU" sz="2400" dirty="0" smtClean="0"/>
              <a:t> Моделируются сила сопротивления и подъемная сила</a:t>
            </a:r>
          </a:p>
          <a:p>
            <a:pPr marL="180000" indent="-180000">
              <a:buFont typeface="Arial" pitchFamily="34" charset="0"/>
              <a:buChar char="•"/>
            </a:pPr>
            <a:r>
              <a:rPr lang="ru-RU" sz="2400" dirty="0" smtClean="0"/>
              <a:t> Параметры </a:t>
            </a:r>
            <a:r>
              <a:rPr lang="ru-RU" sz="2400" dirty="0" err="1" smtClean="0">
                <a:latin typeface="Times New Roman"/>
                <a:cs typeface="Times New Roman"/>
              </a:rPr>
              <a:t>ε </a:t>
            </a:r>
            <a:r>
              <a:rPr lang="ru-RU" sz="2400" dirty="0" smtClean="0">
                <a:latin typeface="Times New Roman"/>
                <a:cs typeface="Times New Roman"/>
              </a:rPr>
              <a:t>и </a:t>
            </a:r>
            <a:r>
              <a:rPr lang="el-GR" sz="2400" dirty="0" smtClean="0">
                <a:latin typeface="Times New Roman"/>
                <a:cs typeface="Times New Roman"/>
              </a:rPr>
              <a:t>η</a:t>
            </a:r>
            <a:r>
              <a:rPr lang="ru-RU" sz="2400" dirty="0" smtClean="0">
                <a:latin typeface="Times New Roman"/>
                <a:cs typeface="Times New Roman"/>
              </a:rPr>
              <a:t> = </a:t>
            </a:r>
            <a:r>
              <a:rPr lang="el-GR" sz="2400" dirty="0" smtClean="0">
                <a:latin typeface="Times New Roman"/>
                <a:cs typeface="Times New Roman"/>
              </a:rPr>
              <a:t>ν</a:t>
            </a:r>
            <a:r>
              <a:rPr lang="ru-RU" sz="2400" dirty="0" smtClean="0">
                <a:latin typeface="Times New Roman"/>
                <a:cs typeface="Times New Roman"/>
              </a:rPr>
              <a:t>/</a:t>
            </a:r>
            <a:r>
              <a:rPr lang="en-US" sz="2400" i="1" dirty="0" smtClean="0">
                <a:latin typeface="Times New Roman"/>
                <a:cs typeface="Times New Roman"/>
              </a:rPr>
              <a:t>v</a:t>
            </a:r>
            <a:r>
              <a:rPr lang="ru-RU" sz="2400" dirty="0" smtClean="0"/>
              <a:t> оценены В.В. Белецким</a:t>
            </a:r>
            <a:r>
              <a:rPr lang="en-US" sz="2400" dirty="0" smtClean="0"/>
              <a:t> [2]</a:t>
            </a:r>
            <a:endParaRPr lang="ru-RU" sz="2400" dirty="0" smtClean="0"/>
          </a:p>
          <a:p>
            <a:pPr marL="180000" indent="-180000">
              <a:buFont typeface="Arial" pitchFamily="34" charset="0"/>
              <a:buChar char="•"/>
            </a:pPr>
            <a:r>
              <a:rPr lang="ru-RU" sz="2400" dirty="0" smtClean="0"/>
              <a:t> Подъемная составляющая на порядок меньше</a:t>
            </a:r>
            <a:br>
              <a:rPr lang="ru-RU" sz="2400" dirty="0" smtClean="0"/>
            </a:br>
            <a:r>
              <a:rPr lang="ru-RU" sz="2400" dirty="0" smtClean="0"/>
              <a:t> силы сопротивления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336580" y="1244590"/>
          <a:ext cx="8521700" cy="827088"/>
        </p:xfrm>
        <a:graphic>
          <a:graphicData uri="http://schemas.openxmlformats.org/presentationml/2006/ole">
            <p:oleObj spid="_x0000_s25614" name="Equation" r:id="rId6" imgW="8521700" imgH="812800" progId="Equation.DSMT4">
              <p:embed/>
            </p:oleObj>
          </a:graphicData>
        </a:graphic>
      </p:graphicFrame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609" name="Object 9"/>
          <p:cNvGraphicFramePr>
            <a:graphicFrameLocks noChangeAspect="1"/>
          </p:cNvGraphicFramePr>
          <p:nvPr/>
        </p:nvGraphicFramePr>
        <p:xfrm>
          <a:off x="336580" y="4430730"/>
          <a:ext cx="6257925" cy="1427162"/>
        </p:xfrm>
        <a:graphic>
          <a:graphicData uri="http://schemas.openxmlformats.org/presentationml/2006/ole">
            <p:oleObj spid="_x0000_s25615" name="Equation" r:id="rId7" imgW="6261100" imgH="1422400" progId="Equation.DSMT4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14282" y="6130373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288000"/>
            <a:r>
              <a:rPr lang="en-US" sz="1600" dirty="0" smtClean="0"/>
              <a:t>[2] </a:t>
            </a:r>
            <a:r>
              <a:rPr lang="ru-RU" sz="1600" dirty="0" smtClean="0"/>
              <a:t>Белецкий В.В., Яншин А.М. Влияние аэродинамических сил на вращательное </a:t>
            </a:r>
            <a:r>
              <a:rPr lang="en-US" sz="1600" dirty="0" smtClean="0"/>
              <a:t>	</a:t>
            </a:r>
            <a:r>
              <a:rPr lang="ru-RU" sz="1600" dirty="0" smtClean="0"/>
              <a:t>движение искусственных спутников. Киев: </a:t>
            </a:r>
            <a:r>
              <a:rPr lang="ru-RU" sz="1600" dirty="0" err="1" smtClean="0"/>
              <a:t>Наукова</a:t>
            </a:r>
            <a:r>
              <a:rPr lang="en-US" sz="1600" dirty="0" smtClean="0"/>
              <a:t> </a:t>
            </a:r>
            <a:r>
              <a:rPr lang="ru-RU" sz="1600" dirty="0" smtClean="0"/>
              <a:t>Думка, 19</a:t>
            </a:r>
            <a:r>
              <a:rPr lang="en-US" sz="1600" dirty="0" smtClean="0"/>
              <a:t>84. </a:t>
            </a:r>
            <a:r>
              <a:rPr lang="ru-RU" sz="1600" dirty="0" smtClean="0"/>
              <a:t>187</a:t>
            </a:r>
            <a:r>
              <a:rPr lang="en-US" sz="1600" dirty="0" smtClean="0"/>
              <a:t> </a:t>
            </a:r>
            <a:r>
              <a:rPr lang="ru-RU" sz="1600" dirty="0" smtClean="0"/>
              <a:t>с</a:t>
            </a:r>
            <a:r>
              <a:rPr lang="en-US" sz="1600" dirty="0" smtClean="0"/>
              <a:t>.</a:t>
            </a:r>
            <a:endParaRPr lang="ru-RU" sz="1600" dirty="0" smtClean="0"/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8F9EB-1AF5-4672-A8EE-E31736CEFF56}" type="slidenum">
              <a:rPr lang="ru-RU" smtClean="0"/>
              <a:pPr/>
              <a:t>8</a:t>
            </a:fld>
            <a:r>
              <a:rPr lang="en-US" smtClean="0"/>
              <a:t>/</a:t>
            </a:r>
            <a:r>
              <a:rPr lang="ru-RU" smtClean="0"/>
              <a:t>29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Построение опорных относительных траекторий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74805"/>
            <a:ext cx="8229600" cy="4525963"/>
          </a:xfrm>
        </p:spPr>
        <p:txBody>
          <a:bodyPr/>
          <a:lstStyle/>
          <a:p>
            <a:r>
              <a:rPr lang="ru-RU" dirty="0" err="1" smtClean="0"/>
              <a:t>Пикселизация</a:t>
            </a:r>
            <a:r>
              <a:rPr lang="ru-RU" dirty="0" smtClean="0"/>
              <a:t> прямых и дуг окружностей</a:t>
            </a:r>
            <a:endParaRPr lang="en-US" dirty="0" smtClean="0"/>
          </a:p>
          <a:p>
            <a:r>
              <a:rPr lang="ru-RU" dirty="0" smtClean="0"/>
              <a:t>Составление букв и цифр</a:t>
            </a:r>
          </a:p>
        </p:txBody>
      </p:sp>
      <p:pic>
        <p:nvPicPr>
          <p:cNvPr id="9" name="Рисунок 8" descr="example2.jpg"/>
          <p:cNvPicPr>
            <a:picLocks noChangeAspect="1"/>
          </p:cNvPicPr>
          <p:nvPr/>
        </p:nvPicPr>
        <p:blipFill rotWithShape="1">
          <a:blip r:embed="rId2"/>
          <a:srcRect l="12465" t="8048" r="8284" b="19535"/>
          <a:stretch/>
        </p:blipFill>
        <p:spPr>
          <a:xfrm>
            <a:off x="3995936" y="4511605"/>
            <a:ext cx="4635607" cy="1725707"/>
          </a:xfrm>
          <a:prstGeom prst="rect">
            <a:avLst/>
          </a:prstGeom>
        </p:spPr>
      </p:pic>
      <p:pic>
        <p:nvPicPr>
          <p:cNvPr id="6" name="Рисунок 5" descr="example1.jpg"/>
          <p:cNvPicPr>
            <a:picLocks noChangeAspect="1"/>
          </p:cNvPicPr>
          <p:nvPr/>
        </p:nvPicPr>
        <p:blipFill rotWithShape="1">
          <a:blip r:embed="rId3" cstate="print"/>
          <a:srcRect l="12762" t="7585" r="8084" b="23330"/>
          <a:stretch/>
        </p:blipFill>
        <p:spPr>
          <a:xfrm>
            <a:off x="755576" y="2714620"/>
            <a:ext cx="4589818" cy="1650484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8F9EB-1AF5-4672-A8EE-E31736CEFF56}" type="slidenum">
              <a:rPr lang="ru-RU" smtClean="0"/>
              <a:pPr/>
              <a:t>9</a:t>
            </a:fld>
            <a:r>
              <a:rPr lang="en-US" smtClean="0"/>
              <a:t>/</a:t>
            </a:r>
            <a:r>
              <a:rPr lang="ru-RU" smtClean="0"/>
              <a:t>29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14290</TotalTime>
  <Words>1290</Words>
  <Application>Microsoft Office PowerPoint</Application>
  <PresentationFormat>Экран (4:3)</PresentationFormat>
  <Paragraphs>182</Paragraphs>
  <Slides>29</Slides>
  <Notes>15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Тема Office</vt:lpstr>
      <vt:lpstr>Equation</vt:lpstr>
      <vt:lpstr>MathType 6.0 Equation</vt:lpstr>
      <vt:lpstr>Децентрализованное управление группой низкоорбитальных наноспутников  с солнечными рефлекторами для формирования изображения на небосводе</vt:lpstr>
      <vt:lpstr>Содержание работы</vt:lpstr>
      <vt:lpstr>Применение солнечных рефлекторов</vt:lpstr>
      <vt:lpstr>Условия освещенности</vt:lpstr>
      <vt:lpstr>Постановка задачи</vt:lpstr>
      <vt:lpstr>Системы координат</vt:lpstr>
      <vt:lpstr>Уравнения Хилла–Клохесси–Уилтшира</vt:lpstr>
      <vt:lpstr>Модель аэродинамической силы</vt:lpstr>
      <vt:lpstr>Построение опорных относительных траекторий</vt:lpstr>
      <vt:lpstr>Построение опорных относительных траекторий</vt:lpstr>
      <vt:lpstr>Уравнения движения</vt:lpstr>
      <vt:lpstr>Построение управления</vt:lpstr>
      <vt:lpstr>Аэродинамическая сила</vt:lpstr>
      <vt:lpstr>Криволинейные координаты</vt:lpstr>
      <vt:lpstr>Переход к криволинейным координатам</vt:lpstr>
      <vt:lpstr>Уравнения движения в криволинейных координатах</vt:lpstr>
      <vt:lpstr>Схема расчета с использованием криволинейных координат</vt:lpstr>
      <vt:lpstr>Параметры моделирования</vt:lpstr>
      <vt:lpstr>Моделирование работы алгоритма</vt:lpstr>
      <vt:lpstr>Расчет в декартовых координатах</vt:lpstr>
      <vt:lpstr>Расчет в декартовых координатах</vt:lpstr>
      <vt:lpstr>Расчет в криволинейных координатах</vt:lpstr>
      <vt:lpstr>Расчет в криволинейных координатах</vt:lpstr>
      <vt:lpstr>Расчет для разной начальной высоты орбиты</vt:lpstr>
      <vt:lpstr>Влияние параметров отделения спутников</vt:lpstr>
      <vt:lpstr>Заключение</vt:lpstr>
      <vt:lpstr>Планы на магистратуру</vt:lpstr>
      <vt:lpstr>Публикации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Кирилл Чернов</dc:creator>
  <cp:lastModifiedBy>Кирилл Чернов</cp:lastModifiedBy>
  <cp:revision>556</cp:revision>
  <dcterms:created xsi:type="dcterms:W3CDTF">2019-11-11T17:28:17Z</dcterms:created>
  <dcterms:modified xsi:type="dcterms:W3CDTF">2020-06-30T07:54:38Z</dcterms:modified>
</cp:coreProperties>
</file>