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338" r:id="rId4"/>
    <p:sldId id="328" r:id="rId5"/>
    <p:sldId id="320" r:id="rId6"/>
    <p:sldId id="323" r:id="rId7"/>
    <p:sldId id="259" r:id="rId8"/>
    <p:sldId id="331" r:id="rId9"/>
    <p:sldId id="319" r:id="rId10"/>
    <p:sldId id="321" r:id="rId11"/>
    <p:sldId id="262" r:id="rId12"/>
    <p:sldId id="285" r:id="rId13"/>
    <p:sldId id="289" r:id="rId14"/>
    <p:sldId id="287" r:id="rId15"/>
    <p:sldId id="336" r:id="rId16"/>
    <p:sldId id="322" r:id="rId17"/>
    <p:sldId id="325" r:id="rId18"/>
    <p:sldId id="326" r:id="rId19"/>
    <p:sldId id="315" r:id="rId20"/>
    <p:sldId id="314" r:id="rId21"/>
    <p:sldId id="313" r:id="rId22"/>
    <p:sldId id="324" r:id="rId23"/>
    <p:sldId id="327" r:id="rId24"/>
    <p:sldId id="334" r:id="rId25"/>
    <p:sldId id="339" r:id="rId26"/>
    <p:sldId id="304" r:id="rId27"/>
    <p:sldId id="340" r:id="rId28"/>
    <p:sldId id="258" r:id="rId29"/>
    <p:sldId id="329" r:id="rId30"/>
    <p:sldId id="330" r:id="rId31"/>
    <p:sldId id="332" r:id="rId32"/>
    <p:sldId id="333" r:id="rId33"/>
    <p:sldId id="33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9022" autoAdjust="0"/>
  </p:normalViewPr>
  <p:slideViewPr>
    <p:cSldViewPr>
      <p:cViewPr varScale="1">
        <p:scale>
          <a:sx n="79" d="100"/>
          <a:sy n="79" d="100"/>
        </p:scale>
        <p:origin x="619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35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EF06E-1FC0-45FB-9346-E3C9DCF5ED18}" type="datetimeFigureOut">
              <a:rPr lang="ru-RU" smtClean="0"/>
              <a:pPr/>
              <a:t>25.07.2022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379C2-E0A7-4407-B089-E61547CA8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8889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2F892-B0FC-4157-A597-D83896C021DE}" type="datetimeFigureOut">
              <a:rPr lang="ru-RU" smtClean="0"/>
              <a:pPr/>
              <a:t>25.07.2022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33216-9F2D-4768-A75C-DC090CFA2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8874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196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5961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15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15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15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15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15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15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15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45678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1300031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235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235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235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235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235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235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1735427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5" name="Заголовок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‹#›</a:t>
            </a:fld>
            <a:r>
              <a:rPr lang="en-US" dirty="0"/>
              <a:t>/</a:t>
            </a:r>
            <a:r>
              <a:rPr lang="ru-RU" dirty="0"/>
              <a:t>21</a:t>
            </a: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‹#›</a:t>
            </a:fld>
            <a:r>
              <a:rPr lang="en-US"/>
              <a:t>/24</a:t>
            </a:r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‹#›</a:t>
            </a:fld>
            <a:r>
              <a:rPr lang="en-US"/>
              <a:t>/24</a:t>
            </a:r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525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‹#›</a:t>
            </a:fld>
            <a:r>
              <a:rPr lang="en-US" dirty="0"/>
              <a:t>/</a:t>
            </a:r>
            <a:r>
              <a:rPr lang="ru-RU" dirty="0"/>
              <a:t>28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‹#›</a:t>
            </a:fld>
            <a:r>
              <a:rPr lang="en-US"/>
              <a:t>/24</a:t>
            </a:r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‹#›</a:t>
            </a:fld>
            <a:r>
              <a:rPr lang="en-US"/>
              <a:t>/24</a:t>
            </a:r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‹#›</a:t>
            </a:fld>
            <a:r>
              <a:rPr lang="en-US"/>
              <a:t>/24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‹#›</a:t>
            </a:fld>
            <a:r>
              <a:rPr lang="en-US"/>
              <a:t>/24</a:t>
            </a:r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‹#›</a:t>
            </a:fld>
            <a:r>
              <a:rPr lang="en-US"/>
              <a:t>/24</a:t>
            </a:r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8F9EB-1AF5-4672-A8EE-E31736CEFF56}" type="slidenum">
              <a:rPr lang="ru-RU" smtClean="0"/>
              <a:pPr/>
              <a:t>‹#›</a:t>
            </a:fld>
            <a:r>
              <a:rPr lang="en-US" dirty="0"/>
              <a:t>/</a:t>
            </a:r>
            <a:r>
              <a:rPr lang="ru-RU" dirty="0"/>
              <a:t>29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5.wmf"/><Relationship Id="rId18" Type="http://schemas.openxmlformats.org/officeDocument/2006/relationships/image" Target="../media/image18.wmf"/><Relationship Id="rId3" Type="http://schemas.openxmlformats.org/officeDocument/2006/relationships/oleObject" Target="../embeddings/oleObject5.bin"/><Relationship Id="rId21" Type="http://schemas.openxmlformats.org/officeDocument/2006/relationships/oleObject" Target="../embeddings/oleObject13.bin"/><Relationship Id="rId7" Type="http://schemas.openxmlformats.org/officeDocument/2006/relationships/image" Target="../media/image12.jpeg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1.bin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7.jpeg"/><Relationship Id="rId20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11" Type="http://schemas.openxmlformats.org/officeDocument/2006/relationships/image" Target="../media/image14.wmf"/><Relationship Id="rId5" Type="http://schemas.openxmlformats.org/officeDocument/2006/relationships/oleObject" Target="../embeddings/oleObject6.bin"/><Relationship Id="rId15" Type="http://schemas.openxmlformats.org/officeDocument/2006/relationships/image" Target="../media/image16.wmf"/><Relationship Id="rId10" Type="http://schemas.openxmlformats.org/officeDocument/2006/relationships/oleObject" Target="../embeddings/oleObject8.bin"/><Relationship Id="rId19" Type="http://schemas.openxmlformats.org/officeDocument/2006/relationships/oleObject" Target="../embeddings/oleObject12.bin"/><Relationship Id="rId4" Type="http://schemas.openxmlformats.org/officeDocument/2006/relationships/image" Target="../media/image10.wmf"/><Relationship Id="rId9" Type="http://schemas.openxmlformats.org/officeDocument/2006/relationships/image" Target="../media/image13.wmf"/><Relationship Id="rId14" Type="http://schemas.openxmlformats.org/officeDocument/2006/relationships/oleObject" Target="../embeddings/oleObject10.bin"/><Relationship Id="rId22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23.bin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29.wmf"/><Relationship Id="rId5" Type="http://schemas.openxmlformats.org/officeDocument/2006/relationships/image" Target="../media/image26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wmf"/><Relationship Id="rId7" Type="http://schemas.openxmlformats.org/officeDocument/2006/relationships/image" Target="../media/image51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50.wmf"/><Relationship Id="rId10" Type="http://schemas.openxmlformats.org/officeDocument/2006/relationships/image" Target="../media/image53.wmf"/><Relationship Id="rId4" Type="http://schemas.openxmlformats.org/officeDocument/2006/relationships/oleObject" Target="../embeddings/oleObject30.bin"/><Relationship Id="rId9" Type="http://schemas.openxmlformats.org/officeDocument/2006/relationships/oleObject" Target="../embeddings/oleObject3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56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7" Type="http://schemas.openxmlformats.org/officeDocument/2006/relationships/image" Target="../media/image59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3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62.w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40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wmf"/><Relationship Id="rId4" Type="http://schemas.openxmlformats.org/officeDocument/2006/relationships/image" Target="../media/image6.wmf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439" y="3929066"/>
            <a:ext cx="8501122" cy="2714644"/>
          </a:xfrm>
        </p:spPr>
        <p:txBody>
          <a:bodyPr>
            <a:normAutofit/>
          </a:bodyPr>
          <a:lstStyle/>
          <a:p>
            <a:pPr algn="l" defTabSz="360000">
              <a:spcAft>
                <a:spcPts val="400"/>
              </a:spcAft>
            </a:pPr>
            <a:r>
              <a:rPr lang="ru-RU" sz="2600" dirty="0">
                <a:solidFill>
                  <a:schemeClr val="tx1"/>
                </a:solidFill>
              </a:rPr>
              <a:t>   Студент группы М05-001				Чернов Кирилл</a:t>
            </a:r>
          </a:p>
          <a:p>
            <a:pPr algn="l" defTabSz="360000">
              <a:spcAft>
                <a:spcPts val="400"/>
              </a:spcAft>
            </a:pPr>
            <a:r>
              <a:rPr lang="ru-RU" sz="2600" dirty="0">
                <a:solidFill>
                  <a:schemeClr val="tx1"/>
                </a:solidFill>
              </a:rPr>
              <a:t>   Научный руководитель					</a:t>
            </a:r>
            <a:r>
              <a:rPr lang="ru-RU" sz="2600" dirty="0" err="1">
                <a:solidFill>
                  <a:schemeClr val="tx1"/>
                </a:solidFill>
              </a:rPr>
              <a:t>к.ф.-м.н</a:t>
            </a:r>
            <a:r>
              <a:rPr lang="ru-RU" sz="2600" dirty="0">
                <a:solidFill>
                  <a:schemeClr val="tx1"/>
                </a:solidFill>
              </a:rPr>
              <a:t>. Иванов Д.С.</a:t>
            </a:r>
          </a:p>
          <a:p>
            <a:pPr algn="l">
              <a:spcAft>
                <a:spcPts val="400"/>
              </a:spcAft>
            </a:pPr>
            <a:endParaRPr lang="ru-RU" sz="2800" dirty="0">
              <a:solidFill>
                <a:schemeClr val="tx1"/>
              </a:solidFill>
            </a:endParaRPr>
          </a:p>
          <a:p>
            <a:pPr>
              <a:spcAft>
                <a:spcPts val="400"/>
              </a:spcAft>
            </a:pPr>
            <a:r>
              <a:rPr lang="ru-RU" sz="2400" dirty="0">
                <a:solidFill>
                  <a:schemeClr val="tx1"/>
                </a:solidFill>
              </a:rPr>
              <a:t>Московский физико-технический институт,</a:t>
            </a:r>
          </a:p>
          <a:p>
            <a:r>
              <a:rPr lang="ru-RU" sz="2400" dirty="0">
                <a:solidFill>
                  <a:schemeClr val="tx1"/>
                </a:solidFill>
              </a:rPr>
              <a:t>ИПМ им. М.В. Келдыша РАН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28723"/>
            <a:ext cx="9144000" cy="2600343"/>
          </a:xfrm>
        </p:spPr>
        <p:txBody>
          <a:bodyPr>
            <a:noAutofit/>
          </a:bodyPr>
          <a:lstStyle/>
          <a:p>
            <a:r>
              <a:rPr lang="ru-RU" sz="3200" b="1" dirty="0"/>
              <a:t>Управление тросовой тетраэдральной формацией </a:t>
            </a:r>
            <a:r>
              <a:rPr lang="ru-RU" sz="3200" b="1" dirty="0" err="1"/>
              <a:t>микроспутников</a:t>
            </a:r>
            <a:br>
              <a:rPr lang="ru-RU" sz="3200" b="1" dirty="0"/>
            </a:br>
            <a:r>
              <a:rPr lang="ru-RU" sz="3200" b="1" dirty="0"/>
              <a:t>с помощью силы Лоренца</a:t>
            </a:r>
          </a:p>
        </p:txBody>
      </p:sp>
      <p:pic>
        <p:nvPicPr>
          <p:cNvPr id="5" name="Рисунок 4" descr="мфт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7692" y="0"/>
            <a:ext cx="2886308" cy="1285309"/>
          </a:xfrm>
          <a:prstGeom prst="rect">
            <a:avLst/>
          </a:prstGeom>
        </p:spPr>
      </p:pic>
      <p:pic>
        <p:nvPicPr>
          <p:cNvPr id="6" name="Рисунок 5" descr="ипм лого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"/>
            <a:ext cx="1928795" cy="140794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Сила Лоренца</a:t>
            </a: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42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46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48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57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59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61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63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65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67" name="Rectangle 4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69" name="Rectangle 4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73" name="Rectangle 5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79" name="Rectangle 5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81" name="Rectangle 6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83" name="Rectangle 6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85" name="Rectangle 6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7348" name="Object 4"/>
          <p:cNvGraphicFramePr>
            <a:graphicFrameLocks noChangeAspect="1"/>
          </p:cNvGraphicFramePr>
          <p:nvPr/>
        </p:nvGraphicFramePr>
        <p:xfrm>
          <a:off x="785786" y="3590928"/>
          <a:ext cx="12954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0" name="Equation" r:id="rId3" imgW="1295280" imgH="266400" progId="Equation.DSMT4">
                  <p:embed/>
                </p:oleObj>
              </mc:Choice>
              <mc:Fallback>
                <p:oleObj name="Equation" r:id="rId3" imgW="1295280" imgH="2664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3590928"/>
                        <a:ext cx="12954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432000" y="2578940"/>
            <a:ext cx="6786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800" dirty="0"/>
              <a:t>Сила Лоренца перпендикулярна </a:t>
            </a:r>
            <a:br>
              <a:rPr lang="ru-RU" sz="2800" dirty="0"/>
            </a:br>
            <a:r>
              <a:rPr lang="ru-RU" sz="2800" dirty="0"/>
              <a:t>вектору магнитной индукции</a:t>
            </a:r>
          </a:p>
        </p:txBody>
      </p:sp>
      <p:graphicFrame>
        <p:nvGraphicFramePr>
          <p:cNvPr id="114693" name="Object 10"/>
          <p:cNvGraphicFramePr>
            <a:graphicFrameLocks noChangeAspect="1"/>
          </p:cNvGraphicFramePr>
          <p:nvPr/>
        </p:nvGraphicFramePr>
        <p:xfrm>
          <a:off x="785786" y="5461000"/>
          <a:ext cx="4267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3" name="Equation" r:id="rId5" imgW="4267080" imgH="838080" progId="Equation.DSMT4">
                  <p:embed/>
                </p:oleObj>
              </mc:Choice>
              <mc:Fallback>
                <p:oleObj name="Equation" r:id="rId5" imgW="4267080" imgH="8380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5461000"/>
                        <a:ext cx="42672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432000" y="4429132"/>
            <a:ext cx="6786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800" dirty="0"/>
              <a:t>Момент каждой силы направлен</a:t>
            </a:r>
            <a:br>
              <a:rPr lang="ru-RU" sz="2800" dirty="0"/>
            </a:br>
            <a:r>
              <a:rPr lang="ru-RU" sz="2800" dirty="0"/>
              <a:t>вдоль ребра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2000" y="1260447"/>
            <a:ext cx="7929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800" dirty="0"/>
              <a:t>Рассматривается модель наклонного диполя Земли для расчета индукции геомагнитного поля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7500958" y="6072206"/>
            <a:ext cx="142876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6643702" y="6000768"/>
            <a:ext cx="142876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 descr="F_L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6578" y="2143116"/>
            <a:ext cx="1937718" cy="2286016"/>
          </a:xfrm>
          <a:prstGeom prst="rect">
            <a:avLst/>
          </a:prstGeom>
        </p:spPr>
      </p:pic>
      <p:graphicFrame>
        <p:nvGraphicFramePr>
          <p:cNvPr id="114698" name="Object 10"/>
          <p:cNvGraphicFramePr>
            <a:graphicFrameLocks noChangeAspect="1"/>
          </p:cNvGraphicFramePr>
          <p:nvPr/>
        </p:nvGraphicFramePr>
        <p:xfrm>
          <a:off x="6772292" y="2714620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8" name="Equation" r:id="rId8" imgW="228600" imgH="266400" progId="Equation.DSMT4">
                  <p:embed/>
                </p:oleObj>
              </mc:Choice>
              <mc:Fallback>
                <p:oleObj name="Equation" r:id="rId8" imgW="228600" imgH="2664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2292" y="2714620"/>
                        <a:ext cx="2286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9" name="Object 10"/>
          <p:cNvGraphicFramePr>
            <a:graphicFrameLocks noChangeAspect="1"/>
          </p:cNvGraphicFramePr>
          <p:nvPr/>
        </p:nvGraphicFramePr>
        <p:xfrm>
          <a:off x="8545542" y="3767138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9" name="Equation" r:id="rId10" imgW="241200" imgH="266400" progId="Equation.DSMT4">
                  <p:embed/>
                </p:oleObj>
              </mc:Choice>
              <mc:Fallback>
                <p:oleObj name="Equation" r:id="rId10" imgW="241200" imgH="2664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5542" y="3767138"/>
                        <a:ext cx="2413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700" name="Object 10"/>
          <p:cNvGraphicFramePr>
            <a:graphicFrameLocks noChangeAspect="1"/>
          </p:cNvGraphicFramePr>
          <p:nvPr/>
        </p:nvGraphicFramePr>
        <p:xfrm>
          <a:off x="8001024" y="3195634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0" name="Equation" r:id="rId12" imgW="241200" imgH="266400" progId="Equation.DSMT4">
                  <p:embed/>
                </p:oleObj>
              </mc:Choice>
              <mc:Fallback>
                <p:oleObj name="Equation" r:id="rId12" imgW="241200" imgH="2664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24" y="3195634"/>
                        <a:ext cx="2413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701" name="Object 10"/>
          <p:cNvGraphicFramePr>
            <a:graphicFrameLocks noChangeAspect="1"/>
          </p:cNvGraphicFramePr>
          <p:nvPr/>
        </p:nvGraphicFramePr>
        <p:xfrm>
          <a:off x="7715272" y="4000504"/>
          <a:ext cx="1905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1" name="Equation" r:id="rId14" imgW="190440" imgH="266400" progId="Equation.DSMT4">
                  <p:embed/>
                </p:oleObj>
              </mc:Choice>
              <mc:Fallback>
                <p:oleObj name="Equation" r:id="rId14" imgW="190440" imgH="2664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4000504"/>
                        <a:ext cx="1905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" name="Рисунок 54" descr="tetr_t_1.jpg"/>
          <p:cNvPicPr>
            <a:picLocks noChangeAspect="1"/>
          </p:cNvPicPr>
          <p:nvPr/>
        </p:nvPicPr>
        <p:blipFill>
          <a:blip r:embed="rId16"/>
          <a:srcRect l="25893" t="22297" r="12500" b="6660"/>
          <a:stretch>
            <a:fillRect/>
          </a:stretch>
        </p:blipFill>
        <p:spPr>
          <a:xfrm>
            <a:off x="6572264" y="4452301"/>
            <a:ext cx="2286016" cy="1977095"/>
          </a:xfrm>
          <a:prstGeom prst="rect">
            <a:avLst/>
          </a:prstGeom>
        </p:spPr>
      </p:pic>
      <p:graphicFrame>
        <p:nvGraphicFramePr>
          <p:cNvPr id="114702" name="Object 10"/>
          <p:cNvGraphicFramePr>
            <a:graphicFrameLocks noChangeAspect="1"/>
          </p:cNvGraphicFramePr>
          <p:nvPr/>
        </p:nvGraphicFramePr>
        <p:xfrm>
          <a:off x="7377134" y="5357826"/>
          <a:ext cx="266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2" name="Equation" r:id="rId17" imgW="266400" imgH="279360" progId="Equation.DSMT4">
                  <p:embed/>
                </p:oleObj>
              </mc:Choice>
              <mc:Fallback>
                <p:oleObj name="Equation" r:id="rId17" imgW="266400" imgH="27936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7134" y="5357826"/>
                        <a:ext cx="2667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703" name="Object 10"/>
          <p:cNvGraphicFramePr>
            <a:graphicFrameLocks noChangeAspect="1"/>
          </p:cNvGraphicFramePr>
          <p:nvPr/>
        </p:nvGraphicFramePr>
        <p:xfrm>
          <a:off x="6973906" y="6091258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3" name="Equation" r:id="rId19" imgW="241200" imgH="266400" progId="Equation.DSMT4">
                  <p:embed/>
                </p:oleObj>
              </mc:Choice>
              <mc:Fallback>
                <p:oleObj name="Equation" r:id="rId19" imgW="241200" imgH="26640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906" y="6091258"/>
                        <a:ext cx="2413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704" name="Object 10"/>
          <p:cNvGraphicFramePr>
            <a:graphicFrameLocks noChangeAspect="1"/>
          </p:cNvGraphicFramePr>
          <p:nvPr/>
        </p:nvGraphicFramePr>
        <p:xfrm>
          <a:off x="5929322" y="5221302"/>
          <a:ext cx="8128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4" name="Equation" r:id="rId21" imgW="812520" imgH="279360" progId="Equation.DSMT4">
                  <p:embed/>
                </p:oleObj>
              </mc:Choice>
              <mc:Fallback>
                <p:oleObj name="Equation" r:id="rId21" imgW="812520" imgH="27936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22" y="5221302"/>
                        <a:ext cx="8128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Номер слайда 5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10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Уравнения</a:t>
            </a:r>
            <a:br>
              <a:rPr lang="ru-RU" dirty="0"/>
            </a:br>
            <a:r>
              <a:rPr lang="ru-RU" dirty="0"/>
              <a:t>Хилла–</a:t>
            </a:r>
            <a:r>
              <a:rPr lang="ru-RU" dirty="0" err="1"/>
              <a:t>Клохесси</a:t>
            </a:r>
            <a:r>
              <a:rPr lang="ru-RU" dirty="0"/>
              <a:t>–</a:t>
            </a:r>
            <a:r>
              <a:rPr lang="ru-RU" dirty="0" err="1"/>
              <a:t>Уилтшира</a:t>
            </a:r>
            <a:endParaRPr lang="ru-RU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32000" y="3929066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800" dirty="0"/>
              <a:t>Для свободного движения решение имеет вид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785786" y="2387600"/>
          <a:ext cx="2895600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4" imgW="2895480" imgH="1498320" progId="Equation.DSMT4">
                  <p:embed/>
                </p:oleObj>
              </mc:Choice>
              <mc:Fallback>
                <p:oleObj name="Equation" r:id="rId4" imgW="2895480" imgH="149832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2387600"/>
                        <a:ext cx="2895600" cy="151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785786" y="4610100"/>
          <a:ext cx="6513512" cy="138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6" imgW="6527520" imgH="1371600" progId="Equation.DSMT4">
                  <p:embed/>
                </p:oleObj>
              </mc:Choice>
              <mc:Fallback>
                <p:oleObj name="Equation" r:id="rId6" imgW="6527520" imgH="13716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4610100"/>
                        <a:ext cx="6513512" cy="1382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32000" y="1357298"/>
            <a:ext cx="8358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800" dirty="0"/>
              <a:t>Линеаризованные уравнения относительного движения в орбитальной системе координат </a:t>
            </a:r>
            <a:r>
              <a:rPr lang="en-US" sz="2800" dirty="0"/>
              <a:t>[1]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00034" y="6130373"/>
            <a:ext cx="52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8000"/>
            <a:r>
              <a:rPr lang="en-US" sz="1600" dirty="0"/>
              <a:t>[1] Hill, G.W. Researches in Lunar Theory //</a:t>
            </a:r>
            <a:br>
              <a:rPr lang="ru-RU" sz="1600" dirty="0"/>
            </a:br>
            <a:r>
              <a:rPr lang="ru-RU" sz="1600" dirty="0"/>
              <a:t>	</a:t>
            </a:r>
            <a:r>
              <a:rPr lang="en-US" sz="1600" dirty="0"/>
              <a:t>American</a:t>
            </a:r>
            <a:r>
              <a:rPr lang="ru-RU" sz="1600" dirty="0"/>
              <a:t> </a:t>
            </a:r>
            <a:r>
              <a:rPr lang="en-US" sz="1600" dirty="0"/>
              <a:t>Journal of  Mathematics, 1878. Vol. 1. Pp. 5–26.</a:t>
            </a:r>
            <a:endParaRPr lang="ru-RU" sz="1600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11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Требуемое относительное движение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2000" y="1617681"/>
            <a:ext cx="8229600" cy="739749"/>
          </a:xfrm>
        </p:spPr>
        <p:txBody>
          <a:bodyPr>
            <a:normAutofit/>
          </a:bodyPr>
          <a:lstStyle/>
          <a:p>
            <a:pPr marL="288000" indent="-288000"/>
            <a:r>
              <a:rPr lang="ru-RU" sz="2800" dirty="0"/>
              <a:t>Дрейф по оси </a:t>
            </a:r>
            <a:r>
              <a:rPr lang="en-US" sz="2800" i="1" dirty="0"/>
              <a:t>x</a:t>
            </a:r>
          </a:p>
        </p:txBody>
      </p:sp>
      <p:graphicFrame>
        <p:nvGraphicFramePr>
          <p:cNvPr id="91137" name="Object 1"/>
          <p:cNvGraphicFramePr>
            <a:graphicFrameLocks noChangeAspect="1"/>
          </p:cNvGraphicFramePr>
          <p:nvPr/>
        </p:nvGraphicFramePr>
        <p:xfrm>
          <a:off x="785786" y="2324100"/>
          <a:ext cx="6310313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7" name="Equation" r:id="rId2" imgW="6324480" imgH="380880" progId="Equation.DSMT4">
                  <p:embed/>
                </p:oleObj>
              </mc:Choice>
              <mc:Fallback>
                <p:oleObj name="Equation" r:id="rId2" imgW="6324480" imgH="38088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2324100"/>
                        <a:ext cx="6310313" cy="384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1763664" y="2786058"/>
            <a:ext cx="928694" cy="1588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одержимое 2"/>
          <p:cNvSpPr txBox="1">
            <a:spLocks/>
          </p:cNvSpPr>
          <p:nvPr/>
        </p:nvSpPr>
        <p:spPr>
          <a:xfrm>
            <a:off x="432000" y="3475069"/>
            <a:ext cx="8572560" cy="739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800" dirty="0"/>
              <a:t>Управление по оси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r>
              <a:rPr kumimoji="0" lang="ru-RU" sz="28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для устранения дрейфа 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[2]</a:t>
            </a:r>
          </a:p>
        </p:txBody>
      </p:sp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785786" y="4130675"/>
          <a:ext cx="56388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8" name="Equation" r:id="rId4" imgW="5651280" imgH="914400" progId="Equation.DSMT4">
                  <p:embed/>
                </p:oleObj>
              </mc:Choice>
              <mc:Fallback>
                <p:oleObj name="Equation" r:id="rId4" imgW="5651280" imgH="9144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4130675"/>
                        <a:ext cx="5638800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0034" y="6000768"/>
            <a:ext cx="7786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8000"/>
            <a:r>
              <a:rPr lang="en-US" sz="1600" dirty="0"/>
              <a:t>[</a:t>
            </a:r>
            <a:r>
              <a:rPr lang="ru-RU" sz="1600" dirty="0"/>
              <a:t>2</a:t>
            </a:r>
            <a:r>
              <a:rPr lang="en-US" sz="1600" dirty="0"/>
              <a:t>] </a:t>
            </a:r>
            <a:r>
              <a:rPr lang="ru-RU" sz="1600" dirty="0" err="1"/>
              <a:t>Монахова</a:t>
            </a:r>
            <a:r>
              <a:rPr lang="ru-RU" sz="1600" dirty="0"/>
              <a:t> У.В., Иванов Д.С. Формирование роя </a:t>
            </a:r>
            <a:r>
              <a:rPr lang="ru-RU" sz="1600" dirty="0" err="1"/>
              <a:t>наноспутников</a:t>
            </a:r>
            <a:r>
              <a:rPr lang="ru-RU" sz="1600" dirty="0"/>
              <a:t> с помощью 	децентрализованного управления с учетом коммуникационных ограничений. 	Препринты ИПМ им. М.В. Келдыша, 2018. № 151</a:t>
            </a:r>
            <a:r>
              <a:rPr lang="en-US" sz="1600" dirty="0"/>
              <a:t>.</a:t>
            </a:r>
            <a:r>
              <a:rPr lang="ru-RU" sz="1600" dirty="0"/>
              <a:t> 33 с.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12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Требуемое угловое движение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2000" y="1142984"/>
            <a:ext cx="8715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800" dirty="0"/>
              <a:t>Вращение с заданной постоянной</a:t>
            </a:r>
            <a:r>
              <a:rPr lang="en-US" sz="2800" dirty="0"/>
              <a:t> </a:t>
            </a:r>
            <a:r>
              <a:rPr lang="ru-RU" sz="2800" dirty="0"/>
              <a:t>угловой скоростью для обеспечения натяжения тросов:</a:t>
            </a:r>
          </a:p>
          <a:p>
            <a:pPr marL="288000" indent="-288000">
              <a:buFont typeface="Arial" pitchFamily="34" charset="0"/>
              <a:buChar char="•"/>
            </a:pPr>
            <a:r>
              <a:rPr lang="ru-RU" sz="2800" dirty="0"/>
              <a:t>Движение вдоль требуемой опорной траектории</a:t>
            </a: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302" name="Object 6"/>
          <p:cNvGraphicFramePr>
            <a:graphicFrameLocks noChangeAspect="1"/>
          </p:cNvGraphicFramePr>
          <p:nvPr/>
        </p:nvGraphicFramePr>
        <p:xfrm>
          <a:off x="803304" y="4432310"/>
          <a:ext cx="79121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2" name="Equation" r:id="rId2" imgW="7912080" imgH="419040" progId="Equation.DSMT4">
                  <p:embed/>
                </p:oleObj>
              </mc:Choice>
              <mc:Fallback>
                <p:oleObj name="Equation" r:id="rId2" imgW="7912080" imgH="419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304" y="4432310"/>
                        <a:ext cx="791210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3" name="Object 7"/>
          <p:cNvGraphicFramePr>
            <a:graphicFrameLocks noChangeAspect="1"/>
          </p:cNvGraphicFramePr>
          <p:nvPr/>
        </p:nvGraphicFramePr>
        <p:xfrm>
          <a:off x="6286512" y="1643050"/>
          <a:ext cx="14986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3" name="Equation" r:id="rId4" imgW="1498320" imgH="419040" progId="Equation.DSMT4">
                  <p:embed/>
                </p:oleObj>
              </mc:Choice>
              <mc:Fallback>
                <p:oleObj name="Equation" r:id="rId4" imgW="1498320" imgH="419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12" y="1643050"/>
                        <a:ext cx="149860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4" name="Object 8"/>
          <p:cNvGraphicFramePr>
            <a:graphicFrameLocks noChangeAspect="1"/>
          </p:cNvGraphicFramePr>
          <p:nvPr/>
        </p:nvGraphicFramePr>
        <p:xfrm>
          <a:off x="2462222" y="3860810"/>
          <a:ext cx="34671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4" name="Equation" r:id="rId6" imgW="3466800" imgH="419040" progId="Equation.DSMT4">
                  <p:embed/>
                </p:oleObj>
              </mc:Choice>
              <mc:Fallback>
                <p:oleObj name="Equation" r:id="rId6" imgW="3466800" imgH="419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2222" y="3860810"/>
                        <a:ext cx="346710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32000" y="3367062"/>
            <a:ext cx="8572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800" dirty="0"/>
              <a:t>Расчет управляющего момента – на основе метода Ляпунова.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2000" y="4977482"/>
            <a:ext cx="857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800" dirty="0"/>
              <a:t>Коэффициенты управления в качестве примера</a:t>
            </a:r>
          </a:p>
        </p:txBody>
      </p:sp>
      <p:graphicFrame>
        <p:nvGraphicFramePr>
          <p:cNvPr id="55310" name="Object 14"/>
          <p:cNvGraphicFramePr>
            <a:graphicFrameLocks noChangeAspect="1"/>
          </p:cNvGraphicFramePr>
          <p:nvPr/>
        </p:nvGraphicFramePr>
        <p:xfrm>
          <a:off x="777904" y="5540397"/>
          <a:ext cx="793750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0" name="Equation" r:id="rId8" imgW="7937280" imgH="1015920" progId="Equation.DSMT4">
                  <p:embed/>
                </p:oleObj>
              </mc:Choice>
              <mc:Fallback>
                <p:oleObj name="Equation" r:id="rId8" imgW="7937280" imgH="101592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904" y="5540397"/>
                        <a:ext cx="7937500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11" name="Object 15"/>
          <p:cNvGraphicFramePr>
            <a:graphicFrameLocks noChangeAspect="1"/>
          </p:cNvGraphicFramePr>
          <p:nvPr/>
        </p:nvGraphicFramePr>
        <p:xfrm>
          <a:off x="8258204" y="2071678"/>
          <a:ext cx="4572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1" name="Equation" r:id="rId10" imgW="457200" imgH="419040" progId="Equation.DSMT4">
                  <p:embed/>
                </p:oleObj>
              </mc:Choice>
              <mc:Fallback>
                <p:oleObj name="Equation" r:id="rId10" imgW="457200" imgH="4190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8204" y="2071678"/>
                        <a:ext cx="45720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12" name="Object 16"/>
          <p:cNvGraphicFramePr>
            <a:graphicFrameLocks noChangeAspect="1"/>
          </p:cNvGraphicFramePr>
          <p:nvPr/>
        </p:nvGraphicFramePr>
        <p:xfrm>
          <a:off x="811216" y="2571750"/>
          <a:ext cx="4332288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2" name="Equation" r:id="rId12" imgW="4330440" imgH="419040" progId="Equation.DSMT4">
                  <p:embed/>
                </p:oleObj>
              </mc:Choice>
              <mc:Fallback>
                <p:oleObj name="Equation" r:id="rId12" imgW="4330440" imgH="41904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6" y="2571750"/>
                        <a:ext cx="4332288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143504" y="2428868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задается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13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Расчет сил тока</a:t>
            </a:r>
          </a:p>
        </p:txBody>
      </p:sp>
      <p:sp>
        <p:nvSpPr>
          <p:cNvPr id="532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32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3275" name="Object 10"/>
          <p:cNvGraphicFramePr>
            <a:graphicFrameLocks noChangeAspect="1"/>
          </p:cNvGraphicFramePr>
          <p:nvPr/>
        </p:nvGraphicFramePr>
        <p:xfrm>
          <a:off x="819164" y="3546492"/>
          <a:ext cx="5753100" cy="231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5" name="Equation" r:id="rId2" imgW="5752800" imgH="2311200" progId="Equation.DSMT4">
                  <p:embed/>
                </p:oleObj>
              </mc:Choice>
              <mc:Fallback>
                <p:oleObj name="Equation" r:id="rId2" imgW="5752800" imgH="2311200" progId="Equation.DSMT4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64" y="3546492"/>
                        <a:ext cx="5753100" cy="2311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8"/>
          <p:cNvGraphicFramePr>
            <a:graphicFrameLocks noChangeAspect="1"/>
          </p:cNvGraphicFramePr>
          <p:nvPr/>
        </p:nvGraphicFramePr>
        <p:xfrm>
          <a:off x="857224" y="1774819"/>
          <a:ext cx="4451350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6" name="Equation" r:id="rId4" imgW="4444920" imgH="787320" progId="Equation.DSMT4">
                  <p:embed/>
                </p:oleObj>
              </mc:Choice>
              <mc:Fallback>
                <p:oleObj name="Equation" r:id="rId4" imgW="4444920" imgH="787320" progId="Equation.DSMT4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1774819"/>
                        <a:ext cx="4451350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80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32000" y="1285860"/>
            <a:ext cx="8715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800" dirty="0"/>
              <a:t>Токи создают силу и момент, равные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596" y="2762904"/>
            <a:ext cx="8715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800" dirty="0"/>
              <a:t>Компоненты силы и момента</a:t>
            </a:r>
            <a:br>
              <a:rPr lang="ru-RU" sz="2800" dirty="0"/>
            </a:br>
            <a:r>
              <a:rPr lang="ru-RU" sz="2800" dirty="0"/>
              <a:t>зависят от токов линейно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14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Расчет сил тока</a:t>
            </a:r>
          </a:p>
        </p:txBody>
      </p:sp>
      <p:sp>
        <p:nvSpPr>
          <p:cNvPr id="532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32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3278" name="Object 30"/>
          <p:cNvGraphicFramePr>
            <a:graphicFrameLocks noChangeAspect="1"/>
          </p:cNvGraphicFramePr>
          <p:nvPr/>
        </p:nvGraphicFramePr>
        <p:xfrm>
          <a:off x="785786" y="2190755"/>
          <a:ext cx="2492375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96" name="Equation" r:id="rId2" imgW="2489040" imgH="1930320" progId="Equation.DSMT4">
                  <p:embed/>
                </p:oleObj>
              </mc:Choice>
              <mc:Fallback>
                <p:oleObj name="Equation" r:id="rId2" imgW="2489040" imgH="193032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2190755"/>
                        <a:ext cx="2492375" cy="1952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80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3279" name="Object 31"/>
          <p:cNvGraphicFramePr>
            <a:graphicFrameLocks noChangeAspect="1"/>
          </p:cNvGraphicFramePr>
          <p:nvPr/>
        </p:nvGraphicFramePr>
        <p:xfrm>
          <a:off x="2282838" y="4141796"/>
          <a:ext cx="414655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97" name="Equation" r:id="rId4" imgW="2577960" imgH="355320" progId="Equation.DSMT4">
                  <p:embed/>
                </p:oleObj>
              </mc:Choice>
              <mc:Fallback>
                <p:oleObj name="Equation" r:id="rId4" imgW="2577960" imgH="355320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2838" y="4141796"/>
                        <a:ext cx="4146550" cy="573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14348" y="4141796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Решение: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2000" y="1285860"/>
            <a:ext cx="8715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800" dirty="0"/>
              <a:t>Задача квадратичного программирования</a:t>
            </a:r>
            <a:br>
              <a:rPr lang="ru-RU" sz="2800" dirty="0"/>
            </a:br>
            <a:r>
              <a:rPr lang="ru-RU" sz="2800" dirty="0"/>
              <a:t>с ограничениями</a:t>
            </a:r>
            <a:r>
              <a:rPr lang="en-US" sz="2800" dirty="0"/>
              <a:t> </a:t>
            </a:r>
            <a:r>
              <a:rPr lang="ru-RU" sz="2800" dirty="0"/>
              <a:t>типа равенства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596" y="5046661"/>
            <a:ext cx="8715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800" dirty="0"/>
              <a:t>Если максимальный ток </a:t>
            </a:r>
            <a:r>
              <a:rPr lang="en-US" sz="2800" i="1" dirty="0" err="1"/>
              <a:t>I</a:t>
            </a:r>
            <a:r>
              <a:rPr lang="en-US" sz="2800" i="1" baseline="-25000" dirty="0" err="1"/>
              <a:t>k</a:t>
            </a:r>
            <a:r>
              <a:rPr lang="en-US" sz="2800" dirty="0"/>
              <a:t> </a:t>
            </a:r>
            <a:r>
              <a:rPr lang="ru-RU" sz="2800" dirty="0"/>
              <a:t>больше параметра </a:t>
            </a:r>
            <a:r>
              <a:rPr lang="en-US" sz="2800" i="1" dirty="0"/>
              <a:t>I</a:t>
            </a:r>
            <a:r>
              <a:rPr lang="en-US" sz="2800" baseline="-25000" dirty="0"/>
              <a:t>max</a:t>
            </a:r>
            <a:r>
              <a:rPr lang="ru-RU" sz="2800" dirty="0"/>
              <a:t>,</a:t>
            </a:r>
            <a:br>
              <a:rPr lang="en-US" sz="2800" dirty="0"/>
            </a:br>
            <a:r>
              <a:rPr lang="ru-RU" sz="2800" dirty="0"/>
              <a:t>все токи нормируются на </a:t>
            </a:r>
            <a:r>
              <a:rPr lang="en-US" sz="2800" dirty="0"/>
              <a:t>|</a:t>
            </a:r>
            <a:r>
              <a:rPr lang="en-US" sz="2800" i="1" dirty="0" err="1"/>
              <a:t>I</a:t>
            </a:r>
            <a:r>
              <a:rPr lang="en-US" sz="2800" i="1" baseline="-25000" dirty="0" err="1"/>
              <a:t>k</a:t>
            </a:r>
            <a:r>
              <a:rPr lang="en-US" sz="2800" dirty="0"/>
              <a:t>| / </a:t>
            </a:r>
            <a:r>
              <a:rPr lang="en-US" sz="2800" i="1" dirty="0"/>
              <a:t>I</a:t>
            </a:r>
            <a:r>
              <a:rPr lang="en-US" sz="2800" baseline="-25000" dirty="0"/>
              <a:t>max</a:t>
            </a:r>
            <a:endParaRPr lang="ru-RU" sz="2800" baseline="-25000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15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Параметры моделирования</a:t>
            </a:r>
          </a:p>
        </p:txBody>
      </p:sp>
      <p:sp>
        <p:nvSpPr>
          <p:cNvPr id="532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32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857224" y="1428736"/>
            <a:ext cx="8072494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dirty="0"/>
              <a:t>Высота орбиты			550 км</a:t>
            </a:r>
          </a:p>
          <a:p>
            <a:pPr>
              <a:spcAft>
                <a:spcPts val="600"/>
              </a:spcAft>
            </a:pPr>
            <a:r>
              <a:rPr lang="ru-RU" sz="2800" dirty="0"/>
              <a:t>Масса спутников			10 кг</a:t>
            </a:r>
          </a:p>
          <a:p>
            <a:pPr>
              <a:spcAft>
                <a:spcPts val="600"/>
              </a:spcAft>
            </a:pPr>
            <a:r>
              <a:rPr lang="ru-RU" sz="2800" dirty="0"/>
              <a:t>Масса тросов			100 г</a:t>
            </a:r>
          </a:p>
          <a:p>
            <a:pPr>
              <a:spcAft>
                <a:spcPts val="600"/>
              </a:spcAft>
            </a:pPr>
            <a:r>
              <a:rPr lang="ru-RU" sz="2800" dirty="0"/>
              <a:t>Длина тросов			10 м</a:t>
            </a:r>
            <a:endParaRPr lang="en-US" sz="2800" dirty="0"/>
          </a:p>
          <a:p>
            <a:pPr>
              <a:spcAft>
                <a:spcPts val="600"/>
              </a:spcAft>
            </a:pPr>
            <a:r>
              <a:rPr lang="ru-RU" sz="2800" dirty="0"/>
              <a:t>Параметр </a:t>
            </a:r>
            <a:r>
              <a:rPr lang="en-US" sz="2800" i="1" dirty="0"/>
              <a:t>I</a:t>
            </a:r>
            <a:r>
              <a:rPr lang="en-US" sz="2800" baseline="-25000" dirty="0"/>
              <a:t>max</a:t>
            </a:r>
            <a:r>
              <a:rPr lang="ru-RU" sz="2800" baseline="-25000" dirty="0"/>
              <a:t>			</a:t>
            </a:r>
            <a:r>
              <a:rPr lang="ru-RU" sz="2800" dirty="0"/>
              <a:t>10 А</a:t>
            </a:r>
          </a:p>
          <a:p>
            <a:pPr>
              <a:spcAft>
                <a:spcPts val="600"/>
              </a:spcAft>
            </a:pPr>
            <a:endParaRPr lang="en-US" sz="2800" dirty="0"/>
          </a:p>
          <a:p>
            <a:pPr>
              <a:spcAft>
                <a:spcPts val="600"/>
              </a:spcAft>
            </a:pPr>
            <a:r>
              <a:rPr lang="ru-RU" sz="2800" dirty="0"/>
              <a:t>Тензор инерции</a:t>
            </a:r>
          </a:p>
          <a:p>
            <a:pPr>
              <a:spcAft>
                <a:spcPts val="600"/>
              </a:spcAft>
            </a:pPr>
            <a:endParaRPr lang="en-US" sz="2800" dirty="0"/>
          </a:p>
          <a:p>
            <a:pPr>
              <a:spcAft>
                <a:spcPts val="600"/>
              </a:spcAft>
            </a:pPr>
            <a:r>
              <a:rPr lang="ru-RU" sz="2800" dirty="0"/>
              <a:t>Требуемая угловая скорость	</a:t>
            </a:r>
            <a:r>
              <a:rPr lang="en-US" sz="2800" dirty="0"/>
              <a:t>[1,1,1]×10</a:t>
            </a:r>
            <a:r>
              <a:rPr lang="en-US" sz="2800" baseline="30000" dirty="0"/>
              <a:t>-2</a:t>
            </a:r>
            <a:r>
              <a:rPr lang="ru-RU" sz="2800" dirty="0"/>
              <a:t>  рад/с</a:t>
            </a:r>
            <a:endParaRPr lang="ru-RU" sz="2800" baseline="30000" dirty="0"/>
          </a:p>
          <a:p>
            <a:pPr>
              <a:spcAft>
                <a:spcPts val="600"/>
              </a:spcAft>
            </a:pPr>
            <a:r>
              <a:rPr lang="ru-RU" sz="2800" dirty="0"/>
              <a:t>Начальный дрейф			50 м/с</a:t>
            </a:r>
          </a:p>
        </p:txBody>
      </p:sp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5467376" y="3857628"/>
          <a:ext cx="2819400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2" name="Equation" r:id="rId2" imgW="2819160" imgH="1422360" progId="Equation.DSMT4">
                  <p:embed/>
                </p:oleObj>
              </mc:Choice>
              <mc:Fallback>
                <p:oleObj name="Equation" r:id="rId2" imgW="2819160" imgH="142236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7376" y="3857628"/>
                        <a:ext cx="2819400" cy="142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16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Моделирование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1538" y="1285860"/>
            <a:ext cx="27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Угловое движение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7752" y="1285860"/>
            <a:ext cx="326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Орбитальное движение</a:t>
            </a:r>
          </a:p>
        </p:txBody>
      </p:sp>
      <p:pic>
        <p:nvPicPr>
          <p:cNvPr id="9" name="Видео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000" y="1855148"/>
            <a:ext cx="8640000" cy="4860000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17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dirty="0"/>
              <a:t>Величины токов</a:t>
            </a:r>
          </a:p>
        </p:txBody>
      </p:sp>
      <p:pic>
        <p:nvPicPr>
          <p:cNvPr id="7" name="Рисунок 6" descr="fM10I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9718" y="1428736"/>
            <a:ext cx="5040000" cy="37814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158" y="1655754"/>
            <a:ext cx="357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400" dirty="0"/>
              <a:t>Во время первых 4 часов токи выходили</a:t>
            </a:r>
            <a:br>
              <a:rPr lang="ru-RU" sz="2400" dirty="0"/>
            </a:br>
            <a:r>
              <a:rPr lang="ru-RU" sz="2400" dirty="0"/>
              <a:t>на максимальное значение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18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dirty="0"/>
              <a:t>Относительное движение центра масс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85918" y="1643050"/>
            <a:ext cx="928694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572264" y="1643050"/>
            <a:ext cx="928694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572264" y="4214818"/>
            <a:ext cx="928694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85918" y="4214818"/>
            <a:ext cx="928694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fM10C1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2594" y="1571612"/>
            <a:ext cx="4320000" cy="32412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7158" y="5143512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400" dirty="0"/>
              <a:t>Дрейф устраняется за 4 часа</a:t>
            </a:r>
          </a:p>
        </p:txBody>
      </p:sp>
      <p:pic>
        <p:nvPicPr>
          <p:cNvPr id="21" name="Рисунок 20" descr="fM10R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438" y="1571612"/>
            <a:ext cx="4320000" cy="3241234"/>
          </a:xfrm>
          <a:prstGeom prst="rect">
            <a:avLst/>
          </a:prstGeom>
        </p:spPr>
      </p:pic>
      <p:sp>
        <p:nvSpPr>
          <p:cNvPr id="22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19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Содержание работы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2000" y="1428736"/>
            <a:ext cx="8229600" cy="4811715"/>
          </a:xfrm>
        </p:spPr>
        <p:txBody>
          <a:bodyPr>
            <a:normAutofit/>
          </a:bodyPr>
          <a:lstStyle/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Введение</a:t>
            </a:r>
          </a:p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Постановка задачи</a:t>
            </a:r>
          </a:p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Расчет требуемого управления</a:t>
            </a:r>
          </a:p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Вычисление силы Лоренца</a:t>
            </a:r>
          </a:p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Численное исследование</a:t>
            </a:r>
          </a:p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Заключение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2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dirty="0"/>
              <a:t>Угловое движение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85918" y="1714488"/>
            <a:ext cx="928694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500826" y="1714488"/>
            <a:ext cx="928694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572264" y="4286256"/>
            <a:ext cx="928694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85918" y="4286256"/>
            <a:ext cx="928694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fM10Qr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438" y="1571612"/>
            <a:ext cx="4320000" cy="3241234"/>
          </a:xfrm>
          <a:prstGeom prst="rect">
            <a:avLst/>
          </a:prstGeom>
        </p:spPr>
      </p:pic>
      <p:pic>
        <p:nvPicPr>
          <p:cNvPr id="14" name="Рисунок 13" descr="fM10Wr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2594" y="1571612"/>
            <a:ext cx="4320000" cy="32412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7158" y="5143512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400" dirty="0"/>
              <a:t>Примерно за 6 часов достигается требуемое угловое движение</a:t>
            </a: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20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dirty="0"/>
              <a:t>Управление поступательным движением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83306" y="1285860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Расчетное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158" y="5143512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400" dirty="0"/>
              <a:t>Приложенное управление отличается от расчетного</a:t>
            </a:r>
          </a:p>
          <a:p>
            <a:pPr marL="288000" indent="-288000">
              <a:buFont typeface="Arial" pitchFamily="34" charset="0"/>
              <a:buChar char="•"/>
            </a:pPr>
            <a:r>
              <a:rPr lang="ru-RU" sz="2400" dirty="0"/>
              <a:t>Предположительно это происходит вследствие плохой обусловленности системы уравнений</a:t>
            </a:r>
            <a:br>
              <a:rPr lang="ru-RU" sz="2400" dirty="0"/>
            </a:br>
            <a:r>
              <a:rPr lang="ru-RU" sz="2400" dirty="0"/>
              <a:t>в некоторых точках орбиты</a:t>
            </a:r>
          </a:p>
        </p:txBody>
      </p:sp>
      <p:pic>
        <p:nvPicPr>
          <p:cNvPr id="14" name="Рисунок 13" descr="fM10f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2594" y="1785926"/>
            <a:ext cx="4320000" cy="3241234"/>
          </a:xfrm>
          <a:prstGeom prst="rect">
            <a:avLst/>
          </a:prstGeom>
        </p:spPr>
      </p:pic>
      <p:pic>
        <p:nvPicPr>
          <p:cNvPr id="16" name="Рисунок 15" descr="fM10f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000" y="1785926"/>
            <a:ext cx="4320000" cy="32412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98148" y="1285860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Приложенное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21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dirty="0"/>
              <a:t>Управление угловым движением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158" y="5143512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400" dirty="0"/>
              <a:t>Приложенное управление отличается от расчетного почти на порядок вследствие ограничений по величине токов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3306" y="1285860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Расчетное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98148" y="1285860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Приложенное</a:t>
            </a:r>
          </a:p>
        </p:txBody>
      </p:sp>
      <p:pic>
        <p:nvPicPr>
          <p:cNvPr id="14" name="Рисунок 13" descr="fM10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2594" y="1785926"/>
            <a:ext cx="4320000" cy="3241234"/>
          </a:xfrm>
          <a:prstGeom prst="rect">
            <a:avLst/>
          </a:prstGeom>
        </p:spPr>
      </p:pic>
      <p:pic>
        <p:nvPicPr>
          <p:cNvPr id="15" name="Рисунок 14" descr="fM10M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000" y="1785926"/>
            <a:ext cx="4320000" cy="3241234"/>
          </a:xfrm>
          <a:prstGeom prst="rect">
            <a:avLst/>
          </a:prstGeom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22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dirty="0"/>
              <a:t>Ограничение величины тока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071546"/>
            <a:ext cx="644842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57158" y="5812713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400" dirty="0"/>
              <a:t>Проведено численное исследование</a:t>
            </a:r>
            <a:r>
              <a:rPr lang="en-US" sz="2400" dirty="0"/>
              <a:t> </a:t>
            </a:r>
            <a:r>
              <a:rPr lang="ru-RU" sz="2400" dirty="0"/>
              <a:t>с помощью метода Монте-Карло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23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dirty="0"/>
              <a:t>Влияние начальных параметров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3306" y="1285860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Высота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98148" y="1285860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Угловая скорость</a:t>
            </a:r>
          </a:p>
        </p:txBody>
      </p:sp>
      <p:pic>
        <p:nvPicPr>
          <p:cNvPr id="13" name="Рисунок 12" descr="Conv T Altitud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000" y="1785926"/>
            <a:ext cx="4320000" cy="3246171"/>
          </a:xfrm>
          <a:prstGeom prst="rect">
            <a:avLst/>
          </a:prstGeom>
        </p:spPr>
      </p:pic>
      <p:pic>
        <p:nvPicPr>
          <p:cNvPr id="14" name="Рисунок 13" descr="Conv T Omega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2594" y="1788394"/>
            <a:ext cx="4320000" cy="32412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7158" y="5143512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buFont typeface="Arial" pitchFamily="34" charset="0"/>
              <a:buChar char="•"/>
            </a:pPr>
            <a:r>
              <a:rPr lang="ru-RU" sz="2400" dirty="0"/>
              <a:t>Проведено численное исследование</a:t>
            </a:r>
            <a:r>
              <a:rPr lang="en-US" sz="2400" dirty="0"/>
              <a:t> </a:t>
            </a:r>
            <a:r>
              <a:rPr lang="ru-RU" sz="2400" dirty="0"/>
              <a:t>с помощью метода Монте-Карло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24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Заключение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2000" y="1387352"/>
            <a:ext cx="8229600" cy="4470540"/>
          </a:xfrm>
        </p:spPr>
        <p:txBody>
          <a:bodyPr>
            <a:noAutofit/>
          </a:bodyPr>
          <a:lstStyle/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r>
              <a:rPr lang="ru-RU" sz="2800" dirty="0"/>
              <a:t>Показана принципиальная возможность управления тросовой тетраэдральной формацией</a:t>
            </a:r>
            <a:br>
              <a:rPr lang="ru-RU" sz="2800" dirty="0"/>
            </a:br>
            <a:r>
              <a:rPr lang="ru-RU" sz="2800" dirty="0"/>
              <a:t>с помощью сил Лоренца</a:t>
            </a:r>
          </a:p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r>
              <a:rPr lang="ru-RU" sz="2800" dirty="0"/>
              <a:t>Для заданных в работе параметров системы требуемое угловое и поступательное движение достигается за 6 часов</a:t>
            </a:r>
          </a:p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r>
              <a:rPr lang="ru-RU" sz="2800" dirty="0"/>
              <a:t>Параметрическое исследование показало, что предложенный алгоритм управления эффективно работает для высот орбит меньше 1000 км</a:t>
            </a:r>
          </a:p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endParaRPr lang="ru-RU" sz="2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25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Публикации и доклады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2000" y="1387352"/>
            <a:ext cx="8463404" cy="5184920"/>
          </a:xfrm>
        </p:spPr>
        <p:txBody>
          <a:bodyPr>
            <a:noAutofit/>
          </a:bodyPr>
          <a:lstStyle/>
          <a:p>
            <a:pPr marL="288000" lvl="0" indent="-288000">
              <a:spcBef>
                <a:spcPts val="0"/>
              </a:spcBef>
            </a:pPr>
            <a:r>
              <a:rPr lang="ru-RU" sz="2800" dirty="0"/>
              <a:t>К.С. Чернов, Д.С. Иванов «Управление тросовой тетраэдральной формацией </a:t>
            </a:r>
            <a:r>
              <a:rPr lang="ru-RU" sz="2800" dirty="0" err="1"/>
              <a:t>микроспутников</a:t>
            </a:r>
            <a:br>
              <a:rPr lang="ru-RU" sz="2800" dirty="0"/>
            </a:br>
            <a:r>
              <a:rPr lang="ru-RU" sz="2800" dirty="0"/>
              <a:t>с помощью силы Лоренца» // Труды 64-й конференции МФТИ, 25 ноября – 3 декабря 2021 г.</a:t>
            </a:r>
          </a:p>
          <a:p>
            <a:pPr marL="288000" lvl="0" indent="-288000">
              <a:spcBef>
                <a:spcPts val="1800"/>
              </a:spcBef>
            </a:pPr>
            <a:r>
              <a:rPr lang="ru-RU" sz="2800" dirty="0"/>
              <a:t>К.С. Чернов, Д.С. Иванов. «Использование силы Лоренца для управления тросовой тетраэдральной формацией </a:t>
            </a:r>
            <a:r>
              <a:rPr lang="ru-RU" sz="2800" dirty="0" err="1"/>
              <a:t>микроспутников</a:t>
            </a:r>
            <a:r>
              <a:rPr lang="ru-RU" sz="2800" dirty="0"/>
              <a:t> на низкой околоземной орбите» // XLVI Академические чтения по космонавтике, 25-28 января 2022 г.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26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Дальнейшие планы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2000" y="1387352"/>
            <a:ext cx="8391966" cy="4684854"/>
          </a:xfrm>
        </p:spPr>
        <p:txBody>
          <a:bodyPr>
            <a:noAutofit/>
          </a:bodyPr>
          <a:lstStyle/>
          <a:p>
            <a:pPr marL="288000" lvl="0" indent="-288000">
              <a:spcBef>
                <a:spcPts val="1200"/>
              </a:spcBef>
            </a:pPr>
            <a:r>
              <a:rPr lang="ru-RU" sz="2800" dirty="0"/>
              <a:t>Поступление в аспирантуру МФТИ</a:t>
            </a:r>
          </a:p>
          <a:p>
            <a:pPr marL="288000" lvl="0" indent="-288000">
              <a:spcBef>
                <a:spcPts val="1200"/>
              </a:spcBef>
            </a:pPr>
            <a:r>
              <a:rPr lang="ru-RU" sz="2800" dirty="0"/>
              <a:t>Изучение различных моделей для учета гибкости тросов</a:t>
            </a:r>
          </a:p>
          <a:p>
            <a:pPr marL="288000" lvl="0" indent="-288000">
              <a:spcBef>
                <a:spcPts val="1200"/>
              </a:spcBef>
            </a:pPr>
            <a:r>
              <a:rPr lang="ru-RU" sz="2800" dirty="0"/>
              <a:t>Рассмотрение аспектов реализации системы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27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928934"/>
            <a:ext cx="8229600" cy="218599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/>
              <a:t>Спасибо за внимание!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28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Гибкие тросы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2000" y="1285860"/>
            <a:ext cx="8229600" cy="4525963"/>
          </a:xfrm>
        </p:spPr>
        <p:txBody>
          <a:bodyPr>
            <a:normAutofit/>
          </a:bodyPr>
          <a:lstStyle/>
          <a:p>
            <a:pPr marL="288000" indent="-288000">
              <a:spcBef>
                <a:spcPts val="600"/>
              </a:spcBef>
            </a:pPr>
            <a:r>
              <a:rPr lang="ru-RU" sz="2800" dirty="0"/>
              <a:t>Сила натяжения направлена по касательной</a:t>
            </a:r>
          </a:p>
          <a:p>
            <a:endParaRPr lang="ru-RU" sz="2800" dirty="0"/>
          </a:p>
          <a:p>
            <a:pPr marL="288000" indent="-288000">
              <a:spcBef>
                <a:spcPts val="0"/>
              </a:spcBef>
            </a:pPr>
            <a:endParaRPr lang="ru-RU" sz="2800" dirty="0"/>
          </a:p>
          <a:p>
            <a:pPr marL="288000" indent="-288000">
              <a:spcBef>
                <a:spcPts val="600"/>
              </a:spcBef>
            </a:pPr>
            <a:r>
              <a:rPr lang="ru-RU" sz="2800" dirty="0"/>
              <a:t>Условие нерастяжимости</a:t>
            </a:r>
            <a:br>
              <a:rPr lang="en-US" sz="2800" dirty="0"/>
            </a:br>
            <a:endParaRPr lang="ru-RU" sz="2800" dirty="0"/>
          </a:p>
          <a:p>
            <a:pPr>
              <a:spcBef>
                <a:spcPts val="0"/>
              </a:spcBef>
            </a:pPr>
            <a:endParaRPr lang="ru-RU" sz="2800" dirty="0"/>
          </a:p>
          <a:p>
            <a:pPr marL="288000" indent="-288000">
              <a:spcBef>
                <a:spcPts val="0"/>
              </a:spcBef>
            </a:pPr>
            <a:endParaRPr lang="ru-RU" sz="2800" dirty="0"/>
          </a:p>
          <a:p>
            <a:pPr marL="288000" indent="-288000">
              <a:spcBef>
                <a:spcPts val="0"/>
              </a:spcBef>
            </a:pPr>
            <a:r>
              <a:rPr lang="ru-RU" sz="2800" dirty="0"/>
              <a:t>Уравнение движения</a:t>
            </a:r>
            <a:br>
              <a:rPr lang="en-US" sz="2800" dirty="0"/>
            </a:br>
            <a:r>
              <a:rPr lang="ru-RU" sz="2800" dirty="0"/>
              <a:t>элемента троса</a:t>
            </a:r>
          </a:p>
        </p:txBody>
      </p:sp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4385" name="Object 1"/>
          <p:cNvGraphicFramePr>
            <a:graphicFrameLocks noChangeAspect="1"/>
          </p:cNvGraphicFramePr>
          <p:nvPr/>
        </p:nvGraphicFramePr>
        <p:xfrm>
          <a:off x="860437" y="1797050"/>
          <a:ext cx="5497513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5" name="Equation" r:id="rId2" imgW="5460840" imgH="812520" progId="Equation.DSMT4">
                  <p:embed/>
                </p:oleObj>
              </mc:Choice>
              <mc:Fallback>
                <p:oleObj name="Equation" r:id="rId2" imgW="5460840" imgH="81252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437" y="1797050"/>
                        <a:ext cx="5497513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4387" name="Object 3"/>
          <p:cNvGraphicFramePr>
            <a:graphicFrameLocks noChangeAspect="1"/>
          </p:cNvGraphicFramePr>
          <p:nvPr/>
        </p:nvGraphicFramePr>
        <p:xfrm>
          <a:off x="857224" y="5326081"/>
          <a:ext cx="5453063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7" name="Equation" r:id="rId4" imgW="5473440" imgH="825480" progId="Equation.DSMT4">
                  <p:embed/>
                </p:oleObj>
              </mc:Choice>
              <mc:Fallback>
                <p:oleObj name="Equation" r:id="rId4" imgW="5473440" imgH="825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5326081"/>
                        <a:ext cx="5453063" cy="81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3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4389" name="Object 5"/>
          <p:cNvGraphicFramePr>
            <a:graphicFrameLocks noChangeAspect="1"/>
          </p:cNvGraphicFramePr>
          <p:nvPr/>
        </p:nvGraphicFramePr>
        <p:xfrm>
          <a:off x="857224" y="3182942"/>
          <a:ext cx="2692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9" name="Equation" r:id="rId6" imgW="2679480" imgH="876240" progId="Equation.DSMT4">
                  <p:embed/>
                </p:oleObj>
              </mc:Choice>
              <mc:Fallback>
                <p:oleObj name="Equation" r:id="rId6" imgW="2679480" imgH="8762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3182942"/>
                        <a:ext cx="26924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 descr="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52734" y="2643182"/>
            <a:ext cx="3891265" cy="28585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7224" y="6110607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>
                <a:latin typeface="Times New Roman"/>
                <a:cs typeface="Times New Roman"/>
              </a:rPr>
              <a:t>ρ</a:t>
            </a:r>
            <a:r>
              <a:rPr lang="en-US" sz="2400" dirty="0">
                <a:latin typeface="Times New Roman"/>
                <a:cs typeface="Times New Roman"/>
              </a:rPr>
              <a:t> – </a:t>
            </a:r>
            <a:r>
              <a:rPr lang="ru-RU" sz="2400" dirty="0">
                <a:latin typeface="Times New Roman"/>
                <a:cs typeface="Times New Roman"/>
              </a:rPr>
              <a:t>погонная плотность троса</a:t>
            </a: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6429388" y="3786190"/>
          <a:ext cx="2667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0" name="Equation" r:id="rId9" imgW="266400" imgH="266400" progId="Equation.DSMT4">
                  <p:embed/>
                </p:oleObj>
              </mc:Choice>
              <mc:Fallback>
                <p:oleObj name="Equation" r:id="rId9" imgW="266400" imgH="2664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8" y="3786190"/>
                        <a:ext cx="2667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Номер слайда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29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Цель работы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432000" y="1474805"/>
            <a:ext cx="8329642" cy="4883153"/>
          </a:xfrm>
        </p:spPr>
        <p:txBody>
          <a:bodyPr>
            <a:normAutofit/>
          </a:bodyPr>
          <a:lstStyle/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r>
              <a:rPr lang="ru-RU" sz="2800" dirty="0"/>
              <a:t>Создание научного задела по разработке </a:t>
            </a:r>
            <a:r>
              <a:rPr lang="ru-RU" sz="2800" dirty="0" err="1"/>
              <a:t>бестопливных</a:t>
            </a:r>
            <a:r>
              <a:rPr lang="ru-RU" sz="2800" dirty="0"/>
              <a:t> систем управления движением группового полёта малых космических аппаратов на основе использования электродинамических тросов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3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Расчет сил натяжения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2000" y="1285860"/>
            <a:ext cx="8229600" cy="4525963"/>
          </a:xfrm>
        </p:spPr>
        <p:txBody>
          <a:bodyPr>
            <a:normAutofit/>
          </a:bodyPr>
          <a:lstStyle/>
          <a:p>
            <a:pPr marL="288000" indent="-288000">
              <a:spcBef>
                <a:spcPts val="600"/>
              </a:spcBef>
            </a:pPr>
            <a:r>
              <a:rPr lang="ru-RU" sz="2800" dirty="0"/>
              <a:t>Линейное уравнение второго порядка</a:t>
            </a:r>
          </a:p>
          <a:p>
            <a:pPr marL="288000" indent="-288000">
              <a:spcBef>
                <a:spcPts val="600"/>
              </a:spcBef>
            </a:pPr>
            <a:endParaRPr lang="ru-RU" sz="2800" dirty="0"/>
          </a:p>
          <a:p>
            <a:pPr marL="288000" indent="-288000">
              <a:spcBef>
                <a:spcPts val="600"/>
              </a:spcBef>
            </a:pPr>
            <a:endParaRPr lang="ru-RU" sz="2800" dirty="0"/>
          </a:p>
          <a:p>
            <a:pPr marL="288000" indent="-288000">
              <a:spcBef>
                <a:spcPts val="600"/>
              </a:spcBef>
            </a:pPr>
            <a:endParaRPr lang="ru-RU" sz="2800" dirty="0"/>
          </a:p>
          <a:p>
            <a:pPr marL="288000" indent="-288000">
              <a:spcBef>
                <a:spcPts val="0"/>
              </a:spcBef>
            </a:pPr>
            <a:r>
              <a:rPr lang="ru-RU" sz="2800" dirty="0"/>
              <a:t>Частные производные вектора состояния вычисляются численно</a:t>
            </a:r>
          </a:p>
        </p:txBody>
      </p:sp>
      <p:graphicFrame>
        <p:nvGraphicFramePr>
          <p:cNvPr id="163842" name="Object 2"/>
          <p:cNvGraphicFramePr>
            <a:graphicFrameLocks noChangeAspect="1"/>
          </p:cNvGraphicFramePr>
          <p:nvPr/>
        </p:nvGraphicFramePr>
        <p:xfrm>
          <a:off x="793750" y="1785926"/>
          <a:ext cx="746601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2" name="Equation" r:id="rId2" imgW="7492680" imgH="1002960" progId="Equation.DSMT4">
                  <p:embed/>
                </p:oleObj>
              </mc:Choice>
              <mc:Fallback>
                <p:oleObj name="Equation" r:id="rId2" imgW="7492680" imgH="100296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" y="1785926"/>
                        <a:ext cx="7466013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3" name="Object 3"/>
          <p:cNvGraphicFramePr>
            <a:graphicFrameLocks noChangeAspect="1"/>
          </p:cNvGraphicFramePr>
          <p:nvPr/>
        </p:nvGraphicFramePr>
        <p:xfrm>
          <a:off x="793750" y="4143375"/>
          <a:ext cx="7704137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3" name="Equation" r:id="rId4" imgW="7734240" imgH="825480" progId="Equation.DSMT4">
                  <p:embed/>
                </p:oleObj>
              </mc:Choice>
              <mc:Fallback>
                <p:oleObj name="Equation" r:id="rId4" imgW="7734240" imgH="825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" y="4143375"/>
                        <a:ext cx="7704137" cy="814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5" name="Object 5"/>
          <p:cNvGraphicFramePr>
            <a:graphicFrameLocks noChangeAspect="1"/>
          </p:cNvGraphicFramePr>
          <p:nvPr/>
        </p:nvGraphicFramePr>
        <p:xfrm>
          <a:off x="793750" y="5110163"/>
          <a:ext cx="6754813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5" name="Equation" r:id="rId6" imgW="6781680" imgH="901440" progId="Equation.DSMT4">
                  <p:embed/>
                </p:oleObj>
              </mc:Choice>
              <mc:Fallback>
                <p:oleObj name="Equation" r:id="rId6" imgW="6781680" imgH="9014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" y="5110163"/>
                        <a:ext cx="6754813" cy="890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30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Расчет сил натяжения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2000" y="1285860"/>
            <a:ext cx="8229600" cy="4525963"/>
          </a:xfrm>
        </p:spPr>
        <p:txBody>
          <a:bodyPr>
            <a:normAutofit/>
          </a:bodyPr>
          <a:lstStyle/>
          <a:p>
            <a:pPr marL="288000" indent="-288000">
              <a:spcBef>
                <a:spcPts val="600"/>
              </a:spcBef>
            </a:pPr>
            <a:r>
              <a:rPr lang="ru-RU" sz="2800" dirty="0"/>
              <a:t>Линейное уравнение второго порядка</a:t>
            </a:r>
            <a:endParaRPr lang="en-US" sz="2800" dirty="0"/>
          </a:p>
          <a:p>
            <a:pPr marL="288000" indent="-288000">
              <a:spcBef>
                <a:spcPts val="600"/>
              </a:spcBef>
            </a:pPr>
            <a:endParaRPr lang="en-US" sz="2800" dirty="0"/>
          </a:p>
          <a:p>
            <a:pPr marL="288000" indent="-288000">
              <a:spcBef>
                <a:spcPts val="600"/>
              </a:spcBef>
            </a:pPr>
            <a:endParaRPr lang="en-US" sz="2800" dirty="0"/>
          </a:p>
          <a:p>
            <a:pPr marL="288000" indent="-288000">
              <a:spcBef>
                <a:spcPts val="600"/>
              </a:spcBef>
            </a:pPr>
            <a:endParaRPr lang="en-US" sz="2800" dirty="0"/>
          </a:p>
          <a:p>
            <a:pPr marL="288000" indent="-288000">
              <a:spcBef>
                <a:spcPts val="600"/>
              </a:spcBef>
            </a:pPr>
            <a:r>
              <a:rPr lang="ru-RU" sz="2800" dirty="0"/>
              <a:t>Линейное уравнение с </a:t>
            </a:r>
            <a:r>
              <a:rPr lang="ru-RU" sz="2800" dirty="0" err="1"/>
              <a:t>трехдиагональной</a:t>
            </a:r>
            <a:r>
              <a:rPr lang="ru-RU" sz="2800" dirty="0"/>
              <a:t> матрицей</a:t>
            </a:r>
          </a:p>
        </p:txBody>
      </p:sp>
      <p:graphicFrame>
        <p:nvGraphicFramePr>
          <p:cNvPr id="163842" name="Object 2"/>
          <p:cNvGraphicFramePr>
            <a:graphicFrameLocks noChangeAspect="1"/>
          </p:cNvGraphicFramePr>
          <p:nvPr/>
        </p:nvGraphicFramePr>
        <p:xfrm>
          <a:off x="785786" y="1785926"/>
          <a:ext cx="746601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22" name="Equation" r:id="rId2" imgW="7492680" imgH="1002960" progId="Equation.DSMT4">
                  <p:embed/>
                </p:oleObj>
              </mc:Choice>
              <mc:Fallback>
                <p:oleObj name="Equation" r:id="rId2" imgW="7492680" imgH="100296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1785926"/>
                        <a:ext cx="7466013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3" name="Object 3"/>
          <p:cNvGraphicFramePr>
            <a:graphicFrameLocks noChangeAspect="1"/>
          </p:cNvGraphicFramePr>
          <p:nvPr/>
        </p:nvGraphicFramePr>
        <p:xfrm>
          <a:off x="4578324" y="4483114"/>
          <a:ext cx="2252662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23" name="Equation" r:id="rId4" imgW="2260440" imgH="380880" progId="Equation.DSMT4">
                  <p:embed/>
                </p:oleObj>
              </mc:Choice>
              <mc:Fallback>
                <p:oleObj name="Equation" r:id="rId4" imgW="2260440" imgH="3808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8324" y="4483114"/>
                        <a:ext cx="2252662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25" name="Object 3"/>
          <p:cNvGraphicFramePr>
            <a:graphicFrameLocks noChangeAspect="1"/>
          </p:cNvGraphicFramePr>
          <p:nvPr/>
        </p:nvGraphicFramePr>
        <p:xfrm>
          <a:off x="785786" y="4256100"/>
          <a:ext cx="2708275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25" name="Equation" r:id="rId6" imgW="2717640" imgH="901440" progId="Equation.DSMT4">
                  <p:embed/>
                </p:oleObj>
              </mc:Choice>
              <mc:Fallback>
                <p:oleObj name="Equation" r:id="rId6" imgW="2717640" imgH="9014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4256100"/>
                        <a:ext cx="2708275" cy="887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31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Граничные условия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2000" y="1285860"/>
            <a:ext cx="8229600" cy="4525963"/>
          </a:xfrm>
        </p:spPr>
        <p:txBody>
          <a:bodyPr>
            <a:normAutofit/>
          </a:bodyPr>
          <a:lstStyle/>
          <a:p>
            <a:pPr marL="288000" indent="-288000">
              <a:spcBef>
                <a:spcPts val="600"/>
              </a:spcBef>
            </a:pPr>
            <a:r>
              <a:rPr lang="ru-RU" sz="2800" dirty="0"/>
              <a:t>Уравнение движения </a:t>
            </a:r>
            <a:r>
              <a:rPr lang="en-US" sz="2800" i="1" dirty="0"/>
              <a:t>n</a:t>
            </a:r>
            <a:r>
              <a:rPr lang="ru-RU" sz="2800" dirty="0"/>
              <a:t>-го спутника</a:t>
            </a:r>
            <a:endParaRPr lang="en-US" sz="2800" dirty="0"/>
          </a:p>
          <a:p>
            <a:pPr marL="288000" indent="-288000">
              <a:spcBef>
                <a:spcPts val="600"/>
              </a:spcBef>
            </a:pPr>
            <a:endParaRPr lang="ru-RU" sz="2800" dirty="0"/>
          </a:p>
          <a:p>
            <a:pPr marL="288000" indent="-288000">
              <a:spcBef>
                <a:spcPts val="600"/>
              </a:spcBef>
            </a:pPr>
            <a:endParaRPr lang="ru-RU" sz="2800" dirty="0"/>
          </a:p>
          <a:p>
            <a:pPr marL="288000" indent="-288000">
              <a:spcBef>
                <a:spcPts val="600"/>
              </a:spcBef>
            </a:pPr>
            <a:r>
              <a:rPr lang="ru-RU" sz="2800" dirty="0"/>
              <a:t>Уравнения</a:t>
            </a:r>
            <a:r>
              <a:rPr lang="en-US" sz="2800" dirty="0"/>
              <a:t> </a:t>
            </a:r>
            <a:r>
              <a:rPr lang="ru-RU" sz="2800" dirty="0"/>
              <a:t>в граничных точках троса </a:t>
            </a:r>
          </a:p>
        </p:txBody>
      </p:sp>
      <p:graphicFrame>
        <p:nvGraphicFramePr>
          <p:cNvPr id="185350" name="Object 6"/>
          <p:cNvGraphicFramePr>
            <a:graphicFrameLocks noChangeAspect="1"/>
          </p:cNvGraphicFramePr>
          <p:nvPr/>
        </p:nvGraphicFramePr>
        <p:xfrm>
          <a:off x="858850" y="1754188"/>
          <a:ext cx="5427662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0" name="Equation" r:id="rId2" imgW="5448240" imgH="901440" progId="Equation.DSMT4">
                  <p:embed/>
                </p:oleObj>
              </mc:Choice>
              <mc:Fallback>
                <p:oleObj name="Equation" r:id="rId2" imgW="5448240" imgH="9014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850" y="1754188"/>
                        <a:ext cx="5427662" cy="893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53" name="Object 2"/>
          <p:cNvGraphicFramePr>
            <a:graphicFrameLocks noChangeAspect="1"/>
          </p:cNvGraphicFramePr>
          <p:nvPr/>
        </p:nvGraphicFramePr>
        <p:xfrm>
          <a:off x="877906" y="3305175"/>
          <a:ext cx="6265862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3" name="Equation" r:id="rId4" imgW="6286320" imgH="2006280" progId="Equation.DSMT4">
                  <p:embed/>
                </p:oleObj>
              </mc:Choice>
              <mc:Fallback>
                <p:oleObj name="Equation" r:id="rId4" imgW="6286320" imgH="20062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906" y="3305175"/>
                        <a:ext cx="6265862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54" name="Object 10"/>
          <p:cNvGraphicFramePr>
            <a:graphicFrameLocks noChangeAspect="1"/>
          </p:cNvGraphicFramePr>
          <p:nvPr/>
        </p:nvGraphicFramePr>
        <p:xfrm>
          <a:off x="900116" y="5402263"/>
          <a:ext cx="4100512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4" name="Equation" r:id="rId6" imgW="4114800" imgH="825480" progId="Equation.DSMT4">
                  <p:embed/>
                </p:oleObj>
              </mc:Choice>
              <mc:Fallback>
                <p:oleObj name="Equation" r:id="rId6" imgW="4114800" imgH="8254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6" y="5402263"/>
                        <a:ext cx="4100512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32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Граничные условия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2000" y="1285860"/>
            <a:ext cx="8229600" cy="4525963"/>
          </a:xfrm>
        </p:spPr>
        <p:txBody>
          <a:bodyPr>
            <a:normAutofit/>
          </a:bodyPr>
          <a:lstStyle/>
          <a:p>
            <a:pPr marL="288000" indent="-288000">
              <a:spcBef>
                <a:spcPts val="600"/>
              </a:spcBef>
            </a:pPr>
            <a:r>
              <a:rPr lang="ru-RU" sz="2800" dirty="0"/>
              <a:t>Линейная система 6</a:t>
            </a:r>
            <a:r>
              <a:rPr lang="en-US" sz="2800" i="1" dirty="0"/>
              <a:t>N</a:t>
            </a:r>
            <a:r>
              <a:rPr lang="en-US" sz="2800" dirty="0"/>
              <a:t> </a:t>
            </a:r>
            <a:r>
              <a:rPr lang="ru-RU" sz="2800" dirty="0"/>
              <a:t>уравнений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33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Обзор литературы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8000" indent="-288000">
              <a:spcBef>
                <a:spcPts val="0"/>
              </a:spcBef>
            </a:pPr>
            <a:r>
              <a:rPr lang="ru-RU" sz="2800" dirty="0"/>
              <a:t>Исследование динамики тросовых систем:</a:t>
            </a:r>
          </a:p>
          <a:p>
            <a:pPr marL="28800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ru-RU" sz="2800" dirty="0"/>
              <a:t>Белецкий В.В., Садов Ю.А., Герман А.Д.,</a:t>
            </a:r>
            <a:br>
              <a:rPr lang="ru-RU" sz="2800" dirty="0"/>
            </a:br>
            <a:r>
              <a:rPr lang="ru-RU" sz="2800" dirty="0"/>
              <a:t>Асланов В.С. и др.</a:t>
            </a:r>
          </a:p>
          <a:p>
            <a:pPr marL="288000" indent="-288000">
              <a:spcBef>
                <a:spcPts val="1200"/>
              </a:spcBef>
            </a:pPr>
            <a:r>
              <a:rPr lang="ru-RU" sz="2800" dirty="0"/>
              <a:t>Применение электродинамических тросов:</a:t>
            </a:r>
          </a:p>
          <a:p>
            <a:pPr marL="288000" indent="0">
              <a:spcBef>
                <a:spcPts val="600"/>
              </a:spcBef>
              <a:buNone/>
            </a:pPr>
            <a:r>
              <a:rPr lang="ru-RU" sz="2800" dirty="0" err="1"/>
              <a:t>Заболотнов</a:t>
            </a:r>
            <a:r>
              <a:rPr lang="ru-RU" sz="2800" dirty="0"/>
              <a:t> Ю.М., </a:t>
            </a:r>
            <a:r>
              <a:rPr lang="en-US" sz="2800" dirty="0"/>
              <a:t>Peck</a:t>
            </a:r>
            <a:r>
              <a:rPr lang="ru-RU" sz="2800" dirty="0"/>
              <a:t> М.</a:t>
            </a:r>
            <a:r>
              <a:rPr lang="en-US" sz="2800" dirty="0"/>
              <a:t>, </a:t>
            </a:r>
            <a:r>
              <a:rPr lang="en-US" sz="2800" dirty="0" err="1"/>
              <a:t>Schaub</a:t>
            </a:r>
            <a:r>
              <a:rPr lang="ru-RU" sz="2800" dirty="0"/>
              <a:t> </a:t>
            </a:r>
            <a:r>
              <a:rPr lang="en-US" sz="2800" dirty="0"/>
              <a:t>H.,</a:t>
            </a:r>
            <a:br>
              <a:rPr lang="ru-RU" sz="2800" dirty="0"/>
            </a:br>
            <a:r>
              <a:rPr lang="de-DE" sz="2800" dirty="0" err="1"/>
              <a:t>Sanmartin</a:t>
            </a:r>
            <a:r>
              <a:rPr lang="ru-RU" sz="2800" dirty="0"/>
              <a:t> </a:t>
            </a:r>
            <a:r>
              <a:rPr lang="de-DE" sz="2800" dirty="0"/>
              <a:t>J.R.</a:t>
            </a:r>
            <a:r>
              <a:rPr lang="ru-RU" sz="2800" dirty="0"/>
              <a:t> и др.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4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Электродинамические тросы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432000" y="1474805"/>
            <a:ext cx="4543428" cy="4525963"/>
          </a:xfrm>
        </p:spPr>
        <p:txBody>
          <a:bodyPr>
            <a:normAutofit/>
          </a:bodyPr>
          <a:lstStyle/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r>
              <a:rPr lang="ru-RU" sz="2400" dirty="0"/>
              <a:t>На проводник с током в магнитном поле Земли действует сила</a:t>
            </a:r>
          </a:p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r>
              <a:rPr lang="ru-RU" sz="2400" dirty="0"/>
              <a:t>Эту силу можно использовать для управления движением аппаратов, связанных электродинамическим тросом</a:t>
            </a:r>
          </a:p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r>
              <a:rPr lang="ru-RU" sz="2400" dirty="0"/>
              <a:t>В настоящий момент разрабатывается ряд миссий</a:t>
            </a:r>
          </a:p>
        </p:txBody>
      </p:sp>
      <p:pic>
        <p:nvPicPr>
          <p:cNvPr id="13" name="Рисунок 12" descr="t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214422"/>
            <a:ext cx="3757495" cy="16477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43504" y="2857496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Tether</a:t>
            </a:r>
            <a:r>
              <a:rPr lang="de-DE" dirty="0"/>
              <a:t> </a:t>
            </a:r>
            <a:r>
              <a:rPr lang="de-DE" dirty="0" err="1"/>
              <a:t>Electrodynamics</a:t>
            </a:r>
            <a:r>
              <a:rPr lang="de-DE" dirty="0"/>
              <a:t> Propulsion </a:t>
            </a:r>
            <a:r>
              <a:rPr lang="de-DE" dirty="0" err="1"/>
              <a:t>CubeSat</a:t>
            </a:r>
            <a:r>
              <a:rPr lang="de-DE" dirty="0"/>
              <a:t> Experiment (</a:t>
            </a:r>
            <a:r>
              <a:rPr lang="en-US" dirty="0"/>
              <a:t>TEPCE)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286380" y="6000768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Tether Physics and Survivability Experiment (</a:t>
            </a:r>
            <a:r>
              <a:rPr lang="en-US" dirty="0" err="1"/>
              <a:t>TiPS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16" name="Рисунок 15" descr="t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956420" y="3489924"/>
            <a:ext cx="2160382" cy="2861306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5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Задачи управления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432000" y="1474805"/>
            <a:ext cx="8329642" cy="4883153"/>
          </a:xfrm>
        </p:spPr>
        <p:txBody>
          <a:bodyPr>
            <a:normAutofit/>
          </a:bodyPr>
          <a:lstStyle/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r>
              <a:rPr lang="ru-RU" sz="2400" dirty="0"/>
              <a:t>Основная задача – удерживать трос в натянутом состоянии</a:t>
            </a:r>
          </a:p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r>
              <a:rPr lang="ru-RU" sz="2400" dirty="0"/>
              <a:t>Для создания центробежной силы система раскручивается относительно центра масс с помощью двигателей</a:t>
            </a:r>
          </a:p>
          <a:p>
            <a:pPr marL="288000" indent="-288000">
              <a:spcBef>
                <a:spcPts val="0"/>
              </a:spcBef>
              <a:spcAft>
                <a:spcPts val="1800"/>
              </a:spcAft>
            </a:pPr>
            <a:r>
              <a:rPr lang="ru-RU" sz="2400" dirty="0"/>
              <a:t>Существующие проекты нацелены на управление орбитальным движением тросовой системы</a:t>
            </a:r>
          </a:p>
          <a:p>
            <a:pPr marL="288000" indent="-288000"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В настоящей работе рассматриваются 4 аппарата, соединенных электродинамическими тросами, с помощью которых обеспечивается: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ru-RU" sz="2400" dirty="0"/>
              <a:t>Угловое движение для натяжения тросов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ru-RU" sz="2400" dirty="0"/>
              <a:t>Требуемое орбитальное движение центра масс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6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Постановка задачи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000" y="1124744"/>
            <a:ext cx="8535322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dirty="0"/>
              <a:t>Дано:</a:t>
            </a:r>
          </a:p>
          <a:p>
            <a:pPr marL="288000" indent="-2880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4 спутника в вершинах правильного тетраэдра</a:t>
            </a:r>
          </a:p>
          <a:p>
            <a:pPr marL="288000" indent="-2880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Тросы в натянутом состоянии рассматриваются</a:t>
            </a:r>
            <a:br>
              <a:rPr lang="ru-RU" sz="2400" dirty="0"/>
            </a:br>
            <a:r>
              <a:rPr lang="ru-RU" sz="2400" dirty="0"/>
              <a:t>как жесткие стержни</a:t>
            </a:r>
            <a:endParaRPr lang="en-US" sz="2400" dirty="0"/>
          </a:p>
          <a:p>
            <a:pPr marL="288000" indent="-2880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Тросы проводят электрический ток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2000" y="3559450"/>
            <a:ext cx="4963422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dirty="0"/>
              <a:t>Требуется:</a:t>
            </a:r>
          </a:p>
          <a:p>
            <a:r>
              <a:rPr lang="ru-RU" sz="2400" dirty="0"/>
              <a:t>Построить управление</a:t>
            </a:r>
            <a:br>
              <a:rPr lang="ru-RU" sz="2400" dirty="0"/>
            </a:br>
            <a:r>
              <a:rPr lang="ru-RU" sz="2400" dirty="0"/>
              <a:t>с помощью силы Лоренца</a:t>
            </a:r>
            <a:br>
              <a:rPr lang="ru-RU" sz="2400" dirty="0"/>
            </a:br>
            <a:r>
              <a:rPr lang="ru-RU" sz="2400" dirty="0"/>
              <a:t>для достижения требуемого углового движения системы и движения центра масс в задаче группового полета</a:t>
            </a:r>
          </a:p>
        </p:txBody>
      </p:sp>
      <p:pic>
        <p:nvPicPr>
          <p:cNvPr id="19" name="Рисунок 18" descr="Cx1x2x3_1.jpg"/>
          <p:cNvPicPr>
            <a:picLocks noChangeAspect="1"/>
          </p:cNvPicPr>
          <p:nvPr/>
        </p:nvPicPr>
        <p:blipFill>
          <a:blip r:embed="rId3" cstate="print"/>
          <a:srcRect l="13872" r="9125" b="9999"/>
          <a:stretch>
            <a:fillRect/>
          </a:stretch>
        </p:blipFill>
        <p:spPr>
          <a:xfrm>
            <a:off x="6000760" y="3214686"/>
            <a:ext cx="2786082" cy="321471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7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Cx1x2x3_1.jpg"/>
          <p:cNvPicPr>
            <a:picLocks noChangeAspect="1"/>
          </p:cNvPicPr>
          <p:nvPr/>
        </p:nvPicPr>
        <p:blipFill>
          <a:blip r:embed="rId3" cstate="print"/>
          <a:srcRect l="13872" r="9125" b="9999"/>
          <a:stretch>
            <a:fillRect/>
          </a:stretch>
        </p:blipFill>
        <p:spPr>
          <a:xfrm>
            <a:off x="6215074" y="3143248"/>
            <a:ext cx="2786082" cy="32147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Системы координат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000" y="1563421"/>
            <a:ext cx="853532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/>
              <a:t>Инерциальная – центр в центре Земли, система не вращается</a:t>
            </a:r>
          </a:p>
          <a:p>
            <a:pPr marL="288000" indent="-2880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/>
              <a:t>Орбитальная – движется по круговой орбите</a:t>
            </a:r>
          </a:p>
          <a:p>
            <a:pPr marL="288000" indent="-2880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/>
              <a:t>Опорная – центр движется по круговой орбите, система вращается с постоянной угловой скоростью</a:t>
            </a:r>
          </a:p>
          <a:p>
            <a:pPr marL="288000" indent="-2880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/>
              <a:t>Связанная – центр в центре масс тетраэдра, </a:t>
            </a:r>
            <a:br>
              <a:rPr lang="ru-RU" sz="2400" dirty="0"/>
            </a:br>
            <a:r>
              <a:rPr lang="ru-RU" sz="2400" dirty="0"/>
              <a:t>две оси параллельны одной из граней, </a:t>
            </a:r>
            <a:br>
              <a:rPr lang="ru-RU" sz="2400" dirty="0"/>
            </a:br>
            <a:r>
              <a:rPr lang="ru-RU" sz="2400" dirty="0"/>
              <a:t>третья ось направлена на вершину, </a:t>
            </a:r>
            <a:br>
              <a:rPr lang="ru-RU" sz="2400" dirty="0"/>
            </a:br>
            <a:r>
              <a:rPr lang="ru-RU" sz="2400" dirty="0"/>
              <a:t>не лежащую на этой грани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8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/>
              <a:t>Уравнения движения</a:t>
            </a:r>
          </a:p>
        </p:txBody>
      </p:sp>
      <p:graphicFrame>
        <p:nvGraphicFramePr>
          <p:cNvPr id="113666" name="Object 2"/>
          <p:cNvGraphicFramePr>
            <a:graphicFrameLocks noChangeAspect="1"/>
          </p:cNvGraphicFramePr>
          <p:nvPr/>
        </p:nvGraphicFramePr>
        <p:xfrm>
          <a:off x="714348" y="2309804"/>
          <a:ext cx="2873375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6" name="Equation" r:id="rId3" imgW="2869920" imgH="1244520" progId="Equation.DSMT4">
                  <p:embed/>
                </p:oleObj>
              </mc:Choice>
              <mc:Fallback>
                <p:oleObj name="Equation" r:id="rId3" imgW="2869920" imgH="124452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2309804"/>
                        <a:ext cx="2873375" cy="125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67" name="Object 3"/>
          <p:cNvGraphicFramePr>
            <a:graphicFrameLocks noChangeAspect="1"/>
          </p:cNvGraphicFramePr>
          <p:nvPr/>
        </p:nvGraphicFramePr>
        <p:xfrm>
          <a:off x="4378325" y="2259014"/>
          <a:ext cx="4270375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7" name="Equation" r:id="rId5" imgW="4267080" imgH="1371600" progId="Equation.DSMT4">
                  <p:embed/>
                </p:oleObj>
              </mc:Choice>
              <mc:Fallback>
                <p:oleObj name="Equation" r:id="rId5" imgW="4267080" imgH="1371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8325" y="2259014"/>
                        <a:ext cx="4270375" cy="1384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1472" y="1582153"/>
            <a:ext cx="264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Орбитальное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11677" y="1582153"/>
            <a:ext cx="264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Угловое</a:t>
            </a:r>
          </a:p>
        </p:txBody>
      </p:sp>
      <p:graphicFrame>
        <p:nvGraphicFramePr>
          <p:cNvPr id="113668" name="Object 4"/>
          <p:cNvGraphicFramePr>
            <a:graphicFrameLocks noChangeAspect="1"/>
          </p:cNvGraphicFramePr>
          <p:nvPr/>
        </p:nvGraphicFramePr>
        <p:xfrm>
          <a:off x="785786" y="4643446"/>
          <a:ext cx="2568575" cy="141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8" name="Equation" r:id="rId7" imgW="2565360" imgH="1396800" progId="Equation.DSMT4">
                  <p:embed/>
                </p:oleObj>
              </mc:Choice>
              <mc:Fallback>
                <p:oleObj name="Equation" r:id="rId7" imgW="2565360" imgH="13968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4643446"/>
                        <a:ext cx="2568575" cy="1411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69" name="Object 5"/>
          <p:cNvGraphicFramePr>
            <a:graphicFrameLocks noChangeAspect="1"/>
          </p:cNvGraphicFramePr>
          <p:nvPr/>
        </p:nvGraphicFramePr>
        <p:xfrm>
          <a:off x="4071934" y="4714884"/>
          <a:ext cx="2757488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9" name="Equation" r:id="rId9" imgW="2755800" imgH="1269720" progId="Equation.DSMT4">
                  <p:embed/>
                </p:oleObj>
              </mc:Choice>
              <mc:Fallback>
                <p:oleObj name="Equation" r:id="rId9" imgW="2755800" imgH="126972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4" y="4714884"/>
                        <a:ext cx="2757488" cy="1282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500034" y="4572008"/>
            <a:ext cx="8072494" cy="1714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71472" y="4000504"/>
            <a:ext cx="8358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Учитывается вторая гармоника </a:t>
            </a:r>
            <a:r>
              <a:rPr lang="ru-RU" sz="3000" dirty="0" err="1"/>
              <a:t>геопотенциала</a:t>
            </a:r>
            <a:r>
              <a:rPr lang="ru-RU" sz="3000" dirty="0"/>
              <a:t> и гравитационный момент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B8F9EB-1AF5-4672-A8EE-E31736CEFF56}" type="slidenum">
              <a:rPr lang="ru-RU" smtClean="0"/>
              <a:pPr/>
              <a:t>9</a:t>
            </a:fld>
            <a:r>
              <a:rPr lang="en-US"/>
              <a:t>/</a:t>
            </a:r>
            <a:r>
              <a:rPr lang="ru-RU"/>
              <a:t>28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38553</TotalTime>
  <Words>1062</Words>
  <Application>Microsoft Office PowerPoint</Application>
  <PresentationFormat>Экран (4:3)</PresentationFormat>
  <Paragraphs>182</Paragraphs>
  <Slides>33</Slides>
  <Notes>18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Тема Office</vt:lpstr>
      <vt:lpstr>Equation</vt:lpstr>
      <vt:lpstr>Управление тросовой тетраэдральной формацией микроспутников с помощью силы Лоренца</vt:lpstr>
      <vt:lpstr>Содержание работы</vt:lpstr>
      <vt:lpstr>Цель работы</vt:lpstr>
      <vt:lpstr>Обзор литературы</vt:lpstr>
      <vt:lpstr>Электродинамические тросы</vt:lpstr>
      <vt:lpstr>Задачи управления</vt:lpstr>
      <vt:lpstr>Постановка задачи</vt:lpstr>
      <vt:lpstr>Системы координат</vt:lpstr>
      <vt:lpstr>Уравнения движения</vt:lpstr>
      <vt:lpstr>Сила Лоренца</vt:lpstr>
      <vt:lpstr>Уравнения Хилла–Клохесси–Уилтшира</vt:lpstr>
      <vt:lpstr>Требуемое относительное движение</vt:lpstr>
      <vt:lpstr>Требуемое угловое движение</vt:lpstr>
      <vt:lpstr>Расчет сил тока</vt:lpstr>
      <vt:lpstr>Расчет сил тока</vt:lpstr>
      <vt:lpstr>Параметры моделирования</vt:lpstr>
      <vt:lpstr>Моделирование</vt:lpstr>
      <vt:lpstr>Величины токов</vt:lpstr>
      <vt:lpstr>Относительное движение центра масс</vt:lpstr>
      <vt:lpstr>Угловое движение</vt:lpstr>
      <vt:lpstr>Управление поступательным движением</vt:lpstr>
      <vt:lpstr>Управление угловым движением</vt:lpstr>
      <vt:lpstr>Ограничение величины тока</vt:lpstr>
      <vt:lpstr>Влияние начальных параметров</vt:lpstr>
      <vt:lpstr>Заключение</vt:lpstr>
      <vt:lpstr>Публикации и доклады</vt:lpstr>
      <vt:lpstr>Дальнейшие планы</vt:lpstr>
      <vt:lpstr>Презентация PowerPoint</vt:lpstr>
      <vt:lpstr>Гибкие тросы</vt:lpstr>
      <vt:lpstr>Расчет сил натяжения</vt:lpstr>
      <vt:lpstr>Расчет сил натяжения</vt:lpstr>
      <vt:lpstr>Граничные условия</vt:lpstr>
      <vt:lpstr>Граничные условия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Кирилл Чернов</dc:creator>
  <cp:lastModifiedBy>Sergey Trofimov</cp:lastModifiedBy>
  <cp:revision>1389</cp:revision>
  <dcterms:created xsi:type="dcterms:W3CDTF">2019-11-11T17:28:17Z</dcterms:created>
  <dcterms:modified xsi:type="dcterms:W3CDTF">2022-07-25T10:26:36Z</dcterms:modified>
</cp:coreProperties>
</file>