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3" r:id="rId3"/>
    <p:sldId id="283" r:id="rId4"/>
    <p:sldId id="340" r:id="rId5"/>
    <p:sldId id="379" r:id="rId6"/>
    <p:sldId id="348" r:id="rId7"/>
    <p:sldId id="332" r:id="rId8"/>
    <p:sldId id="358" r:id="rId9"/>
    <p:sldId id="361" r:id="rId10"/>
    <p:sldId id="396" r:id="rId11"/>
    <p:sldId id="363" r:id="rId12"/>
    <p:sldId id="373" r:id="rId13"/>
    <p:sldId id="393" r:id="rId14"/>
    <p:sldId id="374" r:id="rId15"/>
    <p:sldId id="384" r:id="rId16"/>
    <p:sldId id="377" r:id="rId17"/>
    <p:sldId id="387" r:id="rId18"/>
    <p:sldId id="385" r:id="rId19"/>
    <p:sldId id="378" r:id="rId20"/>
    <p:sldId id="388" r:id="rId21"/>
    <p:sldId id="386" r:id="rId22"/>
    <p:sldId id="375" r:id="rId23"/>
    <p:sldId id="311" r:id="rId24"/>
    <p:sldId id="390" r:id="rId25"/>
    <p:sldId id="400" r:id="rId26"/>
    <p:sldId id="392" r:id="rId27"/>
    <p:sldId id="391" r:id="rId28"/>
    <p:sldId id="367" r:id="rId29"/>
    <p:sldId id="394" r:id="rId30"/>
    <p:sldId id="395" r:id="rId31"/>
    <p:sldId id="399" r:id="rId32"/>
    <p:sldId id="366" r:id="rId33"/>
    <p:sldId id="397" r:id="rId34"/>
    <p:sldId id="39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DF3B72-DDAE-4D78-B2F4-352D41C75343}">
          <p14:sldIdLst>
            <p14:sldId id="256"/>
            <p14:sldId id="353"/>
            <p14:sldId id="283"/>
            <p14:sldId id="340"/>
            <p14:sldId id="379"/>
            <p14:sldId id="348"/>
            <p14:sldId id="332"/>
            <p14:sldId id="358"/>
            <p14:sldId id="361"/>
            <p14:sldId id="396"/>
            <p14:sldId id="363"/>
            <p14:sldId id="373"/>
            <p14:sldId id="393"/>
            <p14:sldId id="374"/>
            <p14:sldId id="384"/>
            <p14:sldId id="377"/>
            <p14:sldId id="387"/>
            <p14:sldId id="385"/>
            <p14:sldId id="378"/>
            <p14:sldId id="388"/>
            <p14:sldId id="386"/>
            <p14:sldId id="375"/>
            <p14:sldId id="311"/>
            <p14:sldId id="390"/>
            <p14:sldId id="400"/>
            <p14:sldId id="392"/>
            <p14:sldId id="391"/>
            <p14:sldId id="367"/>
            <p14:sldId id="394"/>
            <p14:sldId id="395"/>
            <p14:sldId id="399"/>
            <p14:sldId id="366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Glazunova" initials="IG" lastIdx="1" clrIdx="0">
    <p:extLst>
      <p:ext uri="{19B8F6BF-5375-455C-9EA6-DF929625EA0E}">
        <p15:presenceInfo xmlns:p15="http://schemas.microsoft.com/office/powerpoint/2012/main" userId="S-1-5-21-2759251321-3792594990-2533694615-1157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E8CB"/>
    <a:srgbClr val="FFF4E7"/>
    <a:srgbClr val="E7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E66FA-74C8-4B83-9355-E71653EB880F}" v="41" dt="2024-01-21T19:19:47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0845" autoAdjust="0"/>
  </p:normalViewPr>
  <p:slideViewPr>
    <p:cSldViewPr snapToGrid="0">
      <p:cViewPr varScale="1">
        <p:scale>
          <a:sx n="81" d="100"/>
          <a:sy n="81" d="100"/>
        </p:scale>
        <p:origin x="364" y="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6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Trofimov" userId="6164d9531cc797bd" providerId="LiveId" clId="{577E66FA-74C8-4B83-9355-E71653EB880F}"/>
    <pc:docChg chg="undo custSel addSld delSld modSld sldOrd modSection">
      <pc:chgData name="Sergey Trofimov" userId="6164d9531cc797bd" providerId="LiveId" clId="{577E66FA-74C8-4B83-9355-E71653EB880F}" dt="2024-01-21T20:09:21.835" v="228" actId="255"/>
      <pc:docMkLst>
        <pc:docMk/>
      </pc:docMkLst>
      <pc:sldChg chg="delSp modSp mod">
        <pc:chgData name="Sergey Trofimov" userId="6164d9531cc797bd" providerId="LiveId" clId="{577E66FA-74C8-4B83-9355-E71653EB880F}" dt="2024-01-21T16:18:22.231" v="73" actId="20577"/>
        <pc:sldMkLst>
          <pc:docMk/>
          <pc:sldMk cId="1495915018" sldId="256"/>
        </pc:sldMkLst>
        <pc:spChg chg="mod">
          <ac:chgData name="Sergey Trofimov" userId="6164d9531cc797bd" providerId="LiveId" clId="{577E66FA-74C8-4B83-9355-E71653EB880F}" dt="2024-01-21T16:18:22.231" v="73" actId="20577"/>
          <ac:spMkLst>
            <pc:docMk/>
            <pc:sldMk cId="1495915018" sldId="256"/>
            <ac:spMk id="4" creationId="{5D925AF3-197A-B7D5-993F-1375FF88A6FA}"/>
          </ac:spMkLst>
        </pc:spChg>
        <pc:spChg chg="mod">
          <ac:chgData name="Sergey Trofimov" userId="6164d9531cc797bd" providerId="LiveId" clId="{577E66FA-74C8-4B83-9355-E71653EB880F}" dt="2024-01-21T16:17:09.863" v="55" actId="14100"/>
          <ac:spMkLst>
            <pc:docMk/>
            <pc:sldMk cId="1495915018" sldId="256"/>
            <ac:spMk id="6" creationId="{D57A76E4-F291-125A-1AD0-C1897DB63265}"/>
          </ac:spMkLst>
        </pc:spChg>
        <pc:spChg chg="mod">
          <ac:chgData name="Sergey Trofimov" userId="6164d9531cc797bd" providerId="LiveId" clId="{577E66FA-74C8-4B83-9355-E71653EB880F}" dt="2024-01-21T16:18:08.796" v="66" actId="1035"/>
          <ac:spMkLst>
            <pc:docMk/>
            <pc:sldMk cId="1495915018" sldId="256"/>
            <ac:spMk id="24" creationId="{150F365D-4828-7FE3-FCB2-83C3813293B3}"/>
          </ac:spMkLst>
        </pc:spChg>
        <pc:spChg chg="mod">
          <ac:chgData name="Sergey Trofimov" userId="6164d9531cc797bd" providerId="LiveId" clId="{577E66FA-74C8-4B83-9355-E71653EB880F}" dt="2024-01-21T16:17:49.342" v="61" actId="1076"/>
          <ac:spMkLst>
            <pc:docMk/>
            <pc:sldMk cId="1495915018" sldId="256"/>
            <ac:spMk id="25" creationId="{63AEA4A3-1445-B7B7-16D9-67930FE89309}"/>
          </ac:spMkLst>
        </pc:spChg>
        <pc:picChg chg="del">
          <ac:chgData name="Sergey Trofimov" userId="6164d9531cc797bd" providerId="LiveId" clId="{577E66FA-74C8-4B83-9355-E71653EB880F}" dt="2024-01-21T16:17:16.131" v="57" actId="478"/>
          <ac:picMkLst>
            <pc:docMk/>
            <pc:sldMk cId="1495915018" sldId="256"/>
            <ac:picMk id="5" creationId="{D9A50320-4F29-469E-A559-D03EFC74A841}"/>
          </ac:picMkLst>
        </pc:picChg>
        <pc:picChg chg="mod">
          <ac:chgData name="Sergey Trofimov" userId="6164d9531cc797bd" providerId="LiveId" clId="{577E66FA-74C8-4B83-9355-E71653EB880F}" dt="2024-01-21T16:17:42.819" v="60" actId="1076"/>
          <ac:picMkLst>
            <pc:docMk/>
            <pc:sldMk cId="1495915018" sldId="256"/>
            <ac:picMk id="7" creationId="{C07DFE67-170D-333A-04BC-E8EFA375F1A9}"/>
          </ac:picMkLst>
        </pc:picChg>
        <pc:picChg chg="mod">
          <ac:chgData name="Sergey Trofimov" userId="6164d9531cc797bd" providerId="LiveId" clId="{577E66FA-74C8-4B83-9355-E71653EB880F}" dt="2024-01-21T16:17:18.686" v="58" actId="1076"/>
          <ac:picMkLst>
            <pc:docMk/>
            <pc:sldMk cId="1495915018" sldId="256"/>
            <ac:picMk id="8" creationId="{D59D000C-0EDF-6D49-0FB4-C936694DBEB4}"/>
          </ac:picMkLst>
        </pc:picChg>
      </pc:sldChg>
      <pc:sldChg chg="modSp mod">
        <pc:chgData name="Sergey Trofimov" userId="6164d9531cc797bd" providerId="LiveId" clId="{577E66FA-74C8-4B83-9355-E71653EB880F}" dt="2024-01-21T16:21:49.324" v="108" actId="255"/>
        <pc:sldMkLst>
          <pc:docMk/>
          <pc:sldMk cId="3247648034" sldId="283"/>
        </pc:sldMkLst>
        <pc:spChg chg="mod">
          <ac:chgData name="Sergey Trofimov" userId="6164d9531cc797bd" providerId="LiveId" clId="{577E66FA-74C8-4B83-9355-E71653EB880F}" dt="2024-01-21T16:21:49.324" v="108" actId="255"/>
          <ac:spMkLst>
            <pc:docMk/>
            <pc:sldMk cId="3247648034" sldId="283"/>
            <ac:spMk id="2" creationId="{C0F836A3-EF8B-4D87-A759-C3729D15328C}"/>
          </ac:spMkLst>
        </pc:spChg>
        <pc:spChg chg="mod">
          <ac:chgData name="Sergey Trofimov" userId="6164d9531cc797bd" providerId="LiveId" clId="{577E66FA-74C8-4B83-9355-E71653EB880F}" dt="2024-01-21T16:18:37.975" v="76" actId="20577"/>
          <ac:spMkLst>
            <pc:docMk/>
            <pc:sldMk cId="3247648034" sldId="283"/>
            <ac:spMk id="14" creationId="{500BECE9-7626-49B7-A43F-91376B0A2208}"/>
          </ac:spMkLst>
        </pc:spChg>
      </pc:sldChg>
      <pc:sldChg chg="modSp mod">
        <pc:chgData name="Sergey Trofimov" userId="6164d9531cc797bd" providerId="LiveId" clId="{577E66FA-74C8-4B83-9355-E71653EB880F}" dt="2024-01-21T16:23:45.875" v="170" actId="1035"/>
        <pc:sldMkLst>
          <pc:docMk/>
          <pc:sldMk cId="2316669990" sldId="311"/>
        </pc:sldMkLst>
        <pc:spChg chg="mod">
          <ac:chgData name="Sergey Trofimov" userId="6164d9531cc797bd" providerId="LiveId" clId="{577E66FA-74C8-4B83-9355-E71653EB880F}" dt="2024-01-21T16:22:47.396" v="151" actId="255"/>
          <ac:spMkLst>
            <pc:docMk/>
            <pc:sldMk cId="2316669990" sldId="311"/>
            <ac:spMk id="2" creationId="{A947AE8F-75C2-47BE-944B-A0BA0573563E}"/>
          </ac:spMkLst>
        </pc:spChg>
        <pc:spChg chg="mod">
          <ac:chgData name="Sergey Trofimov" userId="6164d9531cc797bd" providerId="LiveId" clId="{577E66FA-74C8-4B83-9355-E71653EB880F}" dt="2024-01-21T16:23:45.875" v="170" actId="1035"/>
          <ac:spMkLst>
            <pc:docMk/>
            <pc:sldMk cId="2316669990" sldId="311"/>
            <ac:spMk id="5" creationId="{632E1211-1F4F-C7E1-857F-D7BFDF9891A4}"/>
          </ac:spMkLst>
        </pc:spChg>
      </pc:sldChg>
      <pc:sldChg chg="addSp delSp modSp mod">
        <pc:chgData name="Sergey Trofimov" userId="6164d9531cc797bd" providerId="LiveId" clId="{577E66FA-74C8-4B83-9355-E71653EB880F}" dt="2024-01-21T16:21:28.502" v="106" actId="20577"/>
        <pc:sldMkLst>
          <pc:docMk/>
          <pc:sldMk cId="2530084587" sldId="312"/>
        </pc:sldMkLst>
        <pc:spChg chg="add mod">
          <ac:chgData name="Sergey Trofimov" userId="6164d9531cc797bd" providerId="LiveId" clId="{577E66FA-74C8-4B83-9355-E71653EB880F}" dt="2024-01-21T16:21:28.502" v="106" actId="20577"/>
          <ac:spMkLst>
            <pc:docMk/>
            <pc:sldMk cId="2530084587" sldId="312"/>
            <ac:spMk id="3" creationId="{D431F9C5-CF8E-9154-7A39-F95A1C6959ED}"/>
          </ac:spMkLst>
        </pc:spChg>
        <pc:spChg chg="del">
          <ac:chgData name="Sergey Trofimov" userId="6164d9531cc797bd" providerId="LiveId" clId="{577E66FA-74C8-4B83-9355-E71653EB880F}" dt="2024-01-21T16:21:22.877" v="92" actId="478"/>
          <ac:spMkLst>
            <pc:docMk/>
            <pc:sldMk cId="2530084587" sldId="312"/>
            <ac:spMk id="9" creationId="{D78832EE-DDCE-AACF-7C55-1EEEA538ACA3}"/>
          </ac:spMkLst>
        </pc:spChg>
      </pc:sldChg>
      <pc:sldChg chg="modSp del mod">
        <pc:chgData name="Sergey Trofimov" userId="6164d9531cc797bd" providerId="LiveId" clId="{577E66FA-74C8-4B83-9355-E71653EB880F}" dt="2024-01-21T19:20:06.399" v="225" actId="47"/>
        <pc:sldMkLst>
          <pc:docMk/>
          <pc:sldMk cId="325841858" sldId="329"/>
        </pc:sldMkLst>
        <pc:spChg chg="mod">
          <ac:chgData name="Sergey Trofimov" userId="6164d9531cc797bd" providerId="LiveId" clId="{577E66FA-74C8-4B83-9355-E71653EB880F}" dt="2024-01-21T16:21:04.638" v="91" actId="255"/>
          <ac:spMkLst>
            <pc:docMk/>
            <pc:sldMk cId="325841858" sldId="329"/>
            <ac:spMk id="2" creationId="{DAC19BEB-8A15-4749-8605-872DA81C80FF}"/>
          </ac:spMkLst>
        </pc:spChg>
      </pc:sldChg>
      <pc:sldChg chg="modSp mod">
        <pc:chgData name="Sergey Trofimov" userId="6164d9531cc797bd" providerId="LiveId" clId="{577E66FA-74C8-4B83-9355-E71653EB880F}" dt="2024-01-21T16:21:41.535" v="107" actId="255"/>
        <pc:sldMkLst>
          <pc:docMk/>
          <pc:sldMk cId="574173940" sldId="332"/>
        </pc:sldMkLst>
        <pc:spChg chg="mod">
          <ac:chgData name="Sergey Trofimov" userId="6164d9531cc797bd" providerId="LiveId" clId="{577E66FA-74C8-4B83-9355-E71653EB880F}" dt="2024-01-21T16:21:41.535" v="107" actId="255"/>
          <ac:spMkLst>
            <pc:docMk/>
            <pc:sldMk cId="574173940" sldId="332"/>
            <ac:spMk id="2" creationId="{00000000-0000-0000-0000-000000000000}"/>
          </ac:spMkLst>
        </pc:spChg>
      </pc:sldChg>
      <pc:sldChg chg="modSp mod">
        <pc:chgData name="Sergey Trofimov" userId="6164d9531cc797bd" providerId="LiveId" clId="{577E66FA-74C8-4B83-9355-E71653EB880F}" dt="2024-01-21T16:21:59.920" v="109" actId="255"/>
        <pc:sldMkLst>
          <pc:docMk/>
          <pc:sldMk cId="2457257436" sldId="339"/>
        </pc:sldMkLst>
        <pc:spChg chg="mod">
          <ac:chgData name="Sergey Trofimov" userId="6164d9531cc797bd" providerId="LiveId" clId="{577E66FA-74C8-4B83-9355-E71653EB880F}" dt="2024-01-21T16:21:59.920" v="109" actId="255"/>
          <ac:spMkLst>
            <pc:docMk/>
            <pc:sldMk cId="2457257436" sldId="339"/>
            <ac:spMk id="2" creationId="{C0F836A3-EF8B-4D87-A759-C3729D15328C}"/>
          </ac:spMkLst>
        </pc:spChg>
      </pc:sldChg>
      <pc:sldChg chg="modSp mod">
        <pc:chgData name="Sergey Trofimov" userId="6164d9531cc797bd" providerId="LiveId" clId="{577E66FA-74C8-4B83-9355-E71653EB880F}" dt="2024-01-21T16:20:15.726" v="83" actId="255"/>
        <pc:sldMkLst>
          <pc:docMk/>
          <pc:sldMk cId="604258860" sldId="340"/>
        </pc:sldMkLst>
        <pc:spChg chg="mod">
          <ac:chgData name="Sergey Trofimov" userId="6164d9531cc797bd" providerId="LiveId" clId="{577E66FA-74C8-4B83-9355-E71653EB880F}" dt="2024-01-21T16:20:15.726" v="83" actId="255"/>
          <ac:spMkLst>
            <pc:docMk/>
            <pc:sldMk cId="604258860" sldId="340"/>
            <ac:spMk id="2" creationId="{2649DAF8-16CE-02D2-C423-C2944BC56DF4}"/>
          </ac:spMkLst>
        </pc:spChg>
      </pc:sldChg>
      <pc:sldChg chg="modSp mod">
        <pc:chgData name="Sergey Trofimov" userId="6164d9531cc797bd" providerId="LiveId" clId="{577E66FA-74C8-4B83-9355-E71653EB880F}" dt="2024-01-21T16:19:44.998" v="80" actId="20577"/>
        <pc:sldMkLst>
          <pc:docMk/>
          <pc:sldMk cId="2378243734" sldId="341"/>
        </pc:sldMkLst>
        <pc:spChg chg="mod">
          <ac:chgData name="Sergey Trofimov" userId="6164d9531cc797bd" providerId="LiveId" clId="{577E66FA-74C8-4B83-9355-E71653EB880F}" dt="2024-01-21T16:19:44.998" v="80" actId="20577"/>
          <ac:spMkLst>
            <pc:docMk/>
            <pc:sldMk cId="2378243734" sldId="341"/>
            <ac:spMk id="2" creationId="{17D7C7B2-7F82-2E77-C197-C96BC2AF449C}"/>
          </ac:spMkLst>
        </pc:spChg>
      </pc:sldChg>
      <pc:sldChg chg="modSp mod">
        <pc:chgData name="Sergey Trofimov" userId="6164d9531cc797bd" providerId="LiveId" clId="{577E66FA-74C8-4B83-9355-E71653EB880F}" dt="2024-01-21T16:19:07.568" v="77" actId="255"/>
        <pc:sldMkLst>
          <pc:docMk/>
          <pc:sldMk cId="755437968" sldId="343"/>
        </pc:sldMkLst>
        <pc:spChg chg="mod">
          <ac:chgData name="Sergey Trofimov" userId="6164d9531cc797bd" providerId="LiveId" clId="{577E66FA-74C8-4B83-9355-E71653EB880F}" dt="2024-01-21T16:19:07.568" v="77" actId="255"/>
          <ac:spMkLst>
            <pc:docMk/>
            <pc:sldMk cId="755437968" sldId="343"/>
            <ac:spMk id="2" creationId="{1D667C83-A170-31B9-A35F-C5CFD138C61B}"/>
          </ac:spMkLst>
        </pc:spChg>
      </pc:sldChg>
      <pc:sldChg chg="modSp mod">
        <pc:chgData name="Sergey Trofimov" userId="6164d9531cc797bd" providerId="LiveId" clId="{577E66FA-74C8-4B83-9355-E71653EB880F}" dt="2024-01-21T16:20:44.697" v="90" actId="255"/>
        <pc:sldMkLst>
          <pc:docMk/>
          <pc:sldMk cId="2461057089" sldId="346"/>
        </pc:sldMkLst>
        <pc:spChg chg="mod">
          <ac:chgData name="Sergey Trofimov" userId="6164d9531cc797bd" providerId="LiveId" clId="{577E66FA-74C8-4B83-9355-E71653EB880F}" dt="2024-01-21T16:20:44.697" v="90" actId="255"/>
          <ac:spMkLst>
            <pc:docMk/>
            <pc:sldMk cId="2461057089" sldId="346"/>
            <ac:spMk id="2" creationId="{26C9B4AF-9154-2A59-B9C4-E3968AA4A101}"/>
          </ac:spMkLst>
        </pc:spChg>
      </pc:sldChg>
      <pc:sldChg chg="modSp mod">
        <pc:chgData name="Sergey Trofimov" userId="6164d9531cc797bd" providerId="LiveId" clId="{577E66FA-74C8-4B83-9355-E71653EB880F}" dt="2024-01-21T16:26:14.845" v="223" actId="20577"/>
        <pc:sldMkLst>
          <pc:docMk/>
          <pc:sldMk cId="2612458396" sldId="350"/>
        </pc:sldMkLst>
        <pc:spChg chg="mod">
          <ac:chgData name="Sergey Trofimov" userId="6164d9531cc797bd" providerId="LiveId" clId="{577E66FA-74C8-4B83-9355-E71653EB880F}" dt="2024-01-21T16:25:53.384" v="185" actId="20577"/>
          <ac:spMkLst>
            <pc:docMk/>
            <pc:sldMk cId="2612458396" sldId="350"/>
            <ac:spMk id="2" creationId="{660507DE-9EAC-4EB2-2586-8A2EEE4015A8}"/>
          </ac:spMkLst>
        </pc:spChg>
        <pc:spChg chg="mod">
          <ac:chgData name="Sergey Trofimov" userId="6164d9531cc797bd" providerId="LiveId" clId="{577E66FA-74C8-4B83-9355-E71653EB880F}" dt="2024-01-21T16:26:14.845" v="223" actId="20577"/>
          <ac:spMkLst>
            <pc:docMk/>
            <pc:sldMk cId="2612458396" sldId="350"/>
            <ac:spMk id="3" creationId="{4FFDB767-6771-A931-62CB-3F625097A9F3}"/>
          </ac:spMkLst>
        </pc:spChg>
        <pc:spChg chg="mod">
          <ac:chgData name="Sergey Trofimov" userId="6164d9531cc797bd" providerId="LiveId" clId="{577E66FA-74C8-4B83-9355-E71653EB880F}" dt="2024-01-21T16:22:12.382" v="110" actId="255"/>
          <ac:spMkLst>
            <pc:docMk/>
            <pc:sldMk cId="2612458396" sldId="350"/>
            <ac:spMk id="4" creationId="{633375B1-B4F4-5F08-BF67-F3E73AD39592}"/>
          </ac:spMkLst>
        </pc:spChg>
        <pc:spChg chg="mod">
          <ac:chgData name="Sergey Trofimov" userId="6164d9531cc797bd" providerId="LiveId" clId="{577E66FA-74C8-4B83-9355-E71653EB880F}" dt="2024-01-21T16:25:32.527" v="183" actId="20577"/>
          <ac:spMkLst>
            <pc:docMk/>
            <pc:sldMk cId="2612458396" sldId="350"/>
            <ac:spMk id="5" creationId="{2BEDACDD-DE5B-CC1E-7783-0A2E4BBC0D54}"/>
          </ac:spMkLst>
        </pc:spChg>
        <pc:spChg chg="mod">
          <ac:chgData name="Sergey Trofimov" userId="6164d9531cc797bd" providerId="LiveId" clId="{577E66FA-74C8-4B83-9355-E71653EB880F}" dt="2024-01-21T16:26:00.982" v="203" actId="20577"/>
          <ac:spMkLst>
            <pc:docMk/>
            <pc:sldMk cId="2612458396" sldId="350"/>
            <ac:spMk id="7" creationId="{DA9CB609-B7C4-65B3-1866-30F032B932EF}"/>
          </ac:spMkLst>
        </pc:spChg>
      </pc:sldChg>
      <pc:sldChg chg="modSp mod">
        <pc:chgData name="Sergey Trofimov" userId="6164d9531cc797bd" providerId="LiveId" clId="{577E66FA-74C8-4B83-9355-E71653EB880F}" dt="2024-01-21T16:22:37.956" v="150" actId="313"/>
        <pc:sldMkLst>
          <pc:docMk/>
          <pc:sldMk cId="344847808" sldId="351"/>
        </pc:sldMkLst>
        <pc:spChg chg="mod">
          <ac:chgData name="Sergey Trofimov" userId="6164d9531cc797bd" providerId="LiveId" clId="{577E66FA-74C8-4B83-9355-E71653EB880F}" dt="2024-01-21T16:22:37.956" v="150" actId="313"/>
          <ac:spMkLst>
            <pc:docMk/>
            <pc:sldMk cId="344847808" sldId="351"/>
            <ac:spMk id="4" creationId="{ECE3AB5B-7479-C449-DABB-E7D77DB27DCB}"/>
          </ac:spMkLst>
        </pc:spChg>
      </pc:sldChg>
      <pc:sldChg chg="modSp add mod ord setBg">
        <pc:chgData name="Sergey Trofimov" userId="6164d9531cc797bd" providerId="LiveId" clId="{577E66FA-74C8-4B83-9355-E71653EB880F}" dt="2024-01-21T20:09:21.835" v="228" actId="255"/>
        <pc:sldMkLst>
          <pc:docMk/>
          <pc:sldMk cId="790006255" sldId="352"/>
        </pc:sldMkLst>
        <pc:spChg chg="mod">
          <ac:chgData name="Sergey Trofimov" userId="6164d9531cc797bd" providerId="LiveId" clId="{577E66FA-74C8-4B83-9355-E71653EB880F}" dt="2024-01-21T20:09:21.835" v="228" actId="255"/>
          <ac:spMkLst>
            <pc:docMk/>
            <pc:sldMk cId="790006255" sldId="352"/>
            <ac:spMk id="2" creationId="{DAC19BEB-8A15-4749-8605-872DA81C80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4E1BF77-5560-41F9-A3F5-2A3785FEC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94C12-76C1-4517-B517-277675841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CD48-2FEC-4250-9900-A1DDC415F084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F1429-457E-4BE6-9F63-5D08200B69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7D625-C4BA-4261-8CFA-A95D8B105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A9511-19D8-4F9F-81D7-F6E58A910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47D39974-157A-42A9-B364-E3A2D267C405}" type="datetimeFigureOut">
              <a:rPr lang="ru-RU" smtClean="0"/>
              <a:pPr/>
              <a:t>25.06.2025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5B53D787-D385-4439-A9F8-F5BA0C8C66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2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3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1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как бы ищем полумесяцы, которые заканчиваются (сверху или снизу) в отмеченных на слайде выше точках. Только мы не будем эти полумесяцы генерировать, а сразу возьмем известные нам направления.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E18E-F8D9-8067-424C-AB1A00C8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0C98DE6-429D-14C8-F36C-809F8E2F1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F42234-78E6-E533-DEA4-C14E2ADC7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0ED619-C6EA-A6A5-3CF5-544D5687F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90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E754-0110-409A-78B3-DD785CB0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148D9B-9E75-8873-0223-6A6437D22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0514E18-D3C3-1071-3D46-24DE80C61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FC3FE8-FB17-E147-814D-7785EB94A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3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74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3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Мб это отправить в </a:t>
            </a:r>
            <a:r>
              <a:rPr lang="ru-RU" dirty="0" err="1"/>
              <a:t>бэкап</a:t>
            </a:r>
            <a:endParaRPr lang="en-US" dirty="0"/>
          </a:p>
          <a:p>
            <a:endParaRPr lang="en-US" dirty="0"/>
          </a:p>
          <a:p>
            <a:r>
              <a:rPr lang="ru-RU" dirty="0"/>
              <a:t>Возможно стоит 3 и 4 прямоугольники заменить на один с «расчет </a:t>
            </a:r>
            <a:r>
              <a:rPr lang="en-US" dirty="0"/>
              <a:t>I, Omega </a:t>
            </a:r>
            <a:r>
              <a:rPr lang="ru-RU" dirty="0"/>
              <a:t>в момент времени </a:t>
            </a:r>
            <a:r>
              <a:rPr lang="en-US" dirty="0" err="1"/>
              <a:t>t_nom</a:t>
            </a:r>
            <a:r>
              <a:rPr lang="ru-RU" dirty="0"/>
              <a:t>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Для выбора корректирующих маневров нужно уметь считать, как изменяется положение финальной окололунной орбиты при приложении корректирующего импульса заданной величины в заданное время к заданной траектории.</a:t>
            </a:r>
            <a:endParaRPr lang="en-US" dirty="0"/>
          </a:p>
          <a:p>
            <a:pPr marL="228600" indent="-228600">
              <a:buAutoNum type="arabicParenR"/>
            </a:pPr>
            <a:r>
              <a:rPr lang="ru-RU" dirty="0"/>
              <a:t>Данные</a:t>
            </a:r>
          </a:p>
          <a:p>
            <a:pPr marL="228600" indent="-228600">
              <a:buAutoNum type="arabicParenR"/>
            </a:pPr>
            <a:r>
              <a:rPr lang="ru-RU" dirty="0"/>
              <a:t>Выход генерации траекторий</a:t>
            </a:r>
          </a:p>
          <a:p>
            <a:pPr marL="0" indent="0">
              <a:buNone/>
            </a:pPr>
            <a:r>
              <a:rPr lang="ru-RU" dirty="0"/>
              <a:t>На этом шаге рано сравнивать орбиты: все векторы состояния соответствуют разным временам. В дальнейшем для построения констелляции нам понадобится рассматривать две орбиты одновременно. Их наклонение в среднем меняться не будет, а ДВУ будет меняться линейно из-за вращения Луны. Таким образом, если в какой-то момент времени разница по ДВУ будет 90, она и останется 90. =</a:t>
            </a:r>
            <a:r>
              <a:rPr lang="en-US" dirty="0"/>
              <a:t>&gt; </a:t>
            </a:r>
            <a:r>
              <a:rPr lang="ru-RU" dirty="0"/>
              <a:t>неважно, в какой момент времени сравнивать орбиты, важно, чтобы он был одинаковым. И этим моментом времени будет </a:t>
            </a:r>
            <a:r>
              <a:rPr lang="en-US" dirty="0" err="1"/>
              <a:t>t_nom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ru-RU" dirty="0"/>
              <a:t>Расчет параметров орбит в момент времени </a:t>
            </a:r>
            <a:r>
              <a:rPr lang="en-US" dirty="0" err="1"/>
              <a:t>t_nom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4) </a:t>
            </a:r>
            <a:r>
              <a:rPr lang="ru-RU" dirty="0"/>
              <a:t>Получение </a:t>
            </a:r>
            <a:r>
              <a:rPr lang="en-US" dirty="0" err="1"/>
              <a:t>oe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Dv_loi</a:t>
            </a:r>
            <a:r>
              <a:rPr lang="en-US" dirty="0"/>
              <a:t> = </a:t>
            </a:r>
            <a:r>
              <a:rPr lang="en-US" dirty="0" err="1"/>
              <a:t>v_target</a:t>
            </a:r>
            <a:r>
              <a:rPr lang="en-US" dirty="0"/>
              <a:t> – </a:t>
            </a:r>
            <a:r>
              <a:rPr lang="en-US" dirty="0" err="1"/>
              <a:t>v_current</a:t>
            </a:r>
            <a:r>
              <a:rPr lang="en-US" dirty="0"/>
              <a:t>. </a:t>
            </a:r>
            <a:r>
              <a:rPr lang="en-US" dirty="0" err="1"/>
              <a:t>V_target</a:t>
            </a:r>
            <a:r>
              <a:rPr lang="en-US" dirty="0"/>
              <a:t> = </a:t>
            </a:r>
            <a:r>
              <a:rPr lang="ru-RU" dirty="0"/>
              <a:t>скорость КА в перицентре эллиптической орбиты с перицентральным расстоянием = </a:t>
            </a:r>
            <a:r>
              <a:rPr lang="en-US" dirty="0" err="1"/>
              <a:t>r_current</a:t>
            </a:r>
            <a:r>
              <a:rPr lang="en-US" dirty="0"/>
              <a:t> </a:t>
            </a:r>
            <a:r>
              <a:rPr lang="ru-RU" dirty="0"/>
              <a:t>и большой полуосью </a:t>
            </a:r>
            <a:r>
              <a:rPr lang="en-US" dirty="0" err="1"/>
              <a:t>a_target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91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Сравнение с другой </a:t>
            </a:r>
            <a:r>
              <a:rPr lang="ru-RU" dirty="0" err="1"/>
              <a:t>ожнопусковой</a:t>
            </a:r>
            <a:r>
              <a:rPr lang="ru-RU" dirty="0"/>
              <a:t> схемой</a:t>
            </a:r>
          </a:p>
          <a:p>
            <a:r>
              <a:rPr lang="ru-RU" dirty="0" err="1"/>
              <a:t>Карлетта</a:t>
            </a:r>
            <a:r>
              <a:rPr lang="ru-RU" dirty="0"/>
              <a:t>: платформа с аппаратами отправляется в окрестность точки либрации, там аппараты выходят на низкоэнергетические траектории</a:t>
            </a:r>
          </a:p>
          <a:p>
            <a:r>
              <a:rPr lang="en-US" dirty="0" err="1"/>
              <a:t>dV_a</a:t>
            </a:r>
            <a:r>
              <a:rPr lang="en-US" dirty="0"/>
              <a:t> – </a:t>
            </a:r>
            <a:r>
              <a:rPr lang="ru-RU" dirty="0"/>
              <a:t>импульс для выхода на низкоэнергетическую траекторию</a:t>
            </a:r>
          </a:p>
          <a:p>
            <a:r>
              <a:rPr lang="en-US" dirty="0" err="1"/>
              <a:t>dV_er</a:t>
            </a:r>
            <a:r>
              <a:rPr lang="en-US" dirty="0"/>
              <a:t> – </a:t>
            </a:r>
            <a:r>
              <a:rPr lang="ru-RU" dirty="0"/>
              <a:t>импульс для достижения целевого наклонения и высоты перицентра</a:t>
            </a:r>
          </a:p>
          <a:p>
            <a:r>
              <a:rPr lang="en-US" dirty="0" err="1"/>
              <a:t>dV_c</a:t>
            </a:r>
            <a:r>
              <a:rPr lang="en-US" dirty="0"/>
              <a:t> – </a:t>
            </a:r>
            <a:r>
              <a:rPr lang="ru-RU" dirty="0"/>
              <a:t>импульс для достижения целевых большой полуоси и эксцентриситета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58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12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A736-0109-1F24-BEF0-3AEC4D22B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BCB03C-B3B8-7700-C94A-7C4641423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3FFB96-179A-F767-E421-AA83C3418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Достаточно 4 КА в каждой орбитальной плоскости для обеспечения полного однократного покрытия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6B139-46F3-5C54-DD24-6A3D96686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55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0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32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88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1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4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887D815-0900-4E43-BE66-EA90E4BD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45951"/>
            <a:ext cx="7427558" cy="86844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861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6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6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2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8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75DA47-5A87-0E3D-6A4B-67DD6C6538AB}"/>
              </a:ext>
            </a:extLst>
          </p:cNvPr>
          <p:cNvSpPr/>
          <p:nvPr userDrawn="1"/>
        </p:nvSpPr>
        <p:spPr>
          <a:xfrm>
            <a:off x="0" y="-38863"/>
            <a:ext cx="12192000" cy="953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559" y="45951"/>
            <a:ext cx="7164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62D5A2-BB93-4AD6-BF36-FA043664C756}"/>
              </a:ext>
            </a:extLst>
          </p:cNvPr>
          <p:cNvSpPr txBox="1">
            <a:spLocks/>
          </p:cNvSpPr>
          <p:nvPr userDrawn="1"/>
        </p:nvSpPr>
        <p:spPr>
          <a:xfrm>
            <a:off x="9239362" y="640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4A708-4131-4BC7-B11E-102AAA94A103}" type="slidenum">
              <a:rPr lang="ru-RU" smtClean="0">
                <a:latin typeface="Trebuchet MS" panose="020B0603020202020204" pitchFamily="34" charset="0"/>
              </a:rPr>
              <a:pPr/>
              <a:t>‹#›</a:t>
            </a:fld>
            <a:r>
              <a:rPr lang="en-US" dirty="0">
                <a:latin typeface="Trebuchet MS" panose="020B0603020202020204" pitchFamily="34" charset="0"/>
              </a:rPr>
              <a:t>/</a:t>
            </a:r>
            <a:r>
              <a:rPr lang="ru-RU" dirty="0">
                <a:latin typeface="Trebuchet MS" panose="020B0603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30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7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50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3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420.png"/><Relationship Id="rId5" Type="http://schemas.openxmlformats.org/officeDocument/2006/relationships/image" Target="../media/image350.png"/><Relationship Id="rId10" Type="http://schemas.openxmlformats.org/officeDocument/2006/relationships/image" Target="../media/image62.png"/><Relationship Id="rId9" Type="http://schemas.openxmlformats.org/officeDocument/2006/relationships/image" Target="../media/image4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176F27E-3CEF-3AE7-FF78-B0A72708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327" y="6317062"/>
            <a:ext cx="819150" cy="5048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3DB847-4C59-270F-0007-36A6FD8499DA}"/>
              </a:ext>
            </a:extLst>
          </p:cNvPr>
          <p:cNvSpPr/>
          <p:nvPr/>
        </p:nvSpPr>
        <p:spPr>
          <a:xfrm>
            <a:off x="0" y="-99084"/>
            <a:ext cx="12192000" cy="14453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50F365D-4828-7FE3-FCB2-83C3813293B3}"/>
              </a:ext>
            </a:extLst>
          </p:cNvPr>
          <p:cNvSpPr txBox="1">
            <a:spLocks/>
          </p:cNvSpPr>
          <p:nvPr/>
        </p:nvSpPr>
        <p:spPr>
          <a:xfrm>
            <a:off x="1" y="1826545"/>
            <a:ext cx="12191999" cy="200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Однопусковое развёртывание</a:t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многоплоскостных лунных созвездий</a:t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использованием обходных траекторий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DFE67-170D-333A-04BC-E8EFA375F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" y="-79618"/>
            <a:ext cx="1940560" cy="1416535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CC9901C-780E-C98B-35BF-308811FB0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47" y="18602"/>
            <a:ext cx="2640568" cy="1179454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89D56C5-DFE1-485B-8F99-CF2ED525C175}"/>
              </a:ext>
            </a:extLst>
          </p:cNvPr>
          <p:cNvSpPr>
            <a:spLocks noGrp="1"/>
          </p:cNvSpPr>
          <p:nvPr/>
        </p:nvSpPr>
        <p:spPr>
          <a:xfrm>
            <a:off x="1524000" y="4114799"/>
            <a:ext cx="9144000" cy="2457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Глазунова Ирина Алексеевна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институт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Целоусова Анастасия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4959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9FB1FE-CC82-4C48-AB9E-B1BAC07CA4C5}"/>
              </a:ext>
            </a:extLst>
          </p:cNvPr>
          <p:cNvSpPr/>
          <p:nvPr/>
        </p:nvSpPr>
        <p:spPr>
          <a:xfrm>
            <a:off x="-130404" y="-113122"/>
            <a:ext cx="12452808" cy="124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770482-04CA-41FF-BBB9-47581AA7E7FB}"/>
              </a:ext>
            </a:extLst>
          </p:cNvPr>
          <p:cNvSpPr/>
          <p:nvPr/>
        </p:nvSpPr>
        <p:spPr>
          <a:xfrm>
            <a:off x="0" y="2025606"/>
            <a:ext cx="12192000" cy="2404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AE0BD73-C72B-49F3-A81E-15D37621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5795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160664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06982A-8B20-1B51-59C2-61D19A1A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Выбор времени приложения корректирующих импульсов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B1352-3EAC-E6A8-EAD3-FFAEB9BEEF7A}"/>
                  </a:ext>
                </a:extLst>
              </p:cNvPr>
              <p:cNvSpPr txBox="1"/>
              <p:nvPr/>
            </p:nvSpPr>
            <p:spPr>
              <a:xfrm>
                <a:off x="757783" y="1481242"/>
                <a:ext cx="10676433" cy="172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Часть траектории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𝑇𝐶𝑀𝑛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остается неизменной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Чем раньше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тем больше возможные изменения наклонения и ДВУ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На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осуществление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𝑇𝐶𝑀𝑛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нужно некоторое время</a:t>
                </a:r>
                <a:endParaRPr lang="en-US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B1352-3EAC-E6A8-EAD3-FFAEB9BEE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83" y="1481242"/>
                <a:ext cx="10676433" cy="1728615"/>
              </a:xfrm>
              <a:prstGeom prst="rect">
                <a:avLst/>
              </a:prstGeom>
              <a:blipFill>
                <a:blip r:embed="rId3"/>
                <a:stretch>
                  <a:fillRect l="-742" b="-6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467E1-DCAC-284A-791C-DA4570516149}"/>
                  </a:ext>
                </a:extLst>
              </p:cNvPr>
              <p:cNvSpPr txBox="1"/>
              <p:nvPr/>
            </p:nvSpPr>
            <p:spPr>
              <a:xfrm>
                <a:off x="757782" y="5376758"/>
                <a:ext cx="10676433" cy="639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Для рассматриваемой траектории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=44.35</m:t>
                    </m:r>
                  </m:oMath>
                </a14:m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день перелёта</a:t>
                </a:r>
                <a:endParaRPr lang="en-US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467E1-DCAC-284A-791C-DA4570516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82" y="5376758"/>
                <a:ext cx="10676433" cy="639470"/>
              </a:xfrm>
              <a:prstGeom prst="rect">
                <a:avLst/>
              </a:prstGeom>
              <a:blipFill>
                <a:blip r:embed="rId4"/>
                <a:stretch>
                  <a:fillRect l="-856" b="-1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7AA0BD69-79CF-4C03-9A27-BB825D20B543}"/>
                  </a:ext>
                </a:extLst>
              </p:cNvPr>
              <p:cNvSpPr/>
              <p:nvPr/>
            </p:nvSpPr>
            <p:spPr>
              <a:xfrm>
                <a:off x="4163363" y="3776698"/>
                <a:ext cx="3865274" cy="1181019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𝑇𝐶𝑀𝑛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+12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ч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7AA0BD69-79CF-4C03-9A27-BB825D20B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363" y="3776698"/>
                <a:ext cx="3865274" cy="11810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66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7E4637-0DFD-4D7D-8C24-5A218A1940D6}"/>
                  </a:ext>
                </a:extLst>
              </p:cNvPr>
              <p:cNvSpPr txBox="1"/>
              <p:nvPr/>
            </p:nvSpPr>
            <p:spPr>
              <a:xfrm>
                <a:off x="7464308" y="1264573"/>
                <a:ext cx="4946248" cy="160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ru-RU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Определение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с помощью модифицированного алгоритма бинарного поиска</a:t>
                </a:r>
                <a:endParaRPr lang="en-US" sz="22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7E4637-0DFD-4D7D-8C24-5A218A194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08" y="1264573"/>
                <a:ext cx="4946248" cy="1605568"/>
              </a:xfrm>
              <a:prstGeom prst="rect">
                <a:avLst/>
              </a:prstGeom>
              <a:blipFill>
                <a:blip r:embed="rId3"/>
                <a:stretch>
                  <a:fillRect l="-1478" b="-6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744EF-B1DD-2683-B898-7B8C22C30F0D}"/>
                  </a:ext>
                </a:extLst>
              </p:cNvPr>
              <p:cNvSpPr txBox="1"/>
              <p:nvPr/>
            </p:nvSpPr>
            <p:spPr>
              <a:xfrm>
                <a:off x="7464308" y="2895372"/>
                <a:ext cx="4946248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   Аппроксимация зависимости</a:t>
                </a:r>
                <a:endParaRPr lang="ru-RU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</m:d>
                  </m:oMath>
                </a14:m>
                <a:r>
                  <a:rPr lang="en-US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ΔΩ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∈[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744EF-B1DD-2683-B898-7B8C22C3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08" y="2895372"/>
                <a:ext cx="4946248" cy="1553054"/>
              </a:xfrm>
              <a:prstGeom prst="rect">
                <a:avLst/>
              </a:prstGeom>
              <a:blipFill>
                <a:blip r:embed="rId4"/>
                <a:stretch>
                  <a:fillRect l="-160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601D4A-B068-2123-F87F-5D5B9FBC3F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0656" r="9584" b="2176"/>
          <a:stretch/>
        </p:blipFill>
        <p:spPr>
          <a:xfrm>
            <a:off x="-1" y="1050101"/>
            <a:ext cx="7472569" cy="4690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0E93C-E446-C5D1-D0FD-DF87389C7B56}"/>
                  </a:ext>
                </a:extLst>
              </p:cNvPr>
              <p:cNvSpPr txBox="1"/>
              <p:nvPr/>
            </p:nvSpPr>
            <p:spPr>
              <a:xfrm>
                <a:off x="7216699" y="4486243"/>
                <a:ext cx="4946248" cy="141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ΔΩ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2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0E93C-E446-C5D1-D0FD-DF87389C7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699" y="4486243"/>
                <a:ext cx="4946248" cy="1411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F3F488D-5EBF-FF88-EB53-919614E1A61C}"/>
              </a:ext>
            </a:extLst>
          </p:cNvPr>
          <p:cNvSpPr txBox="1"/>
          <p:nvPr/>
        </p:nvSpPr>
        <p:spPr>
          <a:xfrm>
            <a:off x="7464308" y="4374557"/>
            <a:ext cx="4946248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b="0" dirty="0">
                <a:latin typeface="Cambria" panose="02040503050406030204" pitchFamily="18" charset="0"/>
                <a:ea typeface="Cambria" panose="02040503050406030204" pitchFamily="18" charset="0"/>
              </a:rPr>
              <a:t>   Решение системы:</a:t>
            </a:r>
            <a:endParaRPr lang="en-US" sz="22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5B0E5D68-D9E2-90F0-528C-059A7F7445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Определение целевых 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3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орбит констелляции</a:t>
                </a: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5B0E5D68-D9E2-90F0-528C-059A7F744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  <a:blipFill>
                <a:blip r:embed="rId7"/>
                <a:stretch>
                  <a:fillRect b="-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753CC21-3DC9-5173-2E6D-42B1A8A10D7E}"/>
              </a:ext>
            </a:extLst>
          </p:cNvPr>
          <p:cNvGrpSpPr/>
          <p:nvPr/>
        </p:nvGrpSpPr>
        <p:grpSpPr>
          <a:xfrm>
            <a:off x="763038" y="1909187"/>
            <a:ext cx="6653762" cy="2711150"/>
            <a:chOff x="901700" y="2490642"/>
            <a:chExt cx="6653762" cy="2711150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9C8D77C6-12E1-FC3B-B2C2-C6CEF6F3AC7A}"/>
                </a:ext>
              </a:extLst>
            </p:cNvPr>
            <p:cNvCxnSpPr>
              <a:cxnSpLocks/>
            </p:cNvCxnSpPr>
            <p:nvPr/>
          </p:nvCxnSpPr>
          <p:spPr>
            <a:xfrm>
              <a:off x="901700" y="4933097"/>
              <a:ext cx="6653762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258396CC-3284-746E-9180-E14AC52CCA6B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759338"/>
              <a:ext cx="6641062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: скругленные углы 18">
                  <a:extLst>
                    <a:ext uri="{FF2B5EF4-FFF2-40B4-BE49-F238E27FC236}">
                      <a16:creationId xmlns:a16="http://schemas.microsoft.com/office/drawing/2014/main" id="{7EFE6AA0-4CCF-33B0-A284-47996188165B}"/>
                    </a:ext>
                  </a:extLst>
                </p:cNvPr>
                <p:cNvSpPr/>
                <p:nvPr/>
              </p:nvSpPr>
              <p:spPr>
                <a:xfrm>
                  <a:off x="1495553" y="2490642"/>
                  <a:ext cx="1632801" cy="537391"/>
                </a:xfrm>
                <a:prstGeom prst="roundRect">
                  <a:avLst/>
                </a:prstGeom>
                <a:ln w="28575">
                  <a:solidFill>
                    <a:srgbClr val="E7AE00"/>
                  </a:solidFill>
                </a:ln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Прямоугольник: скругленные углы 18">
                  <a:extLst>
                    <a:ext uri="{FF2B5EF4-FFF2-40B4-BE49-F238E27FC236}">
                      <a16:creationId xmlns:a16="http://schemas.microsoft.com/office/drawing/2014/main" id="{7EFE6AA0-4CCF-33B0-A284-479961881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553" y="2490642"/>
                  <a:ext cx="1632801" cy="537391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rgbClr val="E7AE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: скругленные углы 19">
                  <a:extLst>
                    <a:ext uri="{FF2B5EF4-FFF2-40B4-BE49-F238E27FC236}">
                      <a16:creationId xmlns:a16="http://schemas.microsoft.com/office/drawing/2014/main" id="{A3226FB2-72C4-EAD4-0ADB-B7E4623C11EC}"/>
                    </a:ext>
                  </a:extLst>
                </p:cNvPr>
                <p:cNvSpPr/>
                <p:nvPr/>
              </p:nvSpPr>
              <p:spPr>
                <a:xfrm>
                  <a:off x="1495552" y="4664401"/>
                  <a:ext cx="1632802" cy="537391"/>
                </a:xfrm>
                <a:prstGeom prst="roundRect">
                  <a:avLst/>
                </a:prstGeom>
                <a:ln w="28575">
                  <a:solidFill>
                    <a:srgbClr val="E7AE00"/>
                  </a:solidFill>
                </a:ln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Прямоугольник: скругленные углы 19">
                  <a:extLst>
                    <a:ext uri="{FF2B5EF4-FFF2-40B4-BE49-F238E27FC236}">
                      <a16:creationId xmlns:a16="http://schemas.microsoft.com/office/drawing/2014/main" id="{A3226FB2-72C4-EAD4-0ADB-B7E4623C11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552" y="4664401"/>
                  <a:ext cx="1632802" cy="537391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E7AE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9D0100-AD98-6ABF-51F6-55C95CC0A84D}"/>
                  </a:ext>
                </a:extLst>
              </p:cNvPr>
              <p:cNvSpPr txBox="1"/>
              <p:nvPr/>
            </p:nvSpPr>
            <p:spPr>
              <a:xfrm>
                <a:off x="462570" y="5750876"/>
                <a:ext cx="6090629" cy="1020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 между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окололунной орбиты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=44.35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день,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ru-RU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м/с</a:t>
                </a:r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9D0100-AD98-6ABF-51F6-55C95CC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0" y="5750876"/>
                <a:ext cx="6090629" cy="1020857"/>
              </a:xfrm>
              <a:prstGeom prst="rect">
                <a:avLst/>
              </a:prstGeom>
              <a:blipFill>
                <a:blip r:embed="rId10"/>
                <a:stretch>
                  <a:fillRect l="-1101" b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AA93F3-496F-4181-B6EC-56B0FB8312EC}"/>
              </a:ext>
            </a:extLst>
          </p:cNvPr>
          <p:cNvSpPr txBox="1">
            <a:spLocks/>
          </p:cNvSpPr>
          <p:nvPr/>
        </p:nvSpPr>
        <p:spPr>
          <a:xfrm>
            <a:off x="1" y="-30211"/>
            <a:ext cx="12192000" cy="94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Определение направлений корректирующих импульсов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532A3548-17C0-42BE-A322-C40713E7BBBA}"/>
                  </a:ext>
                </a:extLst>
              </p:cNvPr>
              <p:cNvSpPr/>
              <p:nvPr/>
            </p:nvSpPr>
            <p:spPr>
              <a:xfrm>
                <a:off x="8937523" y="1064727"/>
                <a:ext cx="3067663" cy="2927169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 2:</m:t>
                    </m:r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532A3548-17C0-42BE-A322-C40713E7B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23" y="1064727"/>
                <a:ext cx="3067663" cy="29271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74BD07B-539B-43A3-81F6-6BD3498FAADC}"/>
                  </a:ext>
                </a:extLst>
              </p:cNvPr>
              <p:cNvSpPr txBox="1"/>
              <p:nvPr/>
            </p:nvSpPr>
            <p:spPr>
              <a:xfrm>
                <a:off x="8670752" y="4146882"/>
                <a:ext cx="360120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Для рассматриваемой траектории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sz="22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2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74BD07B-539B-43A3-81F6-6BD3498FA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752" y="4146882"/>
                <a:ext cx="3601204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41DF4FD-ABF1-400F-B059-E257CA867D5D}"/>
              </a:ext>
            </a:extLst>
          </p:cNvPr>
          <p:cNvGrpSpPr/>
          <p:nvPr/>
        </p:nvGrpSpPr>
        <p:grpSpPr>
          <a:xfrm>
            <a:off x="0" y="914401"/>
            <a:ext cx="10805652" cy="5893530"/>
            <a:chOff x="275283" y="1051453"/>
            <a:chExt cx="10805652" cy="589353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7AB5741-8833-40E3-8B38-EE82D5EB0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" t="11292" r="8946" b="795"/>
            <a:stretch/>
          </p:blipFill>
          <p:spPr>
            <a:xfrm>
              <a:off x="275283" y="1051453"/>
              <a:ext cx="8829368" cy="549970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545588-5CB4-4E9B-B750-B17C2AA42FCC}"/>
                </a:ext>
              </a:extLst>
            </p:cNvPr>
            <p:cNvSpPr txBox="1"/>
            <p:nvPr/>
          </p:nvSpPr>
          <p:spPr>
            <a:xfrm>
              <a:off x="275283" y="6407592"/>
              <a:ext cx="108056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200" b="0" dirty="0">
                  <a:latin typeface="Cambria" panose="02040503050406030204" pitchFamily="18" charset="0"/>
                  <a:ea typeface="Cambria" panose="02040503050406030204" pitchFamily="18" charset="0"/>
                </a:rPr>
                <a:t>Изменение ДВУ и наклонения при фиксированном времени приложения импульса </a:t>
              </a:r>
              <a:endParaRPr lang="en-US" sz="2200" b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2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67FBE97-0443-6A57-A933-09EE0B1E3700}"/>
              </a:ext>
            </a:extLst>
          </p:cNvPr>
          <p:cNvGrpSpPr/>
          <p:nvPr/>
        </p:nvGrpSpPr>
        <p:grpSpPr>
          <a:xfrm>
            <a:off x="3951024" y="914401"/>
            <a:ext cx="7186444" cy="5842748"/>
            <a:chOff x="4963411" y="865849"/>
            <a:chExt cx="7186444" cy="584274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A36EB48-AC86-329D-3670-9145308A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411" y="865849"/>
              <a:ext cx="7112490" cy="53106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>
                  <a:extLst>
                    <a:ext uri="{FF2B5EF4-FFF2-40B4-BE49-F238E27FC236}">
                      <a16:creationId xmlns:a16="http://schemas.microsoft.com/office/drawing/2014/main" id="{81A0AC06-21C7-F32B-EFBA-FFA6D847A464}"/>
                    </a:ext>
                  </a:extLst>
                </p:cNvPr>
                <p:cNvSpPr/>
                <p:nvPr/>
              </p:nvSpPr>
              <p:spPr>
                <a:xfrm>
                  <a:off x="5746229" y="6000711"/>
                  <a:ext cx="640362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Зависимость максимального уменьшения ДВУ </a:t>
                  </a:r>
                  <a14:m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от величины импульса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a14:m>
                  <a:endParaRPr lang="ru-RU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Прямоугольник 5">
                  <a:extLst>
                    <a:ext uri="{FF2B5EF4-FFF2-40B4-BE49-F238E27FC236}">
                      <a16:creationId xmlns:a16="http://schemas.microsoft.com/office/drawing/2014/main" id="{81A0AC06-21C7-F32B-EFBA-FFA6D847A4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229" y="6000711"/>
                  <a:ext cx="6403626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857" t="-4310" b="-146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A06A69-2E09-4245-9473-2BAEC38A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Определение величин корректирующих импульсов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6874D6-909D-D824-649C-2EE163B67BFB}"/>
                  </a:ext>
                </a:extLst>
              </p:cNvPr>
              <p:cNvSpPr txBox="1"/>
              <p:nvPr/>
            </p:nvSpPr>
            <p:spPr>
              <a:xfrm>
                <a:off x="-15283" y="914401"/>
                <a:ext cx="4876800" cy="4190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 2:</m:t>
                    </m:r>
                  </m:oMath>
                </a14:m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1) Определяем зависимость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ru-RU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1) Определяем зависимость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6874D6-909D-D824-649C-2EE163B67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83" y="914401"/>
                <a:ext cx="4876800" cy="4190250"/>
              </a:xfrm>
              <a:prstGeom prst="rect">
                <a:avLst/>
              </a:prstGeom>
              <a:blipFill>
                <a:blip r:embed="rId5"/>
                <a:stretch>
                  <a:fillRect l="-1250" b="-1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BDF42B-DC40-307F-4634-D6711FA88536}"/>
              </a:ext>
            </a:extLst>
          </p:cNvPr>
          <p:cNvGrpSpPr/>
          <p:nvPr/>
        </p:nvGrpSpPr>
        <p:grpSpPr>
          <a:xfrm>
            <a:off x="4796846" y="3970776"/>
            <a:ext cx="6175954" cy="1590761"/>
            <a:chOff x="2672926" y="7023432"/>
            <a:chExt cx="6175954" cy="1590761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7623F06-6E92-723C-10C8-E29B842D3716}"/>
                </a:ext>
              </a:extLst>
            </p:cNvPr>
            <p:cNvCxnSpPr>
              <a:cxnSpLocks/>
            </p:cNvCxnSpPr>
            <p:nvPr/>
          </p:nvCxnSpPr>
          <p:spPr>
            <a:xfrm>
              <a:off x="2672926" y="7294437"/>
              <a:ext cx="6175954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: скругленные углы 12">
                  <a:extLst>
                    <a:ext uri="{FF2B5EF4-FFF2-40B4-BE49-F238E27FC236}">
                      <a16:creationId xmlns:a16="http://schemas.microsoft.com/office/drawing/2014/main" id="{7F8B56E1-5946-9FD7-176E-1B01B6967787}"/>
                    </a:ext>
                  </a:extLst>
                </p:cNvPr>
                <p:cNvSpPr/>
                <p:nvPr/>
              </p:nvSpPr>
              <p:spPr>
                <a:xfrm>
                  <a:off x="3024389" y="7023432"/>
                  <a:ext cx="1632802" cy="537391"/>
                </a:xfrm>
                <a:prstGeom prst="roundRect">
                  <a:avLst/>
                </a:prstGeom>
                <a:ln w="28575">
                  <a:solidFill>
                    <a:srgbClr val="E7AE00"/>
                  </a:solidFill>
                </a:ln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Прямоугольник: скругленные углы 12">
                  <a:extLst>
                    <a:ext uri="{FF2B5EF4-FFF2-40B4-BE49-F238E27FC236}">
                      <a16:creationId xmlns:a16="http://schemas.microsoft.com/office/drawing/2014/main" id="{7F8B56E1-5946-9FD7-176E-1B01B69677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389" y="7023432"/>
                  <a:ext cx="1632802" cy="537391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rgbClr val="E7AE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03822C3-4523-B457-FFF2-ADC66C4841C7}"/>
                </a:ext>
              </a:extLst>
            </p:cNvPr>
            <p:cNvCxnSpPr>
              <a:cxnSpLocks/>
            </p:cNvCxnSpPr>
            <p:nvPr/>
          </p:nvCxnSpPr>
          <p:spPr>
            <a:xfrm>
              <a:off x="6586495" y="7294437"/>
              <a:ext cx="0" cy="131975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B751AA8-5C35-A1EC-23D7-F97FE28A2E95}"/>
              </a:ext>
            </a:extLst>
          </p:cNvPr>
          <p:cNvGrpSpPr/>
          <p:nvPr/>
        </p:nvGrpSpPr>
        <p:grpSpPr>
          <a:xfrm>
            <a:off x="4193757" y="930038"/>
            <a:ext cx="7028176" cy="5856938"/>
            <a:chOff x="530053" y="2860533"/>
            <a:chExt cx="7028176" cy="585693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FF202CE-35AE-5CF1-8E50-EEC8AA777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3"/>
            <a:stretch/>
          </p:blipFill>
          <p:spPr>
            <a:xfrm>
              <a:off x="530053" y="2860533"/>
              <a:ext cx="6871838" cy="53318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>
                  <a:extLst>
                    <a:ext uri="{FF2B5EF4-FFF2-40B4-BE49-F238E27FC236}">
                      <a16:creationId xmlns:a16="http://schemas.microsoft.com/office/drawing/2014/main" id="{61E62464-C304-B896-3511-1482575288A3}"/>
                    </a:ext>
                  </a:extLst>
                </p:cNvPr>
                <p:cNvSpPr/>
                <p:nvPr/>
              </p:nvSpPr>
              <p:spPr>
                <a:xfrm>
                  <a:off x="985120" y="8009585"/>
                  <a:ext cx="6573109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ru-RU" sz="2000" dirty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Зависимость максимального </m:t>
                        </m:r>
                        <m:r>
                          <m:rPr>
                            <m:nor/>
                          </m:rPr>
                          <a:rPr lang="ru-RU" sz="2000" b="0" i="0" dirty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увеличения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ДВУ </m:t>
                        </m:r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от величины импульса 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Прямоугольник 4">
                  <a:extLst>
                    <a:ext uri="{FF2B5EF4-FFF2-40B4-BE49-F238E27FC236}">
                      <a16:creationId xmlns:a16="http://schemas.microsoft.com/office/drawing/2014/main" id="{61E62464-C304-B896-3511-1482575288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120" y="8009585"/>
                  <a:ext cx="6573109" cy="707886"/>
                </a:xfrm>
                <a:prstGeom prst="rect">
                  <a:avLst/>
                </a:prstGeom>
                <a:blipFill>
                  <a:blip r:embed="rId8"/>
                  <a:stretch>
                    <a:fillRect b="-603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C47D98B-B031-DC6A-6599-308BCC20D14F}"/>
              </a:ext>
            </a:extLst>
          </p:cNvPr>
          <p:cNvGrpSpPr/>
          <p:nvPr/>
        </p:nvGrpSpPr>
        <p:grpSpPr>
          <a:xfrm>
            <a:off x="4823204" y="4207068"/>
            <a:ext cx="6175954" cy="1367797"/>
            <a:chOff x="12557768" y="4803138"/>
            <a:chExt cx="6175954" cy="1367797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F416F3F-1FF1-9A68-26E6-54AC635F3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57768" y="5071834"/>
              <a:ext cx="6175954" cy="5627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: скругленные углы 10">
                  <a:extLst>
                    <a:ext uri="{FF2B5EF4-FFF2-40B4-BE49-F238E27FC236}">
                      <a16:creationId xmlns:a16="http://schemas.microsoft.com/office/drawing/2014/main" id="{CBA61089-3680-B156-53A1-A09E1DFF93D9}"/>
                    </a:ext>
                  </a:extLst>
                </p:cNvPr>
                <p:cNvSpPr/>
                <p:nvPr/>
              </p:nvSpPr>
              <p:spPr>
                <a:xfrm>
                  <a:off x="15669942" y="4803138"/>
                  <a:ext cx="1632801" cy="537391"/>
                </a:xfrm>
                <a:prstGeom prst="roundRect">
                  <a:avLst/>
                </a:prstGeom>
                <a:ln w="28575">
                  <a:solidFill>
                    <a:srgbClr val="E7AE00"/>
                  </a:solidFill>
                </a:ln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Прямоугольник: скругленные углы 10">
                  <a:extLst>
                    <a:ext uri="{FF2B5EF4-FFF2-40B4-BE49-F238E27FC236}">
                      <a16:creationId xmlns:a16="http://schemas.microsoft.com/office/drawing/2014/main" id="{CBA61089-3680-B156-53A1-A09E1DFF93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9942" y="4803138"/>
                  <a:ext cx="1632801" cy="537391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E7AE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4633511F-892C-C60E-0F85-54187CF472E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1702" y="5086024"/>
              <a:ext cx="0" cy="1084911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4CA9B8-9E2A-3E2B-ECEC-0C8CA8463CC3}"/>
                  </a:ext>
                </a:extLst>
              </p:cNvPr>
              <p:cNvSpPr txBox="1"/>
              <p:nvPr/>
            </p:nvSpPr>
            <p:spPr>
              <a:xfrm>
                <a:off x="-15283" y="5249853"/>
                <a:ext cx="4473995" cy="9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Для рассматриваемой траектории</a:t>
                </a:r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=0.039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м/с,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м/с</a:t>
                </a:r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4CA9B8-9E2A-3E2B-ECEC-0C8CA846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83" y="5249853"/>
                <a:ext cx="4473995" cy="958596"/>
              </a:xfrm>
              <a:prstGeom prst="rect">
                <a:avLst/>
              </a:prstGeom>
              <a:blipFill>
                <a:blip r:embed="rId10"/>
                <a:stretch>
                  <a:fillRect l="-1362" b="-10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6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F19A5B-9399-0971-D02F-520C43FC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Полученные траектории и орбиты блоков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4A263-5F33-2C86-D51A-113426D4E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12838"/>
          <a:stretch/>
        </p:blipFill>
        <p:spPr>
          <a:xfrm>
            <a:off x="587023" y="914401"/>
            <a:ext cx="5040923" cy="5093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853ADD-4C41-D2A4-C2BE-53D6B6C19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6" y="1318689"/>
            <a:ext cx="5355917" cy="422062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ED0F4EBA-17AF-D008-48EB-46E536F28836}"/>
              </a:ext>
            </a:extLst>
          </p:cNvPr>
          <p:cNvSpPr txBox="1">
            <a:spLocks/>
          </p:cNvSpPr>
          <p:nvPr/>
        </p:nvSpPr>
        <p:spPr>
          <a:xfrm>
            <a:off x="-133754" y="594845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Траектории блоков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7E29315-6AC5-3504-805A-CD717E203E7F}"/>
              </a:ext>
            </a:extLst>
          </p:cNvPr>
          <p:cNvSpPr txBox="1">
            <a:spLocks/>
          </p:cNvSpPr>
          <p:nvPr/>
        </p:nvSpPr>
        <p:spPr>
          <a:xfrm>
            <a:off x="5460063" y="5943599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Окололунные орбиты блоков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системе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SCRS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 = 10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тыс. км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EB91904-0A9E-7FBE-82CB-5D5E541A9E3A}"/>
              </a:ext>
            </a:extLst>
          </p:cNvPr>
          <p:cNvCxnSpPr>
            <a:cxnSpLocks/>
          </p:cNvCxnSpPr>
          <p:nvPr/>
        </p:nvCxnSpPr>
        <p:spPr>
          <a:xfrm flipH="1">
            <a:off x="2111325" y="3357880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61A6E45-C2C2-01CB-F2DA-BB94DD880F1B}"/>
              </a:ext>
            </a:extLst>
          </p:cNvPr>
          <p:cNvSpPr txBox="1">
            <a:spLocks/>
          </p:cNvSpPr>
          <p:nvPr/>
        </p:nvSpPr>
        <p:spPr>
          <a:xfrm>
            <a:off x="1705941" y="3357880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12C28F6-DFDC-5A05-1461-7782465D685A}"/>
              </a:ext>
            </a:extLst>
          </p:cNvPr>
          <p:cNvSpPr txBox="1">
            <a:spLocks/>
          </p:cNvSpPr>
          <p:nvPr/>
        </p:nvSpPr>
        <p:spPr>
          <a:xfrm>
            <a:off x="3221415" y="3217643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48662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1EEF3-E120-1711-695C-794F5CDCE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C96658-779A-DE1A-D192-6AFFD25B8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490" y="1265129"/>
            <a:ext cx="5806780" cy="4355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C505E-BD86-7FE1-FDA6-15F25C84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Номинальная траектория 2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67C127E-D281-868C-CBFE-BBB11D66FC38}"/>
              </a:ext>
            </a:extLst>
          </p:cNvPr>
          <p:cNvSpPr txBox="1">
            <a:spLocks/>
          </p:cNvSpPr>
          <p:nvPr/>
        </p:nvSpPr>
        <p:spPr>
          <a:xfrm>
            <a:off x="-323720" y="5667099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Траектория перелёта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D6A1421-E3B2-FB9E-2213-BA328FA7A992}"/>
                  </a:ext>
                </a:extLst>
              </p:cNvPr>
              <p:cNvSpPr/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Околоземная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=51.6°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C618F08-3468-CC46-EC57-00CA25423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blipFill>
                <a:blip r:embed="rId7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CF30D18F-B933-7885-CC64-84CA9C8C1E5A}"/>
                  </a:ext>
                </a:extLst>
              </p:cNvPr>
              <p:cNvSpPr/>
              <p:nvPr/>
            </p:nvSpPr>
            <p:spPr>
              <a:xfrm>
                <a:off x="5382796" y="2532305"/>
                <a:ext cx="6677124" cy="180601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Отлётный импульс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𝑇𝐿𝐼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3.2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км/с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Коррекция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20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 м/с,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Торможение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485.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м/с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101.69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</p:txBody>
          </p:sp>
        </mc:Choice>
        <mc:Fallback xmlns="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CF30D18F-B933-7885-CC64-84CA9C8C1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2532305"/>
                <a:ext cx="6677124" cy="180601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F6A46442-7009-04CA-C769-725CFD90AF07}"/>
                  </a:ext>
                </a:extLst>
              </p:cNvPr>
              <p:cNvSpPr/>
              <p:nvPr/>
            </p:nvSpPr>
            <p:spPr>
              <a:xfrm>
                <a:off x="5382796" y="4525561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Окололунная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=1627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=92.1°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F6A46442-7009-04CA-C769-725CFD90A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4525561"/>
                <a:ext cx="6677124" cy="1184385"/>
              </a:xfrm>
              <a:prstGeom prst="roundRect">
                <a:avLst/>
              </a:prstGeom>
              <a:blipFill>
                <a:blip r:embed="rId9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7347E16-4F4B-565A-B949-FA31E5904C01}"/>
              </a:ext>
            </a:extLst>
          </p:cNvPr>
          <p:cNvCxnSpPr>
            <a:cxnSpLocks/>
          </p:cNvCxnSpPr>
          <p:nvPr/>
        </p:nvCxnSpPr>
        <p:spPr>
          <a:xfrm flipH="1">
            <a:off x="2173474" y="3796290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:a16="http://schemas.microsoft.com/office/drawing/2014/main" id="{7942163D-4A2F-4D80-657D-C45B57E1943A}"/>
              </a:ext>
            </a:extLst>
          </p:cNvPr>
          <p:cNvSpPr txBox="1">
            <a:spLocks/>
          </p:cNvSpPr>
          <p:nvPr/>
        </p:nvSpPr>
        <p:spPr>
          <a:xfrm>
            <a:off x="1768090" y="3796290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D7855931-CF61-CBF9-DF82-567786AA16BC}"/>
              </a:ext>
            </a:extLst>
          </p:cNvPr>
          <p:cNvSpPr txBox="1">
            <a:spLocks/>
          </p:cNvSpPr>
          <p:nvPr/>
        </p:nvSpPr>
        <p:spPr>
          <a:xfrm>
            <a:off x="3045570" y="3781313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9513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533F25-3249-BDAA-836F-4365C1D0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Промежуточные результаты работы алгоритма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15B0F55-96D7-4577-8EB4-1DECC60196A9}"/>
              </a:ext>
            </a:extLst>
          </p:cNvPr>
          <p:cNvGrpSpPr/>
          <p:nvPr/>
        </p:nvGrpSpPr>
        <p:grpSpPr>
          <a:xfrm>
            <a:off x="656492" y="914402"/>
            <a:ext cx="10867293" cy="5603330"/>
            <a:chOff x="656492" y="914402"/>
            <a:chExt cx="10867293" cy="560333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2A90BED-3D50-6951-F896-29865DEE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801" y="914402"/>
              <a:ext cx="8203303" cy="52402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1A29CDB-4ED1-3A1D-08B0-4882A5E1E055}"/>
                    </a:ext>
                  </a:extLst>
                </p:cNvPr>
                <p:cNvSpPr txBox="1"/>
                <p:nvPr/>
              </p:nvSpPr>
              <p:spPr>
                <a:xfrm>
                  <a:off x="656492" y="5969633"/>
                  <a:ext cx="10867293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Зависимость между </a:t>
                  </a:r>
                  <a14:m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и </a:t>
                  </a:r>
                  <a14:m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окололунной орбиты 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𝑑𝑒𝑝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38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81 день,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=0.3 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м/с</a:t>
                  </a:r>
                  <a:endPara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1A29CDB-4ED1-3A1D-08B0-4882A5E1E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92" y="5969633"/>
                  <a:ext cx="10867293" cy="548099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4016BF-73FD-4B41-9428-C0291F6FEA94}"/>
              </a:ext>
            </a:extLst>
          </p:cNvPr>
          <p:cNvGrpSpPr/>
          <p:nvPr/>
        </p:nvGrpSpPr>
        <p:grpSpPr>
          <a:xfrm>
            <a:off x="504092" y="923100"/>
            <a:ext cx="10867293" cy="5623207"/>
            <a:chOff x="12192000" y="-200068"/>
            <a:chExt cx="10867293" cy="562320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63A1DF-DB2F-4821-88EF-59CB47992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" t="23650" r="7968" b="5456"/>
            <a:stretch/>
          </p:blipFill>
          <p:spPr>
            <a:xfrm>
              <a:off x="13360623" y="-200068"/>
              <a:ext cx="8530046" cy="50751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FAC67B1-3715-41E5-B8C8-CCCA5034E33A}"/>
                    </a:ext>
                  </a:extLst>
                </p:cNvPr>
                <p:cNvSpPr txBox="1"/>
                <p:nvPr/>
              </p:nvSpPr>
              <p:spPr>
                <a:xfrm>
                  <a:off x="12192000" y="4875040"/>
                  <a:ext cx="10867293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Зависимость </a:t>
                  </a:r>
                  <a14:m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и </a:t>
                  </a:r>
                  <a14:m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от направления импульса 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𝑑𝑒𝑝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38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81 день,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𝑑𝑒𝑝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=0.3 </m:t>
                      </m:r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м/с</a:t>
                  </a:r>
                  <a:endPara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FAC67B1-3715-41E5-B8C8-CCCA5034E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0" y="4875040"/>
                  <a:ext cx="10867293" cy="548099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05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7E45CA-DF11-83DD-5256-72618A37E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58" y="1317275"/>
            <a:ext cx="5551444" cy="437470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ECC70E-381C-15C8-D42C-3E34ED56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Полученные траектории и орбиты блоков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15D69-188B-2821-D9C3-29B0EAFF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r="-1731"/>
          <a:stretch/>
        </p:blipFill>
        <p:spPr>
          <a:xfrm>
            <a:off x="0" y="1166021"/>
            <a:ext cx="6010636" cy="473696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33559F2-9F7B-4B03-E8BC-AE89150C8222}"/>
              </a:ext>
            </a:extLst>
          </p:cNvPr>
          <p:cNvSpPr txBox="1">
            <a:spLocks/>
          </p:cNvSpPr>
          <p:nvPr/>
        </p:nvSpPr>
        <p:spPr>
          <a:xfrm>
            <a:off x="-133754" y="594845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Траектории блоков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6A90349-2A9E-104B-10CB-B5A3AAD714F5}"/>
              </a:ext>
            </a:extLst>
          </p:cNvPr>
          <p:cNvSpPr txBox="1">
            <a:spLocks/>
          </p:cNvSpPr>
          <p:nvPr/>
        </p:nvSpPr>
        <p:spPr>
          <a:xfrm>
            <a:off x="5460063" y="5943599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Окололунные орбиты блоков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системе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SCRS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 = 10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тыс. км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482ECD9-91D8-4801-A8FE-C9B124602682}"/>
              </a:ext>
            </a:extLst>
          </p:cNvPr>
          <p:cNvCxnSpPr>
            <a:cxnSpLocks/>
          </p:cNvCxnSpPr>
          <p:nvPr/>
        </p:nvCxnSpPr>
        <p:spPr>
          <a:xfrm flipH="1">
            <a:off x="2357508" y="3545448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FDA3EA9-E72F-D807-F609-90520A204729}"/>
              </a:ext>
            </a:extLst>
          </p:cNvPr>
          <p:cNvSpPr txBox="1">
            <a:spLocks/>
          </p:cNvSpPr>
          <p:nvPr/>
        </p:nvSpPr>
        <p:spPr>
          <a:xfrm>
            <a:off x="1952124" y="3510279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BFB8501-72F0-EC49-1139-C5FA3048D60F}"/>
              </a:ext>
            </a:extLst>
          </p:cNvPr>
          <p:cNvSpPr txBox="1">
            <a:spLocks/>
          </p:cNvSpPr>
          <p:nvPr/>
        </p:nvSpPr>
        <p:spPr>
          <a:xfrm>
            <a:off x="3441545" y="3885859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247696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1AB9-FAB4-6040-A0A8-D6459AB3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B65AC91-0DAE-1368-401B-88D88FE1D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6288" y="914401"/>
            <a:ext cx="6908798" cy="51815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87D43-ADC1-42B0-D663-40708CBC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Номинальная траектория 3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87A036-DD28-BCDD-AA15-3302E8912FE2}"/>
              </a:ext>
            </a:extLst>
          </p:cNvPr>
          <p:cNvSpPr txBox="1">
            <a:spLocks/>
          </p:cNvSpPr>
          <p:nvPr/>
        </p:nvSpPr>
        <p:spPr>
          <a:xfrm>
            <a:off x="-323720" y="594845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Траектория перелёта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01D9EE7C-52E2-B27B-6225-50C129B1E6B5}"/>
                  </a:ext>
                </a:extLst>
              </p:cNvPr>
              <p:cNvSpPr/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Околоземная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832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=98.8°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01D9EE7C-52E2-B27B-6225-50C129B1E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blipFill>
                <a:blip r:embed="rId4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2F28D9F-66B9-A1D2-15DF-42662924E80D}"/>
                  </a:ext>
                </a:extLst>
              </p:cNvPr>
              <p:cNvSpPr/>
              <p:nvPr/>
            </p:nvSpPr>
            <p:spPr>
              <a:xfrm>
                <a:off x="5382796" y="2532305"/>
                <a:ext cx="6677124" cy="1993257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Отлётный импульс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𝑇𝐿𝐼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3.19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км/с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Коррекция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51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 м/с,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=43.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Коррекция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38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 м/с,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Торможение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4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59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м/с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168.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78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</p:txBody>
          </p:sp>
        </mc:Choice>
        <mc:Fallback xmlns="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2F28D9F-66B9-A1D2-15DF-42662924E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2532305"/>
                <a:ext cx="6677124" cy="1993257"/>
              </a:xfrm>
              <a:prstGeom prst="roundRect">
                <a:avLst/>
              </a:prstGeom>
              <a:blipFill>
                <a:blip r:embed="rId5"/>
                <a:stretch>
                  <a:fillRect b="-301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74BF2A56-D590-4FD8-33D8-19825C651CA3}"/>
                  </a:ext>
                </a:extLst>
              </p:cNvPr>
              <p:cNvSpPr/>
              <p:nvPr/>
            </p:nvSpPr>
            <p:spPr>
              <a:xfrm>
                <a:off x="5382796" y="4745479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Окололунная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=2118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=95.0°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74BF2A56-D590-4FD8-33D8-19825C651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4745479"/>
                <a:ext cx="6677124" cy="1184385"/>
              </a:xfrm>
              <a:prstGeom prst="roundRect">
                <a:avLst/>
              </a:prstGeom>
              <a:blipFill>
                <a:blip r:embed="rId6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16B2E0D-A184-BF56-B162-BF1BC711EDBE}"/>
              </a:ext>
            </a:extLst>
          </p:cNvPr>
          <p:cNvCxnSpPr>
            <a:cxnSpLocks/>
          </p:cNvCxnSpPr>
          <p:nvPr/>
        </p:nvCxnSpPr>
        <p:spPr>
          <a:xfrm flipH="1">
            <a:off x="1935480" y="3357880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:a16="http://schemas.microsoft.com/office/drawing/2014/main" id="{74C04CCA-1AD4-1411-0D2A-B879975A5F4B}"/>
              </a:ext>
            </a:extLst>
          </p:cNvPr>
          <p:cNvSpPr txBox="1">
            <a:spLocks/>
          </p:cNvSpPr>
          <p:nvPr/>
        </p:nvSpPr>
        <p:spPr>
          <a:xfrm>
            <a:off x="1530096" y="3357880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5081B293-0312-7F66-2D37-4E102C2B1E83}"/>
              </a:ext>
            </a:extLst>
          </p:cNvPr>
          <p:cNvSpPr txBox="1">
            <a:spLocks/>
          </p:cNvSpPr>
          <p:nvPr/>
        </p:nvSpPr>
        <p:spPr>
          <a:xfrm>
            <a:off x="3045570" y="3217643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277802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CEA7CF-B6F9-D9B9-C815-D3DC47C3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9"/>
            <a:ext cx="12192000" cy="93789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Лунные констелляции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E69F7FC8-A052-7369-8A80-ED6B2CCFCA41}"/>
              </a:ext>
            </a:extLst>
          </p:cNvPr>
          <p:cNvSpPr txBox="1">
            <a:spLocks/>
          </p:cNvSpPr>
          <p:nvPr/>
        </p:nvSpPr>
        <p:spPr>
          <a:xfrm>
            <a:off x="878186" y="1076971"/>
            <a:ext cx="10431951" cy="21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Исследование Луны и окололунного пространства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Система спутниковой связи и навигации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Развёртывание лунной констелляции</a:t>
            </a:r>
          </a:p>
        </p:txBody>
      </p:sp>
      <p:sp>
        <p:nvSpPr>
          <p:cNvPr id="7" name="Стрелка вниз 12">
            <a:extLst>
              <a:ext uri="{FF2B5EF4-FFF2-40B4-BE49-F238E27FC236}">
                <a16:creationId xmlns:a16="http://schemas.microsoft.com/office/drawing/2014/main" id="{E8282499-B8B2-93CC-B799-BBA796AD9B50}"/>
              </a:ext>
            </a:extLst>
          </p:cNvPr>
          <p:cNvSpPr/>
          <p:nvPr/>
        </p:nvSpPr>
        <p:spPr>
          <a:xfrm>
            <a:off x="5902156" y="1521965"/>
            <a:ext cx="371192" cy="35235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12">
            <a:extLst>
              <a:ext uri="{FF2B5EF4-FFF2-40B4-BE49-F238E27FC236}">
                <a16:creationId xmlns:a16="http://schemas.microsoft.com/office/drawing/2014/main" id="{0ACFA501-C213-021D-C305-73F49A5BB7E2}"/>
              </a:ext>
            </a:extLst>
          </p:cNvPr>
          <p:cNvSpPr/>
          <p:nvPr/>
        </p:nvSpPr>
        <p:spPr>
          <a:xfrm>
            <a:off x="5902156" y="2271602"/>
            <a:ext cx="371192" cy="35235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49E6F76-9E8B-93D1-B430-B03A5111B300}"/>
              </a:ext>
            </a:extLst>
          </p:cNvPr>
          <p:cNvGrpSpPr/>
          <p:nvPr/>
        </p:nvGrpSpPr>
        <p:grpSpPr>
          <a:xfrm>
            <a:off x="0" y="2944908"/>
            <a:ext cx="12192000" cy="3910585"/>
            <a:chOff x="0" y="2944908"/>
            <a:chExt cx="12192000" cy="3910585"/>
          </a:xfrm>
        </p:grpSpPr>
        <p:pic>
          <p:nvPicPr>
            <p:cNvPr id="10" name="Рисунок 9" descr="Изображение выглядит как круг, снимок экрана, Графи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6AB6F4F-BB2F-B4D9-A0FC-4CE116592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22" y="2944908"/>
              <a:ext cx="2633114" cy="2633114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Графика, круг, графический дизайн, Шриф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F46F7A0-29D9-C3D9-17EF-2D94B1A1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350" y="3071666"/>
              <a:ext cx="2852784" cy="240953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DA86860-B5F8-E19C-0972-4AF5665B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30397" y="3486100"/>
              <a:ext cx="2963778" cy="1842348"/>
            </a:xfrm>
            <a:prstGeom prst="rect">
              <a:avLst/>
            </a:prstGeom>
          </p:spPr>
        </p:pic>
        <p:sp>
          <p:nvSpPr>
            <p:cNvPr id="15" name="Объект 6">
              <a:extLst>
                <a:ext uri="{FF2B5EF4-FFF2-40B4-BE49-F238E27FC236}">
                  <a16:creationId xmlns:a16="http://schemas.microsoft.com/office/drawing/2014/main" id="{F14C610C-1202-AD56-CC4E-FDC29012DF9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575515"/>
              <a:ext cx="3913094" cy="12799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Moonlight LCNS - Lunar Communication and Navigation Services</a:t>
              </a:r>
              <a:endPara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бъект 6">
              <a:extLst>
                <a:ext uri="{FF2B5EF4-FFF2-40B4-BE49-F238E27FC236}">
                  <a16:creationId xmlns:a16="http://schemas.microsoft.com/office/drawing/2014/main" id="{CD56820A-55E4-8829-E8C2-5192163E37DE}"/>
                </a:ext>
              </a:extLst>
            </p:cNvPr>
            <p:cNvSpPr txBox="1">
              <a:spLocks/>
            </p:cNvSpPr>
            <p:nvPr/>
          </p:nvSpPr>
          <p:spPr>
            <a:xfrm>
              <a:off x="3981677" y="5575515"/>
              <a:ext cx="4212150" cy="1279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LCRNS - Lunar Communications Relay and Navigation System</a:t>
              </a:r>
              <a:endPara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Объект 6">
              <a:extLst>
                <a:ext uri="{FF2B5EF4-FFF2-40B4-BE49-F238E27FC236}">
                  <a16:creationId xmlns:a16="http://schemas.microsoft.com/office/drawing/2014/main" id="{D45CC673-62B1-B400-67D9-99EA06AEE6C9}"/>
                </a:ext>
              </a:extLst>
            </p:cNvPr>
            <p:cNvSpPr txBox="1">
              <a:spLocks/>
            </p:cNvSpPr>
            <p:nvPr/>
          </p:nvSpPr>
          <p:spPr>
            <a:xfrm>
              <a:off x="8262410" y="5578022"/>
              <a:ext cx="3929590" cy="12774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sv-SE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LNSS - Lunar Navigation Satellite System</a:t>
              </a:r>
              <a:endPara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91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C4EF3BC-3991-B0F0-70E9-51844D44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Промежуточные результаты работы алгоритма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FAF40F-FCD5-E794-DA56-6D92E3F15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10" y="914402"/>
            <a:ext cx="8309686" cy="524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AB2984-5FB4-E607-CDB2-0E29CFE71EE8}"/>
                  </a:ext>
                </a:extLst>
              </p:cNvPr>
              <p:cNvSpPr txBox="1"/>
              <p:nvPr/>
            </p:nvSpPr>
            <p:spPr>
              <a:xfrm>
                <a:off x="656492" y="5969633"/>
                <a:ext cx="10867293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 между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окололунной орбиты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𝑑𝑒𝑝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день,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=0.3 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м/с</a:t>
                </a:r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AB2984-5FB4-E607-CDB2-0E29CFE71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2" y="5969633"/>
                <a:ext cx="10867293" cy="548099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86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5C6CEB-F246-39ED-5104-93B64F998F8B}"/>
              </a:ext>
            </a:extLst>
          </p:cNvPr>
          <p:cNvSpPr txBox="1">
            <a:spLocks/>
          </p:cNvSpPr>
          <p:nvPr/>
        </p:nvSpPr>
        <p:spPr>
          <a:xfrm>
            <a:off x="1" y="-30211"/>
            <a:ext cx="12192000" cy="94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Полученные траектории и орбиты блоков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C6A1F-539F-6469-8D32-FB60935C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1793"/>
          <a:stretch/>
        </p:blipFill>
        <p:spPr>
          <a:xfrm>
            <a:off x="587023" y="914401"/>
            <a:ext cx="5040923" cy="50939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D60B6F-EC17-89E4-FADF-A5CFA43E2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7" y="1351087"/>
            <a:ext cx="5355916" cy="4220622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C7E1C58D-FA12-1C79-43A4-3DD12506059D}"/>
              </a:ext>
            </a:extLst>
          </p:cNvPr>
          <p:cNvSpPr txBox="1">
            <a:spLocks/>
          </p:cNvSpPr>
          <p:nvPr/>
        </p:nvSpPr>
        <p:spPr>
          <a:xfrm>
            <a:off x="-133754" y="594845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Траектории блоков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28AD7F0-8466-EA73-19D6-4D1B95C159BB}"/>
              </a:ext>
            </a:extLst>
          </p:cNvPr>
          <p:cNvSpPr txBox="1">
            <a:spLocks/>
          </p:cNvSpPr>
          <p:nvPr/>
        </p:nvSpPr>
        <p:spPr>
          <a:xfrm>
            <a:off x="5460063" y="5943599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Окололунные орбиты блоков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системе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SCRS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 = 10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тыс. км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C6B9DD6-6159-2F8E-A60E-607CEDF058DE}"/>
              </a:ext>
            </a:extLst>
          </p:cNvPr>
          <p:cNvCxnSpPr>
            <a:cxnSpLocks/>
          </p:cNvCxnSpPr>
          <p:nvPr/>
        </p:nvCxnSpPr>
        <p:spPr>
          <a:xfrm flipH="1">
            <a:off x="2111325" y="3357880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1B17404-7459-C9A4-5849-2FDEC31EF2A8}"/>
              </a:ext>
            </a:extLst>
          </p:cNvPr>
          <p:cNvSpPr txBox="1">
            <a:spLocks/>
          </p:cNvSpPr>
          <p:nvPr/>
        </p:nvSpPr>
        <p:spPr>
          <a:xfrm>
            <a:off x="1705941" y="3357880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9ED94D3-9DE5-9331-6746-5B913EFD71E8}"/>
              </a:ext>
            </a:extLst>
          </p:cNvPr>
          <p:cNvSpPr txBox="1">
            <a:spLocks/>
          </p:cNvSpPr>
          <p:nvPr/>
        </p:nvSpPr>
        <p:spPr>
          <a:xfrm>
            <a:off x="3221415" y="3217643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40339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F45BAF-55FC-EA39-543D-0D9DCC10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 работы алгоритма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18A39D8-8F96-236A-552D-14E9D5F97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813830"/>
                  </p:ext>
                </p:extLst>
              </p:nvPr>
            </p:nvGraphicFramePr>
            <p:xfrm>
              <a:off x="4063998" y="914401"/>
              <a:ext cx="8128001" cy="25603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37367551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622954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8027925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103824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4192364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7101697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740013346"/>
                        </a:ext>
                      </a:extLst>
                    </a:gridCol>
                  </a:tblGrid>
                  <a:tr h="222405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8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715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, °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92.4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91.8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103.1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100.4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91.4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89.8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1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, °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13.0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-16.6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68.8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95.6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1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, °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2.7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863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ΔΩ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, °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87.8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85.4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86.2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24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18A39D8-8F96-236A-552D-14E9D5F97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813830"/>
                  </p:ext>
                </p:extLst>
              </p:nvPr>
            </p:nvGraphicFramePr>
            <p:xfrm>
              <a:off x="4063998" y="914401"/>
              <a:ext cx="8128001" cy="25603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37367551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622954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8027925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2103824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4192364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7101697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74001334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81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7150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24" t="-207042" r="-601047" b="-3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92.4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91.8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103.1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100.4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91.4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89.8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136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24" t="-311429" r="-601047" b="-2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13.0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-16.6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68.8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9.4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95.6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198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24" t="-411429" r="-601047" b="-1271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2.7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1.6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86332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24" t="-511429" r="-601047" b="-271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87.8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85.4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86.2</a:t>
                          </a: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240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A905E0-8589-8BED-CABD-D0F4A1A531A8}"/>
              </a:ext>
            </a:extLst>
          </p:cNvPr>
          <p:cNvSpPr txBox="1"/>
          <p:nvPr/>
        </p:nvSpPr>
        <p:spPr>
          <a:xfrm>
            <a:off x="0" y="1341101"/>
            <a:ext cx="4034417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Параметры орбит в момент выхода последнего блока на орбиту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C70A11B9-E0C7-2103-017A-61B458FD0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44160"/>
                  </p:ext>
                </p:extLst>
              </p:nvPr>
            </p:nvGraphicFramePr>
            <p:xfrm>
              <a:off x="0" y="3532674"/>
              <a:ext cx="9077814" cy="258616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373675510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762295417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780279258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2210382466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2141923640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871016971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740013346"/>
                        </a:ext>
                      </a:extLst>
                    </a:gridCol>
                  </a:tblGrid>
                  <a:tr h="424244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8119"/>
                      </a:ext>
                    </a:extLst>
                  </a:tr>
                  <a:tr h="424244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715018"/>
                      </a:ext>
                    </a:extLst>
                  </a:tr>
                  <a:tr h="428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𝑑𝑒𝑝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м/с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0.039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0.008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0.293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0.129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0.092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13695"/>
                      </a:ext>
                    </a:extLst>
                  </a:tr>
                  <a:tr h="4242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𝐿𝑂𝐼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м/с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170.21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207.96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204.13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158.25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205.94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240.86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1984"/>
                      </a:ext>
                    </a:extLst>
                  </a:tr>
                  <a:tr h="4242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𝑐𝑖𝑟𝑐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м/с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264.32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158.22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158.96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290.19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178.88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62.97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863323"/>
                      </a:ext>
                    </a:extLst>
                  </a:tr>
                  <a:tr h="4242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𝜟</m:t>
                                    </m:r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𝒕𝒐𝒕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b="1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b="1" dirty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м/с</m:t>
                                </m:r>
                              </m:oMath>
                            </m:oMathPara>
                          </a14:m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434.57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366.18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363.38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448.50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384.95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303.91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24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C70A11B9-E0C7-2103-017A-61B458FD0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44160"/>
                  </p:ext>
                </p:extLst>
              </p:nvPr>
            </p:nvGraphicFramePr>
            <p:xfrm>
              <a:off x="0" y="3532674"/>
              <a:ext cx="9077814" cy="258616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1373675510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762295417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780279258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2210382466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2141923640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3871016971"/>
                        </a:ext>
                      </a:extLst>
                    </a:gridCol>
                    <a:gridCol w="1266969">
                      <a:extLst>
                        <a:ext uri="{9D8B030D-6E8A-4147-A177-3AD203B41FA5}">
                          <a16:colId xmlns:a16="http://schemas.microsoft.com/office/drawing/2014/main" val="74001334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Траектория 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81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</a:rPr>
                            <a:t>Блок 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715018"/>
                      </a:ext>
                    </a:extLst>
                  </a:tr>
                  <a:tr h="4525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826" t="-194667" r="-517355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0.039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0.008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0.293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0.129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0.092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136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826" t="-315714" r="-51735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170.21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207.96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204.13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158.25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205.94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240.86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198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826" t="-415714" r="-51735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264.32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158.22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158.96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290.19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178.88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62.97</a:t>
                          </a:r>
                          <a:endParaRPr lang="ru-RU" sz="22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86332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826" t="-515714" r="-51735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434.57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366.18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363.38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448.50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384.95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303.91</a:t>
                          </a:r>
                          <a:endParaRPr lang="ru-RU" sz="22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240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A6C54B-E124-D2FA-43B8-A0877B6FAF1F}"/>
              </a:ext>
            </a:extLst>
          </p:cNvPr>
          <p:cNvSpPr txBox="1"/>
          <p:nvPr/>
        </p:nvSpPr>
        <p:spPr>
          <a:xfrm>
            <a:off x="8935655" y="3478510"/>
            <a:ext cx="3256343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Затраты характеристической скорости на развёртывание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C69FE-A145-B02C-D6C0-431D3FBCF35A}"/>
                  </a:ext>
                </a:extLst>
              </p:cNvPr>
              <p:cNvSpPr txBox="1"/>
              <p:nvPr/>
            </p:nvSpPr>
            <p:spPr>
              <a:xfrm>
                <a:off x="-164123" y="6118839"/>
                <a:ext cx="11827042" cy="57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00−450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м/с на выведение одного блока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C69FE-A145-B02C-D6C0-431D3FBC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123" y="6118839"/>
                <a:ext cx="11827042" cy="577787"/>
              </a:xfrm>
              <a:prstGeom prst="rect">
                <a:avLst/>
              </a:prstGeom>
              <a:blipFill>
                <a:blip r:embed="rId5"/>
                <a:stretch>
                  <a:fillRect b="-2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7AE8F-75C2-47BE-944B-A0BA0573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16"/>
            <a:ext cx="12192000" cy="9263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F00F8-4AED-2334-5396-4396DA901931}"/>
              </a:ext>
            </a:extLst>
          </p:cNvPr>
          <p:cNvSpPr txBox="1"/>
          <p:nvPr/>
        </p:nvSpPr>
        <p:spPr>
          <a:xfrm>
            <a:off x="0" y="1411256"/>
            <a:ext cx="12192000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Предложен и реализован алгоритм выбора времени приложения, величин и направлений корректирующих импульсов для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однопускового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развёртывания лунной констелляции Уолкера-Можаева в две плоскости с использованием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SALT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-траекторий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Точность предложенного алгоритма составляет несколько градусов по ДВУ и наклонению. Результат работы алгоритма может быть использован в качестве начального приближения для последующего уточнения методами параллельной пристрелки</a:t>
            </a:r>
          </a:p>
        </p:txBody>
      </p:sp>
    </p:spTree>
    <p:extLst>
      <p:ext uri="{BB962C8B-B14F-4D97-AF65-F5344CB8AC3E}">
        <p14:creationId xmlns:p14="http://schemas.microsoft.com/office/powerpoint/2010/main" val="231666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4700BF-4089-39CB-6F59-2F1D5BF2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16"/>
            <a:ext cx="12192000" cy="9263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Апробация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C1FE5-2A22-49D9-96FB-FEAB283E4C5D}"/>
              </a:ext>
            </a:extLst>
          </p:cNvPr>
          <p:cNvSpPr txBox="1"/>
          <p:nvPr/>
        </p:nvSpPr>
        <p:spPr>
          <a:xfrm>
            <a:off x="0" y="902208"/>
            <a:ext cx="1219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в конференциях: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Ovchinnikov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I.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Glazunova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M.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Shirobokov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S.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Trofimov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Tselousova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“Design and Deployment of Small Satellite Constellations Around the Moon”, 12th International Workshop on Satellite Constellations and Formation Flying 2024, December 2–4, 2024, Kaohsiung, Taiwan.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М.Ю. Овчинников, И.А. Глазунова, Д.Г.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Перепухов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С.П. Трофимов, А.А. Целоусова, М.Г. Широбоков, «Возможные сценарии отечественных миссий малых космических аппаратов к Луне», 59-е Научные чтения, посвященные разработке научного наследия и развитию идей К.Э. Циолковского, 17-19 сентября, 2024, Калуга.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И.А. Глазунова, С.П. Трофимов, А.А. Целоусова, М.Ю. Овчинников, П.А. Дронов, С.Ю.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Приданников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А.Н. Нестеренко, О.В.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Толстель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Высокоапогейное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развёртывание многоплоскостной лунной группировки с использованием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однопусковой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схемы выведения»,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XLVIII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Академические чтения по космонавтике («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Королёвские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чтения 2024»), 23-26 января, 2024, Москва.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Glazunova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S.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Trofimov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Tselousova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“Single-Launch Deployment of Lunar Constellations from a Sun-Assisted Lunar Transfer Trajectory”, 74th International Astronautical Congress, October 2–6, 2023, Baku, Azerbaijan.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И.А. Глазунова, С.П. Трофимов, А.А. Целоусова,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Однопусковое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развёртывание лунной констелляции с использованием гравитации Солнца», Всероссийская конференция молодых учёных-механиков,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4-14 сентября, 2023, Сочи.</a:t>
            </a:r>
          </a:p>
        </p:txBody>
      </p:sp>
    </p:spTree>
    <p:extLst>
      <p:ext uri="{BB962C8B-B14F-4D97-AF65-F5344CB8AC3E}">
        <p14:creationId xmlns:p14="http://schemas.microsoft.com/office/powerpoint/2010/main" val="299201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DC38D05-C6F8-4E2C-B424-3772A460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16"/>
            <a:ext cx="12192000" cy="9263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Апробация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2F39-F152-4EA9-936E-D5B68BED6A41}"/>
              </a:ext>
            </a:extLst>
          </p:cNvPr>
          <p:cNvSpPr txBox="1"/>
          <p:nvPr/>
        </p:nvSpPr>
        <p:spPr>
          <a:xfrm>
            <a:off x="0" y="1079762"/>
            <a:ext cx="11984854" cy="621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Публикации: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Овчинников М.Ю., Широбоков М.Г., Глазунова И.А., Целоусова А.А.,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Петрукович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А.А., Кораблев О.И., Зарубин Д.С.,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Рябогин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Н.В., Мамедов Т.Т., Кошлаков А.В., Юданов Н.А., Дронов П.А., Нестеренко А.Н.,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Приданников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С.Ю.,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Толстель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О.В.,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Шуршаков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В.А., Иванова О.А. Миссия к Луне на базе унифицированной малогабаритной платформы с ЭРДУ // Препринты ИПМ им. М.В. Келдыша. 2025. № 31. 32 с.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I. Glazunova, S. Trofimov, A. Tselousova. Single-Launch Deployment of Lunar Constellations from a Sun-Assisted Lunar Transfer Trajectory // Proceedings of the 74th International Astronautical Congress, Baku, Azerbaijan, October 2–6, 2023, 18 p. Paper IAC23.C1.LBA.5.x80616.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9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55CFEE-7BE9-40AB-A95A-4F5CD175F2A3}"/>
              </a:ext>
            </a:extLst>
          </p:cNvPr>
          <p:cNvSpPr/>
          <p:nvPr/>
        </p:nvSpPr>
        <p:spPr>
          <a:xfrm>
            <a:off x="0" y="2025606"/>
            <a:ext cx="12192000" cy="2404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49CFDE-9490-415C-BD36-3EA6BB61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5795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Бэкап</a:t>
            </a:r>
            <a:endParaRPr lang="ru-RU" sz="6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04D1FA-2061-493A-A421-623ECE431E45}"/>
              </a:ext>
            </a:extLst>
          </p:cNvPr>
          <p:cNvSpPr/>
          <p:nvPr/>
        </p:nvSpPr>
        <p:spPr>
          <a:xfrm>
            <a:off x="-130404" y="-113122"/>
            <a:ext cx="12452808" cy="124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2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иаграмма, снимок экран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397F9C-28C1-DBB1-F0D6-234DAC36B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/>
          <a:stretch/>
        </p:blipFill>
        <p:spPr>
          <a:xfrm>
            <a:off x="1595126" y="1043354"/>
            <a:ext cx="8404658" cy="50292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9422ED7-9144-78B6-13BC-5428FFB5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16"/>
            <a:ext cx="12192000" cy="9263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Бэкап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2FCC9-6F4F-6565-F263-F6FD7E09C2A3}"/>
                  </a:ext>
                </a:extLst>
              </p:cNvPr>
              <p:cNvSpPr txBox="1"/>
              <p:nvPr/>
            </p:nvSpPr>
            <p:spPr>
              <a:xfrm>
                <a:off x="0" y="5965466"/>
                <a:ext cx="12191999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 между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окололунной орбиты для траектории №1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0.08 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м/с</a:t>
                </a:r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2FCC9-6F4F-6565-F263-F6FD7E09C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65466"/>
                <a:ext cx="12191999" cy="548099"/>
              </a:xfrm>
              <a:prstGeom prst="rect">
                <a:avLst/>
              </a:prstGeom>
              <a:blipFill>
                <a:blip r:embed="rId3"/>
                <a:stretch>
                  <a:fillRect b="-14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537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A696BE-226A-F225-DCCC-4FA71C25514D}"/>
              </a:ext>
            </a:extLst>
          </p:cNvPr>
          <p:cNvSpPr txBox="1">
            <a:spLocks/>
          </p:cNvSpPr>
          <p:nvPr/>
        </p:nvSpPr>
        <p:spPr>
          <a:xfrm>
            <a:off x="1" y="-30211"/>
            <a:ext cx="12192000" cy="94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Изменение орбитальных элементов в результате приложения корректирующего импульса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2C6FDF9-BDBE-3F72-6FCB-C32AD28603DB}"/>
              </a:ext>
            </a:extLst>
          </p:cNvPr>
          <p:cNvSpPr/>
          <p:nvPr/>
        </p:nvSpPr>
        <p:spPr>
          <a:xfrm>
            <a:off x="4442381" y="1280594"/>
            <a:ext cx="1111079" cy="8642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0892FBB-757F-5FCC-B65D-F11A3CE203AE}"/>
              </a:ext>
            </a:extLst>
          </p:cNvPr>
          <p:cNvSpPr/>
          <p:nvPr/>
        </p:nvSpPr>
        <p:spPr>
          <a:xfrm>
            <a:off x="5708979" y="2481791"/>
            <a:ext cx="1111079" cy="8642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4A68CA0-A16E-CB61-F287-FC74D0A6E6EB}"/>
              </a:ext>
            </a:extLst>
          </p:cNvPr>
          <p:cNvSpPr/>
          <p:nvPr/>
        </p:nvSpPr>
        <p:spPr>
          <a:xfrm>
            <a:off x="6975578" y="3682988"/>
            <a:ext cx="1111079" cy="8642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09010E0-76FB-093A-FFF3-E042701EB492}"/>
              </a:ext>
            </a:extLst>
          </p:cNvPr>
          <p:cNvSpPr/>
          <p:nvPr/>
        </p:nvSpPr>
        <p:spPr>
          <a:xfrm>
            <a:off x="8242176" y="4884184"/>
            <a:ext cx="1111079" cy="8642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2C0CCB7-3DE5-0BB8-F08D-B671893B1C0C}"/>
              </a:ext>
            </a:extLst>
          </p:cNvPr>
          <p:cNvGrpSpPr/>
          <p:nvPr/>
        </p:nvGrpSpPr>
        <p:grpSpPr>
          <a:xfrm>
            <a:off x="5947089" y="5450984"/>
            <a:ext cx="4782643" cy="1224162"/>
            <a:chOff x="5947089" y="5491624"/>
            <a:chExt cx="4782643" cy="1224162"/>
          </a:xfrm>
        </p:grpSpPr>
        <p:sp>
          <p:nvSpPr>
            <p:cNvPr id="29" name="Стрелка: изогнутая вверх 28">
              <a:extLst>
                <a:ext uri="{FF2B5EF4-FFF2-40B4-BE49-F238E27FC236}">
                  <a16:creationId xmlns:a16="http://schemas.microsoft.com/office/drawing/2014/main" id="{67B53F66-FB81-6864-18C5-FD9CEB342C58}"/>
                </a:ext>
              </a:extLst>
            </p:cNvPr>
            <p:cNvSpPr/>
            <p:nvPr/>
          </p:nvSpPr>
          <p:spPr>
            <a:xfrm rot="5400000">
              <a:off x="6009916" y="5428797"/>
              <a:ext cx="907483" cy="103313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 w="28575"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656E565D-0CA1-0335-A0D2-56F5DA1264A2}"/>
                    </a:ext>
                  </a:extLst>
                </p:cNvPr>
                <p:cNvSpPr/>
                <p:nvPr/>
              </p:nvSpPr>
              <p:spPr>
                <a:xfrm>
                  <a:off x="6975578" y="5602403"/>
                  <a:ext cx="3754154" cy="1113383"/>
                </a:xfrm>
                <a:prstGeom prst="roundRect">
                  <a:avLst/>
                </a:prstGeom>
                <a:solidFill>
                  <a:schemeClr val="accent4"/>
                </a:solidFill>
                <a:ln w="28575"/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200" b="0" i="1" kern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2200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200" i="1" kern="120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p>
                    </m:oMath>
                  </a14:m>
                  <a:endParaRPr lang="en-US" sz="2200" kern="1200" dirty="0">
                    <a:latin typeface="Cambria" panose="02040503050406030204" pitchFamily="18" charset="0"/>
                  </a:endParaRPr>
                </a:p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22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Ω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2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p>
                    </m:oMath>
                  </a14:m>
                  <a:endPara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656E565D-0CA1-0335-A0D2-56F5DA1264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578" y="5602403"/>
                  <a:ext cx="3754154" cy="1113383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22377E3-20D4-CB49-2F4B-282E31EADFB2}"/>
              </a:ext>
            </a:extLst>
          </p:cNvPr>
          <p:cNvGrpSpPr/>
          <p:nvPr/>
        </p:nvGrpSpPr>
        <p:grpSpPr>
          <a:xfrm>
            <a:off x="3916562" y="4556596"/>
            <a:ext cx="5381701" cy="957866"/>
            <a:chOff x="3916562" y="5067008"/>
            <a:chExt cx="5381701" cy="957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: скругленные углы 29">
                  <a:extLst>
                    <a:ext uri="{FF2B5EF4-FFF2-40B4-BE49-F238E27FC236}">
                      <a16:creationId xmlns:a16="http://schemas.microsoft.com/office/drawing/2014/main" id="{73B4BD7D-A8E7-A326-6F6E-2033AA797621}"/>
                    </a:ext>
                  </a:extLst>
                </p:cNvPr>
                <p:cNvSpPr/>
                <p:nvPr/>
              </p:nvSpPr>
              <p:spPr>
                <a:xfrm>
                  <a:off x="4958949" y="5460416"/>
                  <a:ext cx="4339314" cy="564458"/>
                </a:xfrm>
                <a:prstGeom prst="roundRect">
                  <a:avLst/>
                </a:prstGeom>
                <a:ln w="28575"/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 lvl="0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Орбитальные элементы</a:t>
                  </a:r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200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Ω</m:t>
                      </m:r>
                    </m:oMath>
                  </a14:m>
                  <a:endParaRPr lang="ru-RU" sz="2200" b="1" kern="1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Прямоугольник: скругленные углы 29">
                  <a:extLst>
                    <a:ext uri="{FF2B5EF4-FFF2-40B4-BE49-F238E27FC236}">
                      <a16:creationId xmlns:a16="http://schemas.microsoft.com/office/drawing/2014/main" id="{73B4BD7D-A8E7-A326-6F6E-2033AA7976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949" y="5460416"/>
                  <a:ext cx="4339314" cy="564458"/>
                </a:xfrm>
                <a:prstGeom prst="roundRect">
                  <a:avLst/>
                </a:prstGeom>
                <a:blipFill>
                  <a:blip r:embed="rId4"/>
                  <a:stretch>
                    <a:fillRect l="-976" b="-306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Стрелка: изогнутая вверх 25">
              <a:extLst>
                <a:ext uri="{FF2B5EF4-FFF2-40B4-BE49-F238E27FC236}">
                  <a16:creationId xmlns:a16="http://schemas.microsoft.com/office/drawing/2014/main" id="{F97CE8C1-BE47-2F2C-91E3-803A3E17B176}"/>
                </a:ext>
              </a:extLst>
            </p:cNvPr>
            <p:cNvSpPr/>
            <p:nvPr/>
          </p:nvSpPr>
          <p:spPr>
            <a:xfrm rot="5400000">
              <a:off x="3979389" y="5004181"/>
              <a:ext cx="907483" cy="103313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 w="28575"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C806D85-5485-C3E7-83B6-27B8DFBFDD9C}"/>
              </a:ext>
            </a:extLst>
          </p:cNvPr>
          <p:cNvGrpSpPr/>
          <p:nvPr/>
        </p:nvGrpSpPr>
        <p:grpSpPr>
          <a:xfrm>
            <a:off x="2268002" y="3951921"/>
            <a:ext cx="5544404" cy="942831"/>
            <a:chOff x="2268002" y="4351948"/>
            <a:chExt cx="5544404" cy="942831"/>
          </a:xfrm>
        </p:grpSpPr>
        <p:sp>
          <p:nvSpPr>
            <p:cNvPr id="23" name="Стрелка: изогнутая вверх 22">
              <a:extLst>
                <a:ext uri="{FF2B5EF4-FFF2-40B4-BE49-F238E27FC236}">
                  <a16:creationId xmlns:a16="http://schemas.microsoft.com/office/drawing/2014/main" id="{DB06544D-0D83-CFF8-4D10-4F561A8C049C}"/>
                </a:ext>
              </a:extLst>
            </p:cNvPr>
            <p:cNvSpPr/>
            <p:nvPr/>
          </p:nvSpPr>
          <p:spPr>
            <a:xfrm rot="5400000">
              <a:off x="2330829" y="4289121"/>
              <a:ext cx="907483" cy="103313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 w="28575"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: скругленные углы 26">
                  <a:extLst>
                    <a:ext uri="{FF2B5EF4-FFF2-40B4-BE49-F238E27FC236}">
                      <a16:creationId xmlns:a16="http://schemas.microsoft.com/office/drawing/2014/main" id="{AC087C1C-197C-0E00-FDBA-618CCA6B9CAD}"/>
                    </a:ext>
                  </a:extLst>
                </p:cNvPr>
                <p:cNvSpPr/>
                <p:nvPr/>
              </p:nvSpPr>
              <p:spPr>
                <a:xfrm>
                  <a:off x="3294513" y="4730321"/>
                  <a:ext cx="4517893" cy="564458"/>
                </a:xfrm>
                <a:prstGeom prst="roundRect">
                  <a:avLst/>
                </a:prstGeom>
                <a:ln w="28575"/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 marL="0" lvl="0" indent="0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Состояни</a:t>
                  </a:r>
                  <a:r>
                    <a:rPr lang="ru-RU" sz="2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е</a:t>
                  </a: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1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𝒔</m:t>
                      </m:r>
                      <m:r>
                        <a:rPr lang="en-US" sz="2200" b="1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в момент</a:t>
                  </a:r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22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kern="1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 kern="120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p>
                    </m:oMath>
                  </a14:m>
                  <a:endPara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Прямоугольник: скругленные углы 26">
                  <a:extLst>
                    <a:ext uri="{FF2B5EF4-FFF2-40B4-BE49-F238E27FC236}">
                      <a16:creationId xmlns:a16="http://schemas.microsoft.com/office/drawing/2014/main" id="{AC087C1C-197C-0E00-FDBA-618CCA6B9C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513" y="4730321"/>
                  <a:ext cx="4517893" cy="564458"/>
                </a:xfrm>
                <a:prstGeom prst="roundRect">
                  <a:avLst/>
                </a:prstGeom>
                <a:blipFill>
                  <a:blip r:embed="rId5"/>
                  <a:stretch>
                    <a:fillRect l="-937" b="-3093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B2DC71E-7CAA-33DF-DF92-85FAEC004E62}"/>
              </a:ext>
            </a:extLst>
          </p:cNvPr>
          <p:cNvGrpSpPr/>
          <p:nvPr/>
        </p:nvGrpSpPr>
        <p:grpSpPr>
          <a:xfrm>
            <a:off x="779928" y="1792794"/>
            <a:ext cx="7993682" cy="2490199"/>
            <a:chOff x="779928" y="2046942"/>
            <a:chExt cx="7993682" cy="2490199"/>
          </a:xfrm>
        </p:grpSpPr>
        <p:sp>
          <p:nvSpPr>
            <p:cNvPr id="20" name="Стрелка: изогнутая вверх 19">
              <a:extLst>
                <a:ext uri="{FF2B5EF4-FFF2-40B4-BE49-F238E27FC236}">
                  <a16:creationId xmlns:a16="http://schemas.microsoft.com/office/drawing/2014/main" id="{8FA5B1AA-B0E5-88CD-6B08-C11520731EE5}"/>
                </a:ext>
              </a:extLst>
            </p:cNvPr>
            <p:cNvSpPr/>
            <p:nvPr/>
          </p:nvSpPr>
          <p:spPr>
            <a:xfrm rot="5400000">
              <a:off x="181669" y="2645201"/>
              <a:ext cx="2138614" cy="94209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 w="28575"/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: скругленные углы 23">
                  <a:extLst>
                    <a:ext uri="{FF2B5EF4-FFF2-40B4-BE49-F238E27FC236}">
                      <a16:creationId xmlns:a16="http://schemas.microsoft.com/office/drawing/2014/main" id="{29DFEED4-5C5D-D461-80BD-82384165A311}"/>
                    </a:ext>
                  </a:extLst>
                </p:cNvPr>
                <p:cNvSpPr/>
                <p:nvPr/>
              </p:nvSpPr>
              <p:spPr>
                <a:xfrm>
                  <a:off x="1733594" y="3170010"/>
                  <a:ext cx="7040016" cy="1367131"/>
                </a:xfrm>
                <a:prstGeom prst="roundRect">
                  <a:avLst/>
                </a:prstGeom>
                <a:ln w="28575"/>
              </p:spPr>
              <p:style>
                <a:lnRef idx="2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689" tIns="82689" rIns="82689" bIns="82689" numCol="1" spcCol="1270" anchor="ctr" anchorCtr="0">
                  <a:noAutofit/>
                </a:bodyPr>
                <a:lstStyle/>
                <a:p>
                  <a:pPr marL="342900" indent="-342900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Врем</a:t>
                  </a:r>
                  <a:r>
                    <a:rPr lang="ru-RU" sz="2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я</a:t>
                  </a: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перелёта </a:t>
                  </a:r>
                  <a14:m>
                    <m:oMath xmlns:m="http://schemas.openxmlformats.org/officeDocument/2006/math">
                      <m:r>
                        <a:rPr lang="en-US" sz="2200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</m:oMath>
                  </a14:m>
                  <a:endParaRPr lang="en-US" sz="2200" kern="1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342900" lvl="0" indent="-342900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 panose="020B0604020202020204" pitchFamily="34" charset="0"/>
                    <a:buChar char="•"/>
                  </a:pP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Финальное состояние </a:t>
                  </a:r>
                  <a14:m>
                    <m:oMath xmlns:m="http://schemas.openxmlformats.org/officeDocument/2006/math">
                      <m:r>
                        <a:rPr lang="en-US" sz="2200" b="1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при выходе на орбиту</a:t>
                  </a:r>
                  <a:r>
                    <a:rPr lang="en-US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ru-RU" sz="2200" kern="1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в момент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</m:oMath>
                  </a14:m>
                  <a:endParaRPr lang="en-US" sz="2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Прямоугольник: скругленные углы 23">
                  <a:extLst>
                    <a:ext uri="{FF2B5EF4-FFF2-40B4-BE49-F238E27FC236}">
                      <a16:creationId xmlns:a16="http://schemas.microsoft.com/office/drawing/2014/main" id="{29DFEED4-5C5D-D461-80BD-82384165A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94" y="3170010"/>
                  <a:ext cx="7040016" cy="1367131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F1365875-0686-3AE2-7AD8-9558B3399ACE}"/>
                  </a:ext>
                </a:extLst>
              </p:cNvPr>
              <p:cNvSpPr/>
              <p:nvPr/>
            </p:nvSpPr>
            <p:spPr>
              <a:xfrm>
                <a:off x="115746" y="927239"/>
                <a:ext cx="7534656" cy="1940216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marL="171450" lvl="0" indent="-17145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Номинальная траектория</a:t>
                </a:r>
                <a:r>
                  <a:rPr lang="en-US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финальное состояние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kern="120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𝑛𝑜𝑚</m:t>
                        </m:r>
                      </m:sup>
                    </m:sSup>
                  </m:oMath>
                </a14:m>
                <a:r>
                  <a:rPr lang="en-US" sz="2200" b="0" kern="1200" dirty="0">
                    <a:latin typeface="Cambria" panose="02040503050406030204" pitchFamily="18" charset="0"/>
                  </a:rPr>
                  <a:t>, </a:t>
                </a:r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элементы орбиты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𝑛𝑜𝑚</m:t>
                        </m:r>
                      </m:sup>
                    </m:sSup>
                  </m:oMath>
                </a14:m>
                <a:r>
                  <a:rPr lang="en-US" sz="2200" b="0" kern="12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𝑛𝑜𝑚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время перелёта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𝑛𝑜𝑚</m:t>
                        </m:r>
                      </m:sup>
                    </m:sSup>
                  </m:oMath>
                </a14:m>
                <a:endParaRPr lang="en-US" sz="2200" b="0" kern="1200" dirty="0">
                  <a:latin typeface="Cambria" panose="02040503050406030204" pitchFamily="18" charset="0"/>
                </a:endParaRPr>
              </a:p>
              <a:p>
                <a:pPr marL="171450" lvl="0" indent="-17145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Момент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endParaRPr lang="en-US" sz="2200" b="0" kern="1200" dirty="0">
                  <a:latin typeface="Cambria" panose="02040503050406030204" pitchFamily="18" charset="0"/>
                </a:endParaRPr>
              </a:p>
              <a:p>
                <a:pPr marL="171450" lvl="0" indent="-17145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ru-RU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Импульс</a:t>
                </a:r>
                <a:r>
                  <a:rPr lang="en-US" sz="2200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12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200" b="1" i="1" kern="120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200" b="0" i="1" kern="120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endParaRPr lang="ru-RU" sz="2200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F1365875-0686-3AE2-7AD8-9558B3399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6" y="927239"/>
                <a:ext cx="7534656" cy="19402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3E525A0A-6646-4EFC-81E4-BFA9D7D925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Поиск верхней границы величин импульсов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ru-RU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3E525A0A-6646-4EFC-81E4-BFA9D7D92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  <a:blipFill>
                <a:blip r:embed="rId2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6">
            <a:extLst>
              <a:ext uri="{FF2B5EF4-FFF2-40B4-BE49-F238E27FC236}">
                <a16:creationId xmlns:a16="http://schemas.microsoft.com/office/drawing/2014/main" id="{9452E32C-A993-467D-B852-BB3847372681}"/>
              </a:ext>
            </a:extLst>
          </p:cNvPr>
          <p:cNvSpPr txBox="1">
            <a:spLocks/>
          </p:cNvSpPr>
          <p:nvPr/>
        </p:nvSpPr>
        <p:spPr>
          <a:xfrm>
            <a:off x="0" y="914402"/>
            <a:ext cx="4602997" cy="720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Определение границ поиска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9F27F72C-9A9C-466F-8628-9366A066F874}"/>
                  </a:ext>
                </a:extLst>
              </p:cNvPr>
              <p:cNvSpPr/>
              <p:nvPr/>
            </p:nvSpPr>
            <p:spPr>
              <a:xfrm>
                <a:off x="2218247" y="1732529"/>
                <a:ext cx="3287427" cy="917234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12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kern="12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kern="120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b="0" i="1" kern="1200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ru-RU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м/с</a:t>
                </a: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направлений</a:t>
                </a: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9F27F72C-9A9C-466F-8628-9366A066F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47" y="1732529"/>
                <a:ext cx="3287427" cy="9172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E47766E-0471-418F-9F6B-A0FED7757A52}"/>
              </a:ext>
            </a:extLst>
          </p:cNvPr>
          <p:cNvSpPr/>
          <p:nvPr/>
        </p:nvSpPr>
        <p:spPr>
          <a:xfrm>
            <a:off x="2551446" y="2907032"/>
            <a:ext cx="2621025" cy="480732"/>
          </a:xfrm>
          <a:prstGeom prst="roundRect">
            <a:avLst/>
          </a:prstGeom>
          <a:ln w="28575">
            <a:solidFill>
              <a:srgbClr val="E7AE00"/>
            </a:solidFill>
          </a:ln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689" tIns="82689" rIns="82689" bIns="82689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latin typeface="Cambria" panose="02040503050406030204" pitchFamily="18" charset="0"/>
                <a:ea typeface="Cambria" panose="02040503050406030204" pitchFamily="18" charset="0"/>
              </a:rPr>
              <a:t>Генерация траекторий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Ромб 10">
                <a:extLst>
                  <a:ext uri="{FF2B5EF4-FFF2-40B4-BE49-F238E27FC236}">
                    <a16:creationId xmlns:a16="http://schemas.microsoft.com/office/drawing/2014/main" id="{00200CE6-BA80-41FE-918D-DFEFECCDB781}"/>
                  </a:ext>
                </a:extLst>
              </p:cNvPr>
              <p:cNvSpPr/>
              <p:nvPr/>
            </p:nvSpPr>
            <p:spPr>
              <a:xfrm>
                <a:off x="2017066" y="3614899"/>
                <a:ext cx="3676144" cy="1175016"/>
              </a:xfrm>
              <a:prstGeom prst="diamond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Cambria" panose="02040503050406030204" pitchFamily="18" charset="0"/>
                    <a:ea typeface="Cambria" panose="02040503050406030204" pitchFamily="18" charset="0"/>
                  </a:rPr>
                  <a:t>Сохранилось </a:t>
                </a:r>
                <a14:m>
                  <m:oMath xmlns:m="http://schemas.openxmlformats.org/officeDocument/2006/math">
                    <m:r>
                      <a:rPr lang="en-US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dirty="0">
                    <a:latin typeface="Cambria" panose="02040503050406030204" pitchFamily="18" charset="0"/>
                    <a:ea typeface="Cambria" panose="02040503050406030204" pitchFamily="18" charset="0"/>
                  </a:rPr>
                  <a:t>траекторий?</a:t>
                </a:r>
              </a:p>
            </p:txBody>
          </p:sp>
        </mc:Choice>
        <mc:Fallback xmlns="">
          <p:sp>
            <p:nvSpPr>
              <p:cNvPr id="11" name="Ромб 10">
                <a:extLst>
                  <a:ext uri="{FF2B5EF4-FFF2-40B4-BE49-F238E27FC236}">
                    <a16:creationId xmlns:a16="http://schemas.microsoft.com/office/drawing/2014/main" id="{00200CE6-BA80-41FE-918D-DFEFECCDB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6" y="3614899"/>
                <a:ext cx="3676144" cy="1175016"/>
              </a:xfrm>
              <a:prstGeom prst="diamond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12342270-1E21-4D6A-859F-671BEC5E4BBF}"/>
                  </a:ext>
                </a:extLst>
              </p:cNvPr>
              <p:cNvSpPr/>
              <p:nvPr/>
            </p:nvSpPr>
            <p:spPr>
              <a:xfrm>
                <a:off x="9505604" y="2719108"/>
                <a:ext cx="1696402" cy="895791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kern="120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kern="1200" smtClean="0"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ru-RU" b="0" i="1" kern="12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b="0" i="1" kern="12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12342270-1E21-4D6A-859F-671BEC5E4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604" y="2719108"/>
                <a:ext cx="1696402" cy="8957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390F79E-9203-4864-AF1D-D4B22F152BF4}"/>
                  </a:ext>
                </a:extLst>
              </p:cNvPr>
              <p:cNvSpPr/>
              <p:nvPr/>
            </p:nvSpPr>
            <p:spPr>
              <a:xfrm>
                <a:off x="282652" y="5167528"/>
                <a:ext cx="2630373" cy="1602214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kern="120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kern="120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ru-RU" b="0" i="1" kern="12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b="0" i="1" kern="12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/10</m:t>
                      </m:r>
                    </m:oMath>
                  </m:oMathPara>
                </a14:m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𝜀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lang="en-US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∈{0,1,2}</m:t>
                      </m:r>
                    </m:oMath>
                  </m:oMathPara>
                </a14:m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390F79E-9203-4864-AF1D-D4B22F152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52" y="5167528"/>
                <a:ext cx="2630373" cy="16022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8070F0E-80B9-46B3-AFC6-B7BB4E49C00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861959" y="2649763"/>
            <a:ext cx="2" cy="257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C589528-186B-465A-8720-D13E33C3FEC0}"/>
              </a:ext>
            </a:extLst>
          </p:cNvPr>
          <p:cNvCxnSpPr>
            <a:cxnSpLocks/>
          </p:cNvCxnSpPr>
          <p:nvPr/>
        </p:nvCxnSpPr>
        <p:spPr>
          <a:xfrm flipH="1">
            <a:off x="3861959" y="3379659"/>
            <a:ext cx="1" cy="225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5491B087-6305-4CB0-8412-67862A11952E}"/>
              </a:ext>
            </a:extLst>
          </p:cNvPr>
          <p:cNvCxnSpPr>
            <a:cxnSpLocks/>
            <a:stCxn id="11" idx="1"/>
            <a:endCxn id="13" idx="0"/>
          </p:cNvCxnSpPr>
          <p:nvPr/>
        </p:nvCxnSpPr>
        <p:spPr>
          <a:xfrm rot="10800000" flipV="1">
            <a:off x="1597840" y="4202406"/>
            <a:ext cx="419227" cy="96512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44A47CA7-E252-4935-B5A3-948A7564AF1D}"/>
              </a:ext>
            </a:extLst>
          </p:cNvPr>
          <p:cNvCxnSpPr>
            <a:cxnSpLocks/>
            <a:stCxn id="25" idx="3"/>
            <a:endCxn id="12" idx="3"/>
          </p:cNvCxnSpPr>
          <p:nvPr/>
        </p:nvCxnSpPr>
        <p:spPr>
          <a:xfrm flipV="1">
            <a:off x="10755783" y="3167004"/>
            <a:ext cx="446223" cy="2000526"/>
          </a:xfrm>
          <a:prstGeom prst="bentConnector3">
            <a:avLst>
              <a:gd name="adj1" fmla="val 15123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A2FB71-5209-4779-93A5-648F2A565C73}"/>
              </a:ext>
            </a:extLst>
          </p:cNvPr>
          <p:cNvSpPr txBox="1"/>
          <p:nvPr/>
        </p:nvSpPr>
        <p:spPr>
          <a:xfrm>
            <a:off x="6634029" y="3800876"/>
            <a:ext cx="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43D3C-ED69-46F6-B64F-646D2EAB4FA1}"/>
              </a:ext>
            </a:extLst>
          </p:cNvPr>
          <p:cNvSpPr txBox="1"/>
          <p:nvPr/>
        </p:nvSpPr>
        <p:spPr>
          <a:xfrm>
            <a:off x="1312773" y="3889439"/>
            <a:ext cx="64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BD5C229E-334F-4393-8CDF-B7055F053CC5}"/>
              </a:ext>
            </a:extLst>
          </p:cNvPr>
          <p:cNvSpPr/>
          <p:nvPr/>
        </p:nvSpPr>
        <p:spPr>
          <a:xfrm>
            <a:off x="7079639" y="4580022"/>
            <a:ext cx="3676144" cy="1175016"/>
          </a:xfrm>
          <a:prstGeom prst="diamond">
            <a:avLst/>
          </a:prstGeom>
          <a:ln w="28575">
            <a:solidFill>
              <a:srgbClr val="E7AE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 точки пересечения?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761875E9-957F-4D60-943A-E3BF338D12AE}"/>
              </a:ext>
            </a:extLst>
          </p:cNvPr>
          <p:cNvCxnSpPr>
            <a:cxnSpLocks/>
            <a:stCxn id="11" idx="3"/>
            <a:endCxn id="25" idx="0"/>
          </p:cNvCxnSpPr>
          <p:nvPr/>
        </p:nvCxnSpPr>
        <p:spPr>
          <a:xfrm>
            <a:off x="5693210" y="4202407"/>
            <a:ext cx="3224501" cy="37761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2536AF-39A5-4594-92AA-D7DF20A5345F}"/>
              </a:ext>
            </a:extLst>
          </p:cNvPr>
          <p:cNvSpPr txBox="1"/>
          <p:nvPr/>
        </p:nvSpPr>
        <p:spPr>
          <a:xfrm>
            <a:off x="10755783" y="4777135"/>
            <a:ext cx="64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3C45C39-903F-4131-B38B-90337A466B32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 flipV="1">
            <a:off x="5172471" y="3147398"/>
            <a:ext cx="4333133" cy="19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F0C7641-56F1-4A43-A7F7-1100CA70CA75}"/>
              </a:ext>
            </a:extLst>
          </p:cNvPr>
          <p:cNvSpPr txBox="1"/>
          <p:nvPr/>
        </p:nvSpPr>
        <p:spPr>
          <a:xfrm>
            <a:off x="6598875" y="4777135"/>
            <a:ext cx="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8C352CBA-62E0-4FA6-885E-0C3206824810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 flipV="1">
            <a:off x="6589169" y="5167529"/>
            <a:ext cx="490471" cy="51259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D2FE9E77-D1A3-4F24-B726-B409DF6D6750}"/>
                  </a:ext>
                </a:extLst>
              </p:cNvPr>
              <p:cNvSpPr/>
              <p:nvPr/>
            </p:nvSpPr>
            <p:spPr>
              <a:xfrm>
                <a:off x="5740967" y="5684757"/>
                <a:ext cx="1696402" cy="512597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D2FE9E77-D1A3-4F24-B726-B409DF6D6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67" y="5684757"/>
                <a:ext cx="1696402" cy="5125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0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567"/>
            <a:ext cx="12192000" cy="96636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Обходные траектории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(WSB, BLT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SALT)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 txBox="1">
            <a:spLocks/>
          </p:cNvSpPr>
          <p:nvPr/>
        </p:nvSpPr>
        <p:spPr>
          <a:xfrm>
            <a:off x="877698" y="915798"/>
            <a:ext cx="10436604" cy="101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Sun-Assisted Lunar Transfer (SALT)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тип низкоэнергетического перелёта к Луне, использующий гравитацию Солнца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EF44C66E-A475-882F-BE9A-9500E1BFC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748" y="2838487"/>
            <a:ext cx="3876694" cy="3511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Hiten (1991)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GRAIL (2011)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CAPSTONE (2022)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Danuri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(2022)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Hakuto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-R (2022)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SLIM (2023)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B511DEE-F8B6-4199-528E-460FB919D522}"/>
              </a:ext>
            </a:extLst>
          </p:cNvPr>
          <p:cNvSpPr txBox="1">
            <a:spLocks/>
          </p:cNvSpPr>
          <p:nvPr/>
        </p:nvSpPr>
        <p:spPr>
          <a:xfrm>
            <a:off x="6949041" y="1827968"/>
            <a:ext cx="4734560" cy="121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Миссии, использовавшие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SALT-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траектории: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057B4FE-2604-7632-715C-501830DE1ACB}"/>
              </a:ext>
            </a:extLst>
          </p:cNvPr>
          <p:cNvCxnSpPr>
            <a:cxnSpLocks/>
          </p:cNvCxnSpPr>
          <p:nvPr/>
        </p:nvCxnSpPr>
        <p:spPr>
          <a:xfrm flipH="1">
            <a:off x="6405281" y="3655060"/>
            <a:ext cx="1061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, диаграмма, линия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7F21BFA-4CFC-E88E-F438-277B49CFF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1" y="1816816"/>
            <a:ext cx="6095996" cy="346368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7FDC2EA-04AF-437A-BF1E-38A26EDD09D2}"/>
              </a:ext>
            </a:extLst>
          </p:cNvPr>
          <p:cNvSpPr txBox="1">
            <a:spLocks/>
          </p:cNvSpPr>
          <p:nvPr/>
        </p:nvSpPr>
        <p:spPr>
          <a:xfrm>
            <a:off x="49846" y="530294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Траектории перелёта аппаратов в миссии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GRAIL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CDF82-4FC4-4133-852E-B7EFFD6E8C2E}"/>
              </a:ext>
            </a:extLst>
          </p:cNvPr>
          <p:cNvSpPr txBox="1"/>
          <p:nvPr/>
        </p:nvSpPr>
        <p:spPr>
          <a:xfrm>
            <a:off x="0" y="6304002"/>
            <a:ext cx="10634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Parker, J. S., Anderson, R. L. Targeting low-energy transfers to low lunar orbit. Acta </a:t>
            </a:r>
            <a:r>
              <a:rPr lang="en-US" sz="15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Astronautica</a:t>
            </a:r>
            <a:r>
              <a:rPr lang="en-US" sz="15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2013, 84, 1—14.</a:t>
            </a:r>
          </a:p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https://doi.org/10.1016/j.actaastro.2012.10.003</a:t>
            </a:r>
            <a:endParaRPr lang="en-US" sz="15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3E525A0A-6646-4EFC-81E4-BFA9D7D925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Поиск верхней границы величин импульсов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ru-RU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3E525A0A-6646-4EFC-81E4-BFA9D7D92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30211"/>
                <a:ext cx="12192000" cy="944612"/>
              </a:xfrm>
              <a:blipFill>
                <a:blip r:embed="rId2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6">
                <a:extLst>
                  <a:ext uri="{FF2B5EF4-FFF2-40B4-BE49-F238E27FC236}">
                    <a16:creationId xmlns:a16="http://schemas.microsoft.com/office/drawing/2014/main" id="{9452E32C-A993-467D-B852-BB38473726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14402"/>
                <a:ext cx="4602997" cy="720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Поиск величины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ru-R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Объект 6">
                <a:extLst>
                  <a:ext uri="{FF2B5EF4-FFF2-40B4-BE49-F238E27FC236}">
                    <a16:creationId xmlns:a16="http://schemas.microsoft.com/office/drawing/2014/main" id="{9452E32C-A993-467D-B852-BB384737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2"/>
                <a:ext cx="4602997" cy="720670"/>
              </a:xfrm>
              <a:prstGeom prst="rect">
                <a:avLst/>
              </a:prstGeom>
              <a:blipFill>
                <a:blip r:embed="rId3"/>
                <a:stretch>
                  <a:fillRect l="-1987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59ECD9DF-D453-4E68-B220-C2B29EBF18A2}"/>
                  </a:ext>
                </a:extLst>
              </p:cNvPr>
              <p:cNvSpPr/>
              <p:nvPr/>
            </p:nvSpPr>
            <p:spPr>
              <a:xfrm>
                <a:off x="290401" y="1579328"/>
                <a:ext cx="2139901" cy="1602214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kern="120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kern="120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ru-RU" b="0" i="1" kern="12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b="0" i="1" kern="12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/10</m:t>
                      </m:r>
                    </m:oMath>
                  </m:oMathPara>
                </a14:m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𝜀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lang="en-US" b="0" i="1" kern="120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∈{0,1,2}</m:t>
                      </m:r>
                    </m:oMath>
                  </m:oMathPara>
                </a14:m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59ECD9DF-D453-4E68-B220-C2B29EBF1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1" y="1579328"/>
                <a:ext cx="2139901" cy="16022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ECD57B4-7384-416A-A64D-6149910C441F}"/>
                  </a:ext>
                </a:extLst>
              </p:cNvPr>
              <p:cNvSpPr/>
              <p:nvPr/>
            </p:nvSpPr>
            <p:spPr>
              <a:xfrm>
                <a:off x="3118129" y="1880724"/>
                <a:ext cx="3940964" cy="1300817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12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kern="12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kern="120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b="0" i="1" kern="12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1200" smtClean="0">
                        <a:latin typeface="Cambria Math" panose="02040503050406030204" pitchFamily="18" charset="0"/>
                      </a:rPr>
                      <m:t>𝑟𝑜𝑢𝑛𝑑</m:t>
                    </m:r>
                    <m:r>
                      <a:rPr lang="en-US" b="0" i="1" kern="120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en-US" b="0" i="1" kern="12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м/с</a:t>
                </a: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en-US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направлений</a:t>
                </a: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ECD57B4-7384-416A-A64D-6149910C4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29" y="1880724"/>
                <a:ext cx="3940964" cy="13008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40B131-1DCA-4D37-B11A-7C2A26DC7BF8}"/>
                  </a:ext>
                </a:extLst>
              </p:cNvPr>
              <p:cNvSpPr/>
              <p:nvPr/>
            </p:nvSpPr>
            <p:spPr>
              <a:xfrm>
                <a:off x="3556409" y="3491299"/>
                <a:ext cx="3064404" cy="1175015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latin typeface="Cambria" panose="02040503050406030204" pitchFamily="18" charset="0"/>
                    <a:ea typeface="Cambria" panose="02040503050406030204" pitchFamily="18" charset="0"/>
                  </a:rPr>
                  <a:t>Пока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𝜀:</a:t>
                </a:r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Генерация траекторий</a:t>
                </a: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40B131-1DCA-4D37-B11A-7C2A26DC7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09" y="3491299"/>
                <a:ext cx="3064404" cy="117501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E1D11D6-185B-44D8-88A0-032869A2D14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088611" y="3181541"/>
            <a:ext cx="0" cy="309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1F50FC66-EF89-48E8-B126-8F9AEC26BD80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V="1">
            <a:off x="2430302" y="1880724"/>
            <a:ext cx="2658309" cy="499711"/>
          </a:xfrm>
          <a:prstGeom prst="bentConnector4">
            <a:avLst>
              <a:gd name="adj1" fmla="val 12937"/>
              <a:gd name="adj2" fmla="val 1486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Ромб 28">
                <a:extLst>
                  <a:ext uri="{FF2B5EF4-FFF2-40B4-BE49-F238E27FC236}">
                    <a16:creationId xmlns:a16="http://schemas.microsoft.com/office/drawing/2014/main" id="{6AF231EC-3046-464C-A3E9-3B8527060F76}"/>
                  </a:ext>
                </a:extLst>
              </p:cNvPr>
              <p:cNvSpPr/>
              <p:nvPr/>
            </p:nvSpPr>
            <p:spPr>
              <a:xfrm>
                <a:off x="3253364" y="4972131"/>
                <a:ext cx="3676144" cy="1175016"/>
              </a:xfrm>
              <a:prstGeom prst="diamond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Cambria" panose="02040503050406030204" pitchFamily="18" charset="0"/>
                    <a:ea typeface="Cambria" panose="02040503050406030204" pitchFamily="18" charset="0"/>
                  </a:rPr>
                  <a:t>Сохранилось </a:t>
                </a:r>
                <a14:m>
                  <m:oMath xmlns:m="http://schemas.openxmlformats.org/officeDocument/2006/math">
                    <m:r>
                      <a:rPr lang="en-US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dirty="0">
                    <a:latin typeface="Cambria" panose="02040503050406030204" pitchFamily="18" charset="0"/>
                    <a:ea typeface="Cambria" panose="02040503050406030204" pitchFamily="18" charset="0"/>
                  </a:rPr>
                  <a:t>траекторий?</a:t>
                </a:r>
              </a:p>
            </p:txBody>
          </p:sp>
        </mc:Choice>
        <mc:Fallback xmlns="">
          <p:sp>
            <p:nvSpPr>
              <p:cNvPr id="29" name="Ромб 28">
                <a:extLst>
                  <a:ext uri="{FF2B5EF4-FFF2-40B4-BE49-F238E27FC236}">
                    <a16:creationId xmlns:a16="http://schemas.microsoft.com/office/drawing/2014/main" id="{6AF231EC-3046-464C-A3E9-3B8527060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64" y="4972131"/>
                <a:ext cx="3676144" cy="1175016"/>
              </a:xfrm>
              <a:prstGeom prst="diamond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9B71CBC9-6D52-458F-8FD5-B06256D56CB4}"/>
                  </a:ext>
                </a:extLst>
              </p:cNvPr>
              <p:cNvSpPr/>
              <p:nvPr/>
            </p:nvSpPr>
            <p:spPr>
              <a:xfrm>
                <a:off x="9386654" y="3650449"/>
                <a:ext cx="1696402" cy="895791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kern="120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kern="1200" smtClean="0"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ru-RU" b="0" i="1" kern="12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b="0" i="1" kern="12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9B71CBC9-6D52-458F-8FD5-B06256D56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54" y="3650449"/>
                <a:ext cx="1696402" cy="89579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18256435-5E94-475E-8520-38F156561213}"/>
                  </a:ext>
                </a:extLst>
              </p:cNvPr>
              <p:cNvSpPr/>
              <p:nvPr/>
            </p:nvSpPr>
            <p:spPr>
              <a:xfrm>
                <a:off x="523211" y="4633688"/>
                <a:ext cx="1674279" cy="492926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18256435-5E94-475E-8520-38F15656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11" y="4633688"/>
                <a:ext cx="1674279" cy="4929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C937C0F-003E-4590-825F-5D7B77BED0E0}"/>
              </a:ext>
            </a:extLst>
          </p:cNvPr>
          <p:cNvCxnSpPr>
            <a:cxnSpLocks/>
            <a:stCxn id="8" idx="2"/>
            <a:endCxn id="29" idx="0"/>
          </p:cNvCxnSpPr>
          <p:nvPr/>
        </p:nvCxnSpPr>
        <p:spPr>
          <a:xfrm>
            <a:off x="5088611" y="4666314"/>
            <a:ext cx="2825" cy="305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538C5983-CC61-43D8-9BEC-DC5EFDCA36B5}"/>
              </a:ext>
            </a:extLst>
          </p:cNvPr>
          <p:cNvCxnSpPr>
            <a:cxnSpLocks/>
            <a:stCxn id="29" idx="1"/>
            <a:endCxn id="31" idx="2"/>
          </p:cNvCxnSpPr>
          <p:nvPr/>
        </p:nvCxnSpPr>
        <p:spPr>
          <a:xfrm rot="10800000">
            <a:off x="1360352" y="5126615"/>
            <a:ext cx="1893013" cy="43302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47966EB8-B58E-4BC8-BF16-0E9EC9EC786F}"/>
              </a:ext>
            </a:extLst>
          </p:cNvPr>
          <p:cNvCxnSpPr>
            <a:cxnSpLocks/>
            <a:stCxn id="37" idx="3"/>
            <a:endCxn id="30" idx="3"/>
          </p:cNvCxnSpPr>
          <p:nvPr/>
        </p:nvCxnSpPr>
        <p:spPr>
          <a:xfrm flipH="1" flipV="1">
            <a:off x="11083056" y="4098345"/>
            <a:ext cx="316885" cy="1669041"/>
          </a:xfrm>
          <a:prstGeom prst="bentConnector3">
            <a:avLst>
              <a:gd name="adj1" fmla="val -18952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A955C1-A5C7-42A1-85DC-7DE8852A99EA}"/>
              </a:ext>
            </a:extLst>
          </p:cNvPr>
          <p:cNvSpPr txBox="1"/>
          <p:nvPr/>
        </p:nvSpPr>
        <p:spPr>
          <a:xfrm>
            <a:off x="7296207" y="5450046"/>
            <a:ext cx="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8756D4-AFB7-4798-BBD5-86EA95A97095}"/>
              </a:ext>
            </a:extLst>
          </p:cNvPr>
          <p:cNvSpPr txBox="1"/>
          <p:nvPr/>
        </p:nvSpPr>
        <p:spPr>
          <a:xfrm>
            <a:off x="2544414" y="5168168"/>
            <a:ext cx="64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Ромб 36">
            <a:extLst>
              <a:ext uri="{FF2B5EF4-FFF2-40B4-BE49-F238E27FC236}">
                <a16:creationId xmlns:a16="http://schemas.microsoft.com/office/drawing/2014/main" id="{B8C3DCCA-552C-41E8-AFEB-E1948B516A53}"/>
              </a:ext>
            </a:extLst>
          </p:cNvPr>
          <p:cNvSpPr/>
          <p:nvPr/>
        </p:nvSpPr>
        <p:spPr>
          <a:xfrm>
            <a:off x="7723797" y="5179878"/>
            <a:ext cx="3676144" cy="1175016"/>
          </a:xfrm>
          <a:prstGeom prst="diamond">
            <a:avLst/>
          </a:prstGeom>
          <a:ln w="28575">
            <a:solidFill>
              <a:srgbClr val="E7AE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 точки пересечения?</a:t>
            </a: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DEC423FD-0F52-4C6C-B4EC-C03B4A69E45A}"/>
              </a:ext>
            </a:extLst>
          </p:cNvPr>
          <p:cNvCxnSpPr>
            <a:cxnSpLocks/>
            <a:stCxn id="29" idx="3"/>
            <a:endCxn id="37" idx="0"/>
          </p:cNvCxnSpPr>
          <p:nvPr/>
        </p:nvCxnSpPr>
        <p:spPr>
          <a:xfrm flipV="1">
            <a:off x="6929508" y="5179878"/>
            <a:ext cx="2632361" cy="379761"/>
          </a:xfrm>
          <a:prstGeom prst="bentConnector4">
            <a:avLst>
              <a:gd name="adj1" fmla="val 41287"/>
              <a:gd name="adj2" fmla="val 14756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818D96-52C5-4CAF-8AC9-5AD5BB691AE0}"/>
              </a:ext>
            </a:extLst>
          </p:cNvPr>
          <p:cNvSpPr txBox="1"/>
          <p:nvPr/>
        </p:nvSpPr>
        <p:spPr>
          <a:xfrm>
            <a:off x="11361134" y="5398053"/>
            <a:ext cx="64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нет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759B82FA-A045-4196-AAFD-C1C47D78D45F}"/>
              </a:ext>
            </a:extLst>
          </p:cNvPr>
          <p:cNvCxnSpPr>
            <a:cxnSpLocks/>
            <a:stCxn id="30" idx="1"/>
            <a:endCxn id="8" idx="3"/>
          </p:cNvCxnSpPr>
          <p:nvPr/>
        </p:nvCxnSpPr>
        <p:spPr>
          <a:xfrm flipH="1" flipV="1">
            <a:off x="6620813" y="4078807"/>
            <a:ext cx="2765841" cy="19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5BC1134-57B1-4B00-A362-86032AC5247B}"/>
              </a:ext>
            </a:extLst>
          </p:cNvPr>
          <p:cNvSpPr txBox="1"/>
          <p:nvPr/>
        </p:nvSpPr>
        <p:spPr>
          <a:xfrm>
            <a:off x="6936871" y="5190048"/>
            <a:ext cx="47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59B45ED0-CA15-4F84-9969-7F74BECFCF03}"/>
              </a:ext>
            </a:extLst>
          </p:cNvPr>
          <p:cNvCxnSpPr>
            <a:cxnSpLocks/>
            <a:stCxn id="37" idx="1"/>
            <a:endCxn id="43" idx="0"/>
          </p:cNvCxnSpPr>
          <p:nvPr/>
        </p:nvCxnSpPr>
        <p:spPr>
          <a:xfrm rot="10800000" flipV="1">
            <a:off x="7172399" y="5767386"/>
            <a:ext cx="551398" cy="47253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E19EAE4E-29ED-4306-A55C-5A1540262020}"/>
                  </a:ext>
                </a:extLst>
              </p:cNvPr>
              <p:cNvSpPr/>
              <p:nvPr/>
            </p:nvSpPr>
            <p:spPr>
              <a:xfrm>
                <a:off x="6324198" y="6239924"/>
                <a:ext cx="1696402" cy="512597"/>
              </a:xfrm>
              <a:prstGeom prst="roundRect">
                <a:avLst/>
              </a:prstGeom>
              <a:ln w="28575">
                <a:solidFill>
                  <a:srgbClr val="E7AE00"/>
                </a:solidFill>
              </a:ln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E19EAE4E-29ED-4306-A55C-5A1540262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98" y="6239924"/>
                <a:ext cx="1696402" cy="51259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E7AE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EAA8B0CF-6E06-4019-A133-80141DD632F0}"/>
              </a:ext>
            </a:extLst>
          </p:cNvPr>
          <p:cNvCxnSpPr>
            <a:cxnSpLocks/>
            <a:stCxn id="31" idx="0"/>
            <a:endCxn id="8" idx="1"/>
          </p:cNvCxnSpPr>
          <p:nvPr/>
        </p:nvCxnSpPr>
        <p:spPr>
          <a:xfrm rot="5400000" flipH="1" flipV="1">
            <a:off x="2180940" y="3258219"/>
            <a:ext cx="554881" cy="21960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04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25604D-99E3-40C9-949A-C955622DA94C}"/>
              </a:ext>
            </a:extLst>
          </p:cNvPr>
          <p:cNvSpPr txBox="1">
            <a:spLocks/>
          </p:cNvSpPr>
          <p:nvPr/>
        </p:nvSpPr>
        <p:spPr>
          <a:xfrm>
            <a:off x="1" y="-30211"/>
            <a:ext cx="12192000" cy="94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Определение направлений корректирующих импульсов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D626265-BA33-48D9-9E91-342DED11EEDE}"/>
              </a:ext>
            </a:extLst>
          </p:cNvPr>
          <p:cNvGrpSpPr/>
          <p:nvPr/>
        </p:nvGrpSpPr>
        <p:grpSpPr>
          <a:xfrm>
            <a:off x="2037091" y="978592"/>
            <a:ext cx="4061918" cy="2621029"/>
            <a:chOff x="1549835" y="1191176"/>
            <a:chExt cx="4061918" cy="262102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8722452-67C6-44FD-8787-D97568EB0424}"/>
                </a:ext>
              </a:extLst>
            </p:cNvPr>
            <p:cNvGrpSpPr/>
            <p:nvPr/>
          </p:nvGrpSpPr>
          <p:grpSpPr>
            <a:xfrm>
              <a:off x="1549835" y="1565017"/>
              <a:ext cx="4061918" cy="2247188"/>
              <a:chOff x="83526" y="1181812"/>
              <a:chExt cx="4061918" cy="2247188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81C11F41-CA97-40BA-B3CA-F932001124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2" t="13188" r="2510" b="30163"/>
              <a:stretch/>
            </p:blipFill>
            <p:spPr>
              <a:xfrm>
                <a:off x="272073" y="1181812"/>
                <a:ext cx="3666026" cy="1637119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3C2FE880-4EC9-40AF-B32A-9F0A8C75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" t="80323" r="4683" b="11607"/>
              <a:stretch/>
            </p:blipFill>
            <p:spPr>
              <a:xfrm>
                <a:off x="310683" y="2819876"/>
                <a:ext cx="3601204" cy="241446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DAFCE26-8458-4E3C-8EC0-F698249A43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1" t="88840" r="64928" b="7547"/>
              <a:stretch/>
            </p:blipFill>
            <p:spPr>
              <a:xfrm>
                <a:off x="1596298" y="3241524"/>
                <a:ext cx="1041486" cy="18747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FF9FA1-3577-415F-8A25-55263D959530}"/>
                  </a:ext>
                </a:extLst>
              </p:cNvPr>
              <p:cNvSpPr txBox="1"/>
              <p:nvPr/>
            </p:nvSpPr>
            <p:spPr>
              <a:xfrm>
                <a:off x="83526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-17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7E6BA2-D717-45FF-B494-638F740C8523}"/>
                  </a:ext>
                </a:extLst>
              </p:cNvPr>
              <p:cNvSpPr txBox="1"/>
              <p:nvPr/>
            </p:nvSpPr>
            <p:spPr>
              <a:xfrm>
                <a:off x="968185" y="2996297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06A3FB-A0F6-4C0B-94AC-6290566416BC}"/>
                  </a:ext>
                </a:extLst>
              </p:cNvPr>
              <p:cNvSpPr txBox="1"/>
              <p:nvPr/>
            </p:nvSpPr>
            <p:spPr>
              <a:xfrm>
                <a:off x="1848094" y="299735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B81EF0-36EC-4B6F-BA02-2EDB065B6B7E}"/>
                  </a:ext>
                </a:extLst>
              </p:cNvPr>
              <p:cNvSpPr txBox="1"/>
              <p:nvPr/>
            </p:nvSpPr>
            <p:spPr>
              <a:xfrm>
                <a:off x="2735255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AA26D5-5385-4D4E-B854-92A4204DC6F7}"/>
                  </a:ext>
                </a:extLst>
              </p:cNvPr>
              <p:cNvSpPr txBox="1"/>
              <p:nvPr/>
            </p:nvSpPr>
            <p:spPr>
              <a:xfrm>
                <a:off x="3620510" y="298750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12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2DE159D2-E17D-4749-9A8E-EC2A3A24C412}"/>
                    </a:ext>
                  </a:extLst>
                </p:cNvPr>
                <p:cNvSpPr/>
                <p:nvPr/>
              </p:nvSpPr>
              <p:spPr>
                <a:xfrm>
                  <a:off x="2335035" y="1191176"/>
                  <a:ext cx="249662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0.</a:t>
                  </a:r>
                  <a:r>
                    <a:rPr lang="en-US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 м/с</a:t>
                  </a:r>
                </a:p>
              </p:txBody>
            </p:sp>
          </mc:Choice>
          <mc:Fallback xmlns="">
            <p:sp>
              <p:nvSpPr>
                <p:cNvPr id="51" name="Прямоугольник 50">
                  <a:extLst>
                    <a:ext uri="{FF2B5EF4-FFF2-40B4-BE49-F238E27FC236}">
                      <a16:creationId xmlns:a16="http://schemas.microsoft.com/office/drawing/2014/main" id="{4647905C-FD83-43C5-AB3F-D3B201003D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035" y="1191176"/>
                  <a:ext cx="2496629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4AD9D6-C985-4BA0-B864-B0208C743950}"/>
              </a:ext>
            </a:extLst>
          </p:cNvPr>
          <p:cNvGrpSpPr/>
          <p:nvPr/>
        </p:nvGrpSpPr>
        <p:grpSpPr>
          <a:xfrm>
            <a:off x="5922653" y="974526"/>
            <a:ext cx="4061918" cy="2619014"/>
            <a:chOff x="6354908" y="1193191"/>
            <a:chExt cx="4061918" cy="2619014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2CE1874-ABBD-4ECB-836D-5E74B24CF8D4}"/>
                </a:ext>
              </a:extLst>
            </p:cNvPr>
            <p:cNvGrpSpPr/>
            <p:nvPr/>
          </p:nvGrpSpPr>
          <p:grpSpPr>
            <a:xfrm>
              <a:off x="6354908" y="1556157"/>
              <a:ext cx="4061918" cy="2256048"/>
              <a:chOff x="83526" y="1172952"/>
              <a:chExt cx="4061918" cy="2256048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4AA86ED-BC84-45AC-9F29-20C474BAF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166" y="1172952"/>
                <a:ext cx="3666026" cy="1640481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7C797E34-8DC0-4B87-90B0-FEAACA3A5D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" t="80323" r="4683" b="11607"/>
              <a:stretch/>
            </p:blipFill>
            <p:spPr>
              <a:xfrm>
                <a:off x="310683" y="2819876"/>
                <a:ext cx="3601204" cy="241446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AB906AD-551A-43B5-A1C4-C1028F264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1" t="88840" r="64928" b="7547"/>
              <a:stretch/>
            </p:blipFill>
            <p:spPr>
              <a:xfrm>
                <a:off x="1596298" y="3241524"/>
                <a:ext cx="1041486" cy="18747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0FBB2B-29BF-4396-B408-A623C0F27C25}"/>
                  </a:ext>
                </a:extLst>
              </p:cNvPr>
              <p:cNvSpPr txBox="1"/>
              <p:nvPr/>
            </p:nvSpPr>
            <p:spPr>
              <a:xfrm>
                <a:off x="83526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-62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A2E275-AA47-4DEA-8892-7833D1E7B460}"/>
                  </a:ext>
                </a:extLst>
              </p:cNvPr>
              <p:cNvSpPr txBox="1"/>
              <p:nvPr/>
            </p:nvSpPr>
            <p:spPr>
              <a:xfrm>
                <a:off x="968185" y="2996297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-39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B34E07-44C5-4E84-B474-2DD77A497B73}"/>
                  </a:ext>
                </a:extLst>
              </p:cNvPr>
              <p:cNvSpPr txBox="1"/>
              <p:nvPr/>
            </p:nvSpPr>
            <p:spPr>
              <a:xfrm>
                <a:off x="1848094" y="299735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-15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146A41-C20A-4A29-AE23-0C60F49A4792}"/>
                  </a:ext>
                </a:extLst>
              </p:cNvPr>
              <p:cNvSpPr txBox="1"/>
              <p:nvPr/>
            </p:nvSpPr>
            <p:spPr>
              <a:xfrm>
                <a:off x="2735255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7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67933-8BBE-48A4-81E4-4D66EEB55A8C}"/>
                  </a:ext>
                </a:extLst>
              </p:cNvPr>
              <p:cNvSpPr txBox="1"/>
              <p:nvPr/>
            </p:nvSpPr>
            <p:spPr>
              <a:xfrm>
                <a:off x="3620510" y="298750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30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C9415095-678E-45B0-8F0C-AC6886A48375}"/>
                    </a:ext>
                  </a:extLst>
                </p:cNvPr>
                <p:cNvSpPr/>
                <p:nvPr/>
              </p:nvSpPr>
              <p:spPr>
                <a:xfrm>
                  <a:off x="7135569" y="1193191"/>
                  <a:ext cx="249662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0.</a:t>
                  </a:r>
                  <a:r>
                    <a:rPr lang="en-US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 м/с</a:t>
                  </a:r>
                </a:p>
              </p:txBody>
            </p:sp>
          </mc:Choice>
          <mc:Fallback xmlns=""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BFE8271A-353F-4D35-B139-198AED5313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569" y="1193191"/>
                  <a:ext cx="2496629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93F67D8-0FC9-4E98-B9D6-BA9881D35EAD}"/>
              </a:ext>
            </a:extLst>
          </p:cNvPr>
          <p:cNvGrpSpPr/>
          <p:nvPr/>
        </p:nvGrpSpPr>
        <p:grpSpPr>
          <a:xfrm>
            <a:off x="2030607" y="3599621"/>
            <a:ext cx="4061918" cy="2635935"/>
            <a:chOff x="1526100" y="4129807"/>
            <a:chExt cx="4061918" cy="2635935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0457EFD6-B152-4805-8FA7-53E98EC442D5}"/>
                </a:ext>
              </a:extLst>
            </p:cNvPr>
            <p:cNvGrpSpPr/>
            <p:nvPr/>
          </p:nvGrpSpPr>
          <p:grpSpPr>
            <a:xfrm>
              <a:off x="1526100" y="4511758"/>
              <a:ext cx="4061918" cy="2253984"/>
              <a:chOff x="83526" y="1175016"/>
              <a:chExt cx="4061918" cy="2253984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E15EB028-47D4-40EC-9C6B-5DCBC4E0E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73" y="1175016"/>
                <a:ext cx="3624939" cy="1630960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F22EE7D9-4274-434C-9706-802A5034A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" t="80323" r="4683" b="11607"/>
              <a:stretch/>
            </p:blipFill>
            <p:spPr>
              <a:xfrm>
                <a:off x="310683" y="2819876"/>
                <a:ext cx="3601204" cy="241446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FB1A5DA7-820B-4AD6-A014-CA614CF96A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1" t="88840" r="64928" b="7547"/>
              <a:stretch/>
            </p:blipFill>
            <p:spPr>
              <a:xfrm>
                <a:off x="1596298" y="3241524"/>
                <a:ext cx="1041486" cy="18747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C4AC9D-77A1-4249-BCA1-3BDDEB70A8BF}"/>
                  </a:ext>
                </a:extLst>
              </p:cNvPr>
              <p:cNvSpPr txBox="1"/>
              <p:nvPr/>
            </p:nvSpPr>
            <p:spPr>
              <a:xfrm>
                <a:off x="83526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-96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CF3B03-FBE3-4412-B6C1-91F467E645F3}"/>
                  </a:ext>
                </a:extLst>
              </p:cNvPr>
              <p:cNvSpPr txBox="1"/>
              <p:nvPr/>
            </p:nvSpPr>
            <p:spPr>
              <a:xfrm>
                <a:off x="968185" y="2996297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-62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AC317C-24CB-4ECC-8D15-243C4E84CA51}"/>
                  </a:ext>
                </a:extLst>
              </p:cNvPr>
              <p:cNvSpPr txBox="1"/>
              <p:nvPr/>
            </p:nvSpPr>
            <p:spPr>
              <a:xfrm>
                <a:off x="1848094" y="299735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-27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9FCF36-6DCE-4908-A1DB-130C626DBEC9}"/>
                  </a:ext>
                </a:extLst>
              </p:cNvPr>
              <p:cNvSpPr txBox="1"/>
              <p:nvPr/>
            </p:nvSpPr>
            <p:spPr>
              <a:xfrm>
                <a:off x="2735255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7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9A3671-7A6A-4264-BD7E-42DE2FE07DB7}"/>
                  </a:ext>
                </a:extLst>
              </p:cNvPr>
              <p:cNvSpPr txBox="1"/>
              <p:nvPr/>
            </p:nvSpPr>
            <p:spPr>
              <a:xfrm>
                <a:off x="3620510" y="298750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42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D11E9C6B-8C0E-4A80-8EA4-270058326A81}"/>
                    </a:ext>
                  </a:extLst>
                </p:cNvPr>
                <p:cNvSpPr/>
                <p:nvPr/>
              </p:nvSpPr>
              <p:spPr>
                <a:xfrm>
                  <a:off x="2304820" y="4129807"/>
                  <a:ext cx="249662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0.</a:t>
                  </a:r>
                  <a:r>
                    <a:rPr lang="en-US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м/с</a:t>
                  </a:r>
                </a:p>
              </p:txBody>
            </p:sp>
          </mc:Choice>
          <mc:Fallback xmlns="">
            <p:sp>
              <p:nvSpPr>
                <p:cNvPr id="55" name="Прямоугольник 54">
                  <a:extLst>
                    <a:ext uri="{FF2B5EF4-FFF2-40B4-BE49-F238E27FC236}">
                      <a16:creationId xmlns:a16="http://schemas.microsoft.com/office/drawing/2014/main" id="{2E2603C5-CCFF-438B-BFA1-A533CC2258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820" y="4129807"/>
                  <a:ext cx="2496629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F00CAD4-11FE-459A-B5D9-C4B297A8579A}"/>
              </a:ext>
            </a:extLst>
          </p:cNvPr>
          <p:cNvGrpSpPr/>
          <p:nvPr/>
        </p:nvGrpSpPr>
        <p:grpSpPr>
          <a:xfrm>
            <a:off x="5913347" y="3627449"/>
            <a:ext cx="4061918" cy="2607389"/>
            <a:chOff x="6332996" y="4151539"/>
            <a:chExt cx="4061918" cy="2607389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E661B70C-D59F-4979-91BA-FE046EE0C9AB}"/>
                </a:ext>
              </a:extLst>
            </p:cNvPr>
            <p:cNvGrpSpPr/>
            <p:nvPr/>
          </p:nvGrpSpPr>
          <p:grpSpPr>
            <a:xfrm>
              <a:off x="6332996" y="4511758"/>
              <a:ext cx="4061918" cy="2247170"/>
              <a:chOff x="83526" y="1181830"/>
              <a:chExt cx="4061918" cy="2247170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41506638-7EB8-45CA-83A4-7032AF146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96" y="1181830"/>
                <a:ext cx="3651247" cy="1630960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53E33520-C4EC-4B42-BF7C-2160E1118A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" t="80323" r="4683" b="11607"/>
              <a:stretch/>
            </p:blipFill>
            <p:spPr>
              <a:xfrm>
                <a:off x="310683" y="2819876"/>
                <a:ext cx="3601204" cy="241446"/>
              </a:xfrm>
              <a:prstGeom prst="rect">
                <a:avLst/>
              </a:prstGeom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99D459CC-DE14-45D5-AB9E-083C8D633B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1" t="88840" r="64928" b="7547"/>
              <a:stretch/>
            </p:blipFill>
            <p:spPr>
              <a:xfrm>
                <a:off x="1596298" y="3241524"/>
                <a:ext cx="1041486" cy="187476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4DB5FD-5DBE-44E6-996B-C86F165A3DA4}"/>
                  </a:ext>
                </a:extLst>
              </p:cNvPr>
              <p:cNvSpPr txBox="1"/>
              <p:nvPr/>
            </p:nvSpPr>
            <p:spPr>
              <a:xfrm>
                <a:off x="83526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-118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16D59D-88EA-4E69-B488-19C842092AA9}"/>
                  </a:ext>
                </a:extLst>
              </p:cNvPr>
              <p:cNvSpPr txBox="1"/>
              <p:nvPr/>
            </p:nvSpPr>
            <p:spPr>
              <a:xfrm>
                <a:off x="968185" y="2996297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-76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1566B6-2A4E-4531-9C7B-2CC10E859DCB}"/>
                  </a:ext>
                </a:extLst>
              </p:cNvPr>
              <p:cNvSpPr txBox="1"/>
              <p:nvPr/>
            </p:nvSpPr>
            <p:spPr>
              <a:xfrm>
                <a:off x="1848094" y="299735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-34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32F301-C009-4A1E-8575-460712FB1654}"/>
                  </a:ext>
                </a:extLst>
              </p:cNvPr>
              <p:cNvSpPr txBox="1"/>
              <p:nvPr/>
            </p:nvSpPr>
            <p:spPr>
              <a:xfrm>
                <a:off x="2735255" y="2995803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7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AB42F9-E3D8-412D-A695-5F879F7818AC}"/>
                  </a:ext>
                </a:extLst>
              </p:cNvPr>
              <p:cNvSpPr txBox="1"/>
              <p:nvPr/>
            </p:nvSpPr>
            <p:spPr>
              <a:xfrm>
                <a:off x="3620510" y="2987504"/>
                <a:ext cx="5249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49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id="{AF0A561E-7536-4F9B-810D-910FFF3E46A7}"/>
                    </a:ext>
                  </a:extLst>
                </p:cNvPr>
                <p:cNvSpPr/>
                <p:nvPr/>
              </p:nvSpPr>
              <p:spPr>
                <a:xfrm>
                  <a:off x="7119667" y="4151539"/>
                  <a:ext cx="249662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0.</a:t>
                  </a:r>
                  <a:r>
                    <a:rPr lang="en-US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м/с</a:t>
                  </a:r>
                </a:p>
              </p:txBody>
            </p:sp>
          </mc:Choice>
          <mc:Fallback xmlns=""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id="{650E89ED-47C8-4969-87BD-0D5F23CE1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667" y="4151539"/>
                  <a:ext cx="2496629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500C3F7-E2F2-415C-B6D0-E340E9DB618F}"/>
              </a:ext>
            </a:extLst>
          </p:cNvPr>
          <p:cNvSpPr txBox="1"/>
          <p:nvPr/>
        </p:nvSpPr>
        <p:spPr>
          <a:xfrm>
            <a:off x="1828804" y="6271921"/>
            <a:ext cx="831126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0" dirty="0">
                <a:latin typeface="Cambria" panose="02040503050406030204" pitchFamily="18" charset="0"/>
                <a:ea typeface="Cambria" panose="02040503050406030204" pitchFamily="18" charset="0"/>
              </a:rPr>
              <a:t>Изменение ДВУ при фиксированном времени приложения импульса 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8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CE6676-542E-FD0F-2160-5EC372FD59B9}"/>
              </a:ext>
            </a:extLst>
          </p:cNvPr>
          <p:cNvSpPr txBox="1"/>
          <p:nvPr/>
        </p:nvSpPr>
        <p:spPr>
          <a:xfrm>
            <a:off x="40009" y="5963208"/>
            <a:ext cx="10634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Carletta, S. A. Single-Launch Deployment Strategy for Lunar Constellations. Appl. Sci. </a:t>
            </a:r>
            <a:r>
              <a:rPr lang="en-US" sz="150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</a:t>
            </a:r>
            <a:r>
              <a:rPr lang="en-US" sz="15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13, 5104. https://doi.org/10.3390/app13085104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802FEDBB-0324-A2D1-FA8E-0366042F5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68772"/>
                  </p:ext>
                </p:extLst>
              </p:nvPr>
            </p:nvGraphicFramePr>
            <p:xfrm>
              <a:off x="-32" y="3112479"/>
              <a:ext cx="6084000" cy="2133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47228491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402076499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91389107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383837694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119658430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5411437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8728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:r>
                            <a:rPr lang="ru-RU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км</a:t>
                          </a: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6541.4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9873.0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7500.0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7494.7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6541.4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112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,°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56.2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56.2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476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,°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913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111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802FEDBB-0324-A2D1-FA8E-0366042F5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68772"/>
                  </p:ext>
                </p:extLst>
              </p:nvPr>
            </p:nvGraphicFramePr>
            <p:xfrm>
              <a:off x="-32" y="3112479"/>
              <a:ext cx="6084000" cy="2133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47228491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402076499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91389107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3838376941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119658430"/>
                        </a:ext>
                      </a:extLst>
                    </a:gridCol>
                    <a:gridCol w="1044000">
                      <a:extLst>
                        <a:ext uri="{9D8B030D-6E8A-4147-A177-3AD203B41FA5}">
                          <a16:colId xmlns:a16="http://schemas.microsoft.com/office/drawing/2014/main" val="15411437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872864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04" t="-108571" r="-607042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6541.4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9873.0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7500.0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7494.7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6541.4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1127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04" t="-205634" r="-607042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56.2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56.2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4769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04" t="-310000" r="-607042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91350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04" t="-410000" r="-607042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1118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CC795B12-28E6-D995-F636-A5BE289CD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320277"/>
                  </p:ext>
                </p:extLst>
              </p:nvPr>
            </p:nvGraphicFramePr>
            <p:xfrm>
              <a:off x="6120063" y="3112479"/>
              <a:ext cx="6084000" cy="2133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47228491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402076499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91389107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383837694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19658430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54114374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87286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:r>
                            <a:rPr lang="ru-RU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м</a:t>
                          </a:r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/c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1127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𝑒𝑟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262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332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251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524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4769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163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9135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м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648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681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792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715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944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111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CC795B12-28E6-D995-F636-A5BE289CD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320277"/>
                  </p:ext>
                </p:extLst>
              </p:nvPr>
            </p:nvGraphicFramePr>
            <p:xfrm>
              <a:off x="6120063" y="3112479"/>
              <a:ext cx="6084000" cy="2133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47228491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402076499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91389107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383837694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19658430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5411437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КА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872864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33" t="-108571" r="-334632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1127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33" t="-205634" r="-334632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262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290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332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251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524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4769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33" t="-310000" r="-334632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163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236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91350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33" t="-410000" r="-334632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648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681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792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715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4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944</a:t>
                          </a:r>
                          <a:endParaRPr lang="ru-RU" sz="22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E8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1118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25BCD13-8D07-5EB1-59C9-1012E03C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Сравнение с другой схемой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E3D77E-03BB-90AC-2C38-833FDF6FF790}"/>
                  </a:ext>
                </a:extLst>
              </p:cNvPr>
              <p:cNvSpPr txBox="1"/>
              <p:nvPr/>
            </p:nvSpPr>
            <p:spPr>
              <a:xfrm>
                <a:off x="668214" y="968468"/>
                <a:ext cx="11019693" cy="1685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Схема однопускового развёртывания констелляции на замороженных орбитах с использованием низкоэнергетических траекторий, проходящих</a:t>
                </a:r>
                <a:b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в окрестности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системы Земля-Луна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E3D77E-03BB-90AC-2C38-833FDF6FF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4" y="968468"/>
                <a:ext cx="11019693" cy="1685783"/>
              </a:xfrm>
              <a:prstGeom prst="rect">
                <a:avLst/>
              </a:prstGeom>
              <a:blipFill>
                <a:blip r:embed="rId5"/>
                <a:stretch>
                  <a:fillRect l="-885" b="-7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546F9D-55A5-F10E-E380-9FD057E1CA92}"/>
                  </a:ext>
                </a:extLst>
              </p:cNvPr>
              <p:cNvSpPr txBox="1"/>
              <p:nvPr/>
            </p:nvSpPr>
            <p:spPr>
              <a:xfrm>
                <a:off x="6071938" y="5197672"/>
                <a:ext cx="6120061" cy="57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650−950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м/с на выведение одного КА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546F9D-55A5-F10E-E380-9FD057E1C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38" y="5197672"/>
                <a:ext cx="6120061" cy="577787"/>
              </a:xfrm>
              <a:prstGeom prst="rect">
                <a:avLst/>
              </a:prstGeom>
              <a:blipFill>
                <a:blip r:embed="rId6"/>
                <a:stretch>
                  <a:fillRect r="-299" b="-24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0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79E4A9-1132-4342-B223-43BF9F98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Траектория 2: промежуточные результаты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FB35FD-361F-42BD-A152-CBBC85D966D9}"/>
              </a:ext>
            </a:extLst>
          </p:cNvPr>
          <p:cNvGrpSpPr/>
          <p:nvPr/>
        </p:nvGrpSpPr>
        <p:grpSpPr>
          <a:xfrm>
            <a:off x="1783622" y="914401"/>
            <a:ext cx="7594948" cy="6343628"/>
            <a:chOff x="-903619" y="431266"/>
            <a:chExt cx="7594948" cy="6343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209F33-FC4E-424F-8580-E9BC4A124E72}"/>
                    </a:ext>
                  </a:extLst>
                </p:cNvPr>
                <p:cNvSpPr txBox="1"/>
                <p:nvPr/>
              </p:nvSpPr>
              <p:spPr>
                <a:xfrm>
                  <a:off x="-100596" y="5780776"/>
                  <a:ext cx="6677239" cy="994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Зависимость между </a:t>
                  </a:r>
                  <a14:m>
                    <m:oMath xmlns:m="http://schemas.openxmlformats.org/officeDocument/2006/math">
                      <m:r>
                        <a:rPr lang="ru-R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</m:oMath>
                  </a14:m>
                  <a:r>
                    <a:rPr lang="ru-RU" sz="2000" b="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и </a:t>
                  </a:r>
                  <a14:m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при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𝑑𝑒𝑝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=38.</m:t>
                      </m:r>
                    </m:oMath>
                  </a14:m>
                  <a:r>
                    <a:rPr lang="ru-RU" sz="2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81 день</a:t>
                  </a:r>
                  <a:endParaRPr lang="ru-RU" sz="2000" dirty="0"/>
                </a:p>
                <a:p>
                  <a:pPr algn="ctr">
                    <a:lnSpc>
                      <a:spcPct val="150000"/>
                    </a:lnSpc>
                  </a:pPr>
                  <a:endPara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209F33-FC4E-424F-8580-E9BC4A124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0596" y="5780776"/>
                  <a:ext cx="6677239" cy="9941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5784567-3890-4564-9500-AAC5AA70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3619" y="431266"/>
              <a:ext cx="7594948" cy="548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67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8D3429-1BE2-4C0E-B7D5-2F2A166C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Траектория 3: промежуточные результаты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639E8-8F9F-4C1A-BF2A-2EFC35621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94" y="1120467"/>
            <a:ext cx="6048411" cy="458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01D3-FCB3-4FEE-B203-0698EFF50AD5}"/>
                  </a:ext>
                </a:extLst>
              </p:cNvPr>
              <p:cNvSpPr txBox="1"/>
              <p:nvPr/>
            </p:nvSpPr>
            <p:spPr>
              <a:xfrm>
                <a:off x="-100596" y="5780776"/>
                <a:ext cx="6677239" cy="49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 между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01D3-FCB3-4FEE-B203-0698EFF50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596" y="5780776"/>
                <a:ext cx="6677239" cy="496931"/>
              </a:xfrm>
              <a:prstGeom prst="rect">
                <a:avLst/>
              </a:prstGeom>
              <a:blipFill>
                <a:blip r:embed="rId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D99D-64C5-4FC5-94F8-2821A30E48BA}"/>
                  </a:ext>
                </a:extLst>
              </p:cNvPr>
              <p:cNvSpPr txBox="1"/>
              <p:nvPr/>
            </p:nvSpPr>
            <p:spPr>
              <a:xfrm>
                <a:off x="5951918" y="5780776"/>
                <a:ext cx="6677239" cy="49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 между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D99D-64C5-4FC5-94F8-2821A30E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18" y="5780776"/>
                <a:ext cx="6677239" cy="496931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10A04-110C-482E-8DBE-D14129369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" y="1130330"/>
            <a:ext cx="6167738" cy="45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9DAF8-16CE-02D2-C423-C2944BC5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199"/>
            <a:ext cx="12191999" cy="927440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Схема однопускового развёртывания констелляции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62458-10B7-CCF1-72E7-694BD89F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1"/>
            <a:ext cx="10515600" cy="59537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Материнская платформа с несколькими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блоками КА выводится с околоземной орбиты на номинальную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SALT-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траекторию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течение перелёта каждый блок отделяется с помощью малого манёвра для выхода на окололунную орбиту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заданную орбитальную плоскость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Корректируются размеры орбит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стабилизации орбиты КА отделяются от блоков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фазируются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9FF8-D237-3A4B-9303-AF0065DF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87B330-0751-1D63-9E24-F1D4A6E8D502}"/>
              </a:ext>
            </a:extLst>
          </p:cNvPr>
          <p:cNvSpPr txBox="1">
            <a:spLocks/>
          </p:cNvSpPr>
          <p:nvPr/>
        </p:nvSpPr>
        <p:spPr>
          <a:xfrm>
            <a:off x="0" y="-50567"/>
            <a:ext cx="12192000" cy="96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670BEA13-21E1-4C5B-9974-71B392D617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17196"/>
                <a:ext cx="12192000" cy="5953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Констелляция типа Уолкера-Можаева, 2 орбитальные плоскости: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Разница между ДВУ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Круговые орбиты имеют одинаковое наклонение и заданный одинаковый размер 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10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км)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Необходимо построить алгоритм, подбирающий для заданной траектории времена приложения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величины и направления корректирующих импульсов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однопусковой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схемы развёртывания данной констелляции</a:t>
                </a: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670BEA13-21E1-4C5B-9974-71B392D61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7196"/>
                <a:ext cx="12192000" cy="5953759"/>
              </a:xfrm>
              <a:prstGeom prst="rect">
                <a:avLst/>
              </a:prstGeom>
              <a:blipFill>
                <a:blip r:embed="rId3"/>
                <a:stretch>
                  <a:fillRect l="-1000" b="-1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17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43487967-ED56-B717-C60D-344DF4D9C7FE}"/>
              </a:ext>
            </a:extLst>
          </p:cNvPr>
          <p:cNvSpPr txBox="1">
            <a:spLocks/>
          </p:cNvSpPr>
          <p:nvPr/>
        </p:nvSpPr>
        <p:spPr>
          <a:xfrm>
            <a:off x="806369" y="914400"/>
            <a:ext cx="10579261" cy="266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Selenocentric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Celestial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(SCRF):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селеноцентрическая инерциальная система координат, оси которой максимально близки к осям Международной небесной системы координат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Celestial Reference Frame (ICRF)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FBF0B9-C815-9E67-B216-211FC277651C}"/>
              </a:ext>
            </a:extLst>
          </p:cNvPr>
          <p:cNvSpPr txBox="1">
            <a:spLocks/>
          </p:cNvSpPr>
          <p:nvPr/>
        </p:nvSpPr>
        <p:spPr>
          <a:xfrm>
            <a:off x="0" y="-50567"/>
            <a:ext cx="12192000" cy="96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Системы координат и уравнения движения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BBABE9A-27AB-41E1-B19F-417BF533D9E8}"/>
              </a:ext>
            </a:extLst>
          </p:cNvPr>
          <p:cNvSpPr txBox="1">
            <a:spLocks/>
          </p:cNvSpPr>
          <p:nvPr/>
        </p:nvSpPr>
        <p:spPr>
          <a:xfrm>
            <a:off x="806367" y="2291340"/>
            <a:ext cx="10579261" cy="60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движения в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SCRF: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5302EF8-2589-4ED0-8156-0113DB85F422}"/>
              </a:ext>
            </a:extLst>
          </p:cNvPr>
          <p:cNvSpPr txBox="1">
            <a:spLocks/>
          </p:cNvSpPr>
          <p:nvPr/>
        </p:nvSpPr>
        <p:spPr>
          <a:xfrm>
            <a:off x="806367" y="5807906"/>
            <a:ext cx="10579261" cy="854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финальной окололунной орбиты рассчитываются относительно системы координат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2BFAE-A43B-4258-AFCC-699D52EC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64" y="2895299"/>
            <a:ext cx="9443265" cy="13669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9FD7E2-A24F-48A2-A571-82261E02C1D5}"/>
              </a:ext>
            </a:extLst>
          </p:cNvPr>
          <p:cNvSpPr/>
          <p:nvPr/>
        </p:nvSpPr>
        <p:spPr>
          <a:xfrm>
            <a:off x="806365" y="4481077"/>
            <a:ext cx="105792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Mean-Earth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Mean-Rotation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селеноцентрическая вращающаяся система координат, привязанная к средней оси вращения Луны и среднему земному меридиану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3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79EF37-2FDC-C116-F152-040BF6716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88" y="914401"/>
            <a:ext cx="6908799" cy="5181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Номинальная траектория перелёта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323720" y="5948451"/>
            <a:ext cx="6463665" cy="115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Траектория перелёта во вращающейся геоцентрической системе координат</a:t>
            </a:r>
            <a:b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Солнце-Земля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C618F08-3468-CC46-EC57-00CA254233CF}"/>
                  </a:ext>
                </a:extLst>
              </p:cNvPr>
              <p:cNvSpPr/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Околоземная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=51.6°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C618F08-3468-CC46-EC57-00CA25423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1148054"/>
                <a:ext cx="6677124" cy="1184385"/>
              </a:xfrm>
              <a:prstGeom prst="roundRect">
                <a:avLst/>
              </a:prstGeom>
              <a:blipFill>
                <a:blip r:embed="rId7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6D975D5E-B9A0-5843-09D4-17D2D4C9B671}"/>
                  </a:ext>
                </a:extLst>
              </p:cNvPr>
              <p:cNvSpPr/>
              <p:nvPr/>
            </p:nvSpPr>
            <p:spPr>
              <a:xfrm>
                <a:off x="5382796" y="2532305"/>
                <a:ext cx="6677124" cy="180601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Отлётный импульс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𝑇𝐿𝐼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3.2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км/с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Коррекция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23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м/с,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𝑇𝐶𝑀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=43.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85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Торможение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485.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/>
                      </a:rPr>
                      <m:t>7</m:t>
                    </m:r>
                  </m:oMath>
                </a14:m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м/с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𝐿𝑂𝐼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167.92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день</a:t>
                </a:r>
              </a:p>
            </p:txBody>
          </p:sp>
        </mc:Choice>
        <mc:Fallback xmlns=""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6D975D5E-B9A0-5843-09D4-17D2D4C9B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2532305"/>
                <a:ext cx="6677124" cy="180601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C9B99F40-5060-6DDE-8493-CB109748BEE7}"/>
                  </a:ext>
                </a:extLst>
              </p:cNvPr>
              <p:cNvSpPr/>
              <p:nvPr/>
            </p:nvSpPr>
            <p:spPr>
              <a:xfrm>
                <a:off x="5382796" y="4525561"/>
                <a:ext cx="6677124" cy="1184385"/>
              </a:xfrm>
              <a:prstGeom prst="roundRect">
                <a:avLst/>
              </a:prstGeom>
              <a:ln w="28575"/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689" tIns="82689" rIns="82689" bIns="82689" numCol="1" spcCol="1270" anchor="ctr" anchorCtr="0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Окололунная орбита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=1637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км</a:t>
                </a:r>
                <a:endParaRPr lang="en-US" sz="22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=94.2°</m:t>
                    </m:r>
                  </m:oMath>
                </a14:m>
                <a:endParaRPr lang="ru-RU" sz="2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id="{C9B99F40-5060-6DDE-8493-CB109748B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6" y="4525561"/>
                <a:ext cx="6677124" cy="1184385"/>
              </a:xfrm>
              <a:prstGeom prst="roundRect">
                <a:avLst/>
              </a:prstGeom>
              <a:blipFill>
                <a:blip r:embed="rId9"/>
                <a:stretch>
                  <a:fillRect l="-27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ABE2A8E-EFBE-0BBE-5512-E4A40E8D106B}"/>
              </a:ext>
            </a:extLst>
          </p:cNvPr>
          <p:cNvCxnSpPr>
            <a:cxnSpLocks/>
          </p:cNvCxnSpPr>
          <p:nvPr/>
        </p:nvCxnSpPr>
        <p:spPr>
          <a:xfrm flipH="1">
            <a:off x="1935480" y="3357880"/>
            <a:ext cx="647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>
            <a:extLst>
              <a:ext uri="{FF2B5EF4-FFF2-40B4-BE49-F238E27FC236}">
                <a16:creationId xmlns:a16="http://schemas.microsoft.com/office/drawing/2014/main" id="{EAB9F86B-14A4-DF5A-9C13-9620A9C43CDA}"/>
              </a:ext>
            </a:extLst>
          </p:cNvPr>
          <p:cNvSpPr txBox="1">
            <a:spLocks/>
          </p:cNvSpPr>
          <p:nvPr/>
        </p:nvSpPr>
        <p:spPr>
          <a:xfrm>
            <a:off x="1530096" y="3357880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52C3D77B-DC59-AED0-0FF3-F7F2D9BB9ED3}"/>
              </a:ext>
            </a:extLst>
          </p:cNvPr>
          <p:cNvSpPr txBox="1">
            <a:spLocks/>
          </p:cNvSpPr>
          <p:nvPr/>
        </p:nvSpPr>
        <p:spPr>
          <a:xfrm>
            <a:off x="3045570" y="3217643"/>
            <a:ext cx="1549598" cy="32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57417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360ED4C-B49B-407A-897C-D9A8038B191E}"/>
              </a:ext>
            </a:extLst>
          </p:cNvPr>
          <p:cNvGrpSpPr/>
          <p:nvPr/>
        </p:nvGrpSpPr>
        <p:grpSpPr>
          <a:xfrm>
            <a:off x="0" y="914401"/>
            <a:ext cx="12192000" cy="5888919"/>
            <a:chOff x="4032392" y="1494867"/>
            <a:chExt cx="12192000" cy="588891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BD57EA9-2D3C-4742-BE78-5BC704C40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" t="11817" r="8890" b="685"/>
            <a:stretch/>
          </p:blipFill>
          <p:spPr>
            <a:xfrm>
              <a:off x="5478033" y="1494867"/>
              <a:ext cx="8481568" cy="5260156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E6759AA-D3F9-4AB9-AFDF-12D5DC4634A6}"/>
                </a:ext>
              </a:extLst>
            </p:cNvPr>
            <p:cNvSpPr/>
            <p:nvPr/>
          </p:nvSpPr>
          <p:spPr>
            <a:xfrm>
              <a:off x="4032392" y="6552789"/>
              <a:ext cx="12192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Изменение ДВУ и наклонения финальной окололунной орбиты при приложении корректирующего импульса величины 0.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08</a:t>
              </a:r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м/с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2F2BAB7-47AD-4A39-A646-72CEA719D67A}"/>
              </a:ext>
            </a:extLst>
          </p:cNvPr>
          <p:cNvGrpSpPr/>
          <p:nvPr/>
        </p:nvGrpSpPr>
        <p:grpSpPr>
          <a:xfrm>
            <a:off x="0" y="927627"/>
            <a:ext cx="12192000" cy="5875693"/>
            <a:chOff x="-11612810" y="918285"/>
            <a:chExt cx="12192000" cy="5875693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DFC4446-3233-A0A7-AA42-45C99072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" t="11750" r="9147" b="1662"/>
            <a:stretch/>
          </p:blipFill>
          <p:spPr>
            <a:xfrm>
              <a:off x="-10158291" y="918285"/>
              <a:ext cx="8445715" cy="5206263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65AC473-77B9-2A3E-D0EB-9BCCE8E842F6}"/>
                </a:ext>
              </a:extLst>
            </p:cNvPr>
            <p:cNvSpPr/>
            <p:nvPr/>
          </p:nvSpPr>
          <p:spPr>
            <a:xfrm>
              <a:off x="-11612810" y="5962981"/>
              <a:ext cx="12192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Изменение ДВУ и наклонения финальной окололунной орбиты при приложении корректирующего импульса на 44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.35</a:t>
              </a:r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день перелёта</a:t>
              </a: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D5706FE-C301-A5B7-A9E2-874BFAB7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Чувствительность обходных траекторий к корректирующим импульсам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F2492F6-16D8-46FF-9B7D-6DC840559353}"/>
              </a:ext>
            </a:extLst>
          </p:cNvPr>
          <p:cNvGrpSpPr/>
          <p:nvPr/>
        </p:nvGrpSpPr>
        <p:grpSpPr>
          <a:xfrm>
            <a:off x="0" y="928831"/>
            <a:ext cx="12192000" cy="5497278"/>
            <a:chOff x="10746359" y="36088"/>
            <a:chExt cx="12192000" cy="54972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11A644E-C953-4EA2-862B-52626FB6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9" b="6346"/>
            <a:stretch/>
          </p:blipFill>
          <p:spPr>
            <a:xfrm>
              <a:off x="12619501" y="36088"/>
              <a:ext cx="8445715" cy="457750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5E0FF0C-F92A-40F0-994D-A7926AEC45F5}"/>
                </a:ext>
              </a:extLst>
            </p:cNvPr>
            <p:cNvSpPr/>
            <p:nvPr/>
          </p:nvSpPr>
          <p:spPr>
            <a:xfrm>
              <a:off x="10746359" y="4702369"/>
              <a:ext cx="12192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Изменение ДВУ и наклонения финальной окололунной орбиты при приложении корректирующего импульса величины 0.1 м/с на 44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.35</a:t>
              </a:r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день перелёта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4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диаграмма, линия, График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2CEC3B-3CC8-E81C-BE6C-BCFF32488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1297" r="9640"/>
          <a:stretch/>
        </p:blipFill>
        <p:spPr>
          <a:xfrm>
            <a:off x="1750590" y="924029"/>
            <a:ext cx="8690820" cy="554356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AF5264-CABD-2914-A326-CCA05041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211"/>
            <a:ext cx="12192000" cy="944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Использование свойств обходных траекторий для построения констелляции</a:t>
            </a:r>
          </a:p>
        </p:txBody>
      </p:sp>
      <p:pic>
        <p:nvPicPr>
          <p:cNvPr id="3" name="Рисунок 2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5D64403-EE13-1EB3-C230-E2B8E8E5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11470" r="9182"/>
          <a:stretch/>
        </p:blipFill>
        <p:spPr>
          <a:xfrm>
            <a:off x="1750590" y="933657"/>
            <a:ext cx="8744296" cy="554356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FAB132-281C-4AD3-958B-16F69FC27F72}"/>
              </a:ext>
            </a:extLst>
          </p:cNvPr>
          <p:cNvGrpSpPr/>
          <p:nvPr/>
        </p:nvGrpSpPr>
        <p:grpSpPr>
          <a:xfrm>
            <a:off x="1697114" y="914401"/>
            <a:ext cx="8797771" cy="5588271"/>
            <a:chOff x="1810261" y="954522"/>
            <a:chExt cx="7806457" cy="4958597"/>
          </a:xfrm>
        </p:grpSpPr>
        <p:pic>
          <p:nvPicPr>
            <p:cNvPr id="8" name="Рисунок 7" descr="Изображение выглядит как текст, диаграмма, линия, График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FEBD358-03F5-4293-9115-488F6C402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" t="10891" r="9262"/>
            <a:stretch/>
          </p:blipFill>
          <p:spPr>
            <a:xfrm>
              <a:off x="1810261" y="954522"/>
              <a:ext cx="7806457" cy="4958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782007-DDB9-4467-9547-E1CB7B3F4140}"/>
                    </a:ext>
                  </a:extLst>
                </p:cNvPr>
                <p:cNvSpPr txBox="1"/>
                <p:nvPr/>
              </p:nvSpPr>
              <p:spPr>
                <a:xfrm>
                  <a:off x="3917050" y="3169229"/>
                  <a:ext cx="5486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782007-DDB9-4467-9547-E1CB7B3F4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050" y="3169229"/>
                  <a:ext cx="54864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C18F89-D501-F5FB-F4A0-6B966E069611}"/>
                  </a:ext>
                </a:extLst>
              </p:cNvPr>
              <p:cNvSpPr txBox="1"/>
              <p:nvPr/>
            </p:nvSpPr>
            <p:spPr>
              <a:xfrm>
                <a:off x="902785" y="6253120"/>
                <a:ext cx="10209320" cy="57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Зависимость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между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окололунной орбиты при фиксированных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</m:t>
                    </m:r>
                  </m:oMath>
                </a14:m>
                <a:r>
                  <a:rPr lang="ru-RU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C18F89-D501-F5FB-F4A0-6B966E069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5" y="6253120"/>
                <a:ext cx="10209320" cy="577787"/>
              </a:xfrm>
              <a:prstGeom prst="rect">
                <a:avLst/>
              </a:prstGeom>
              <a:blipFill>
                <a:blip r:embed="rId8"/>
                <a:stretch>
                  <a:fillRect b="-2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1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59022</TotalTime>
  <Words>2591</Words>
  <Application>Microsoft Office PowerPoint</Application>
  <PresentationFormat>Широкоэкранный</PresentationFormat>
  <Paragraphs>410</Paragraphs>
  <Slides>34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Times New Roman</vt:lpstr>
      <vt:lpstr>Trebuchet MS</vt:lpstr>
      <vt:lpstr>Тема Office</vt:lpstr>
      <vt:lpstr>Презентация PowerPoint</vt:lpstr>
      <vt:lpstr>Лунные констелляции</vt:lpstr>
      <vt:lpstr>Обходные траектории (WSB, BLT, SALT)</vt:lpstr>
      <vt:lpstr>Схема однопускового развёртывания констелляции</vt:lpstr>
      <vt:lpstr>Презентация PowerPoint</vt:lpstr>
      <vt:lpstr>Презентация PowerPoint</vt:lpstr>
      <vt:lpstr>Номинальная траектория перелёта</vt:lpstr>
      <vt:lpstr>Чувствительность обходных траекторий к корректирующим импульсам</vt:lpstr>
      <vt:lpstr>Использование свойств обходных траекторий для построения констелляции</vt:lpstr>
      <vt:lpstr>Алгоритм</vt:lpstr>
      <vt:lpstr>Выбор времени приложения корректирующих импульсов</vt:lpstr>
      <vt:lpstr>Определение целевых ∆Ω орбит констелляции</vt:lpstr>
      <vt:lpstr>Презентация PowerPoint</vt:lpstr>
      <vt:lpstr>Определение величин корректирующих импульсов</vt:lpstr>
      <vt:lpstr>Полученные траектории и орбиты блоков</vt:lpstr>
      <vt:lpstr>Номинальная траектория 2</vt:lpstr>
      <vt:lpstr>Промежуточные результаты работы алгоритма</vt:lpstr>
      <vt:lpstr>Полученные траектории и орбиты блоков</vt:lpstr>
      <vt:lpstr>Номинальная траектория 3</vt:lpstr>
      <vt:lpstr>Промежуточные результаты работы алгоритма</vt:lpstr>
      <vt:lpstr>Презентация PowerPoint</vt:lpstr>
      <vt:lpstr>Результат работы алгоритма</vt:lpstr>
      <vt:lpstr>Заключение</vt:lpstr>
      <vt:lpstr>Апробация работы</vt:lpstr>
      <vt:lpstr>Апробация работы</vt:lpstr>
      <vt:lpstr>Бэкап</vt:lpstr>
      <vt:lpstr>Бэкап</vt:lpstr>
      <vt:lpstr>Презентация PowerPoint</vt:lpstr>
      <vt:lpstr>Поиск верхней границы величин импульсов ∆v_dep^∗</vt:lpstr>
      <vt:lpstr>Поиск верхней границы величин импульсов ∆v_dep^∗</vt:lpstr>
      <vt:lpstr>Презентация PowerPoint</vt:lpstr>
      <vt:lpstr>Сравнение с другой схемой</vt:lpstr>
      <vt:lpstr>Траектория 2: промежуточные результаты</vt:lpstr>
      <vt:lpstr>Траектория 3: промежуточные результаты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Glazunova</dc:creator>
  <cp:lastModifiedBy>Irina Glazunova</cp:lastModifiedBy>
  <cp:revision>915</cp:revision>
  <dcterms:created xsi:type="dcterms:W3CDTF">2019-06-17T04:28:44Z</dcterms:created>
  <dcterms:modified xsi:type="dcterms:W3CDTF">2025-06-24T22:57:30Z</dcterms:modified>
</cp:coreProperties>
</file>