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58" r:id="rId5"/>
    <p:sldId id="287" r:id="rId6"/>
    <p:sldId id="260" r:id="rId7"/>
    <p:sldId id="261" r:id="rId8"/>
    <p:sldId id="276" r:id="rId9"/>
    <p:sldId id="281" r:id="rId10"/>
    <p:sldId id="294" r:id="rId11"/>
    <p:sldId id="295" r:id="rId12"/>
    <p:sldId id="291" r:id="rId13"/>
    <p:sldId id="278" r:id="rId14"/>
    <p:sldId id="271" r:id="rId15"/>
    <p:sldId id="263" r:id="rId16"/>
    <p:sldId id="288" r:id="rId17"/>
    <p:sldId id="267" r:id="rId18"/>
    <p:sldId id="272" r:id="rId19"/>
    <p:sldId id="290" r:id="rId20"/>
    <p:sldId id="264" r:id="rId21"/>
    <p:sldId id="282" r:id="rId22"/>
    <p:sldId id="266" r:id="rId23"/>
    <p:sldId id="268" r:id="rId24"/>
    <p:sldId id="285" r:id="rId25"/>
    <p:sldId id="280" r:id="rId26"/>
    <p:sldId id="286" r:id="rId27"/>
    <p:sldId id="283" r:id="rId28"/>
    <p:sldId id="277" r:id="rId29"/>
    <p:sldId id="289" r:id="rId30"/>
  </p:sldIdLst>
  <p:sldSz cx="12192000" cy="6858000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7346" autoAdjust="0"/>
  </p:normalViewPr>
  <p:slideViewPr>
    <p:cSldViewPr snapToGrid="0">
      <p:cViewPr varScale="1">
        <p:scale>
          <a:sx n="76" d="100"/>
          <a:sy n="76" d="100"/>
        </p:scale>
        <p:origin x="1099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744BEE8A-5DDF-42D2-9EE0-A46BB86921BA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8EE4399-6CBD-4BA9-99EF-13D3D4BFE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50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E4399-6CBD-4BA9-99EF-13D3D4BFE4E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698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E4399-6CBD-4BA9-99EF-13D3D4BFE4E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240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F8867-3C9E-41AC-90E4-8269599D4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D0E2D9-7E69-4625-BE66-B1CAAA0E4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E2F9D6-AAAE-441E-9067-A5A293795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D66EF-9361-4DF6-B7D3-FF8598BDC52B}" type="datetime1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9CEDD-9977-4411-803E-44245379C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802DF-FA7A-49CD-BB60-FB2E87911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52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2EB70-9AE7-4B50-9A10-A05BF00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5A2EFC-CD7F-49E3-9463-AD7371C7A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B381F1-3C02-49F1-AC2C-E1F129FED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24B7-FB7A-4F89-A53D-70A3833FCA78}" type="datetime1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433E3E-B0CE-4648-B922-96CC11ED7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23C8FA-7CA5-4571-BBEC-023E19CF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392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6B3E3BD-68BB-4D70-B5C9-98C9E7A144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32BF4D-8B0F-4A37-8902-722D244AA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5B516E-AE7B-4444-BF3B-15CC48F3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68212-AD91-4983-A4B6-B35A0549A29D}" type="datetime1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8769A9-FBE8-49FE-9B47-D3755B881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6FDCD-E623-4CE2-ABDA-21D545A94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405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40CB0-05A8-41AB-B631-193F98FFE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6F7118-AD8B-4314-8A7A-C3A749428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59D139-8B80-4A99-A6EE-695640F2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CB1C8-BD45-4B4E-B964-6B62D3324B8D}" type="datetime1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7133A2-2129-443C-8492-707964407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635B6A-EA37-4C7B-BECF-39C7C7FD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779A-CE24-4502-9EF1-7A36DB4C9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602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8F308-FF87-4462-92AD-2357F7A41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B8A352-F989-4D9E-9E00-3FD712E27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E74DE-5032-4165-A11E-13CFC3CAF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5401-FCD2-4CED-BC3F-4A8B18EAD1B3}" type="datetime1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3BBC2-7D11-41D3-84F6-149CAD22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9BD93E-9EC8-42A0-95A0-FFFB8D723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779A-CE24-4502-9EF1-7A36DB4C9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074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A620F-D2FD-43EE-866E-660825146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B300A6-F610-4EC8-9CE1-5691D8212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0522A1-0A40-4A4E-9D52-E482C2141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405F-A12D-4FD6-8D18-33A0979B8E6E}" type="datetime1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AD7E0A-13B4-4894-9801-535977D3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50FD43-635B-4C57-AE53-45B6A3F7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779A-CE24-4502-9EF1-7A36DB4C9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158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B0713-16B2-4ED2-A225-0CF4873E5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03455A-9B00-4704-859D-C99EBC4A72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D4F937-83CF-46B0-A740-6C0D6DD50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A378CC-72EC-4692-821F-AF124CC73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60947-3AE8-4106-9C14-EBF8DC6DC9BA}" type="datetime1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5196FB-423F-4005-A66C-CEBBB1914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3525EB-BC03-44E1-8CEF-58FB69BC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779A-CE24-4502-9EF1-7A36DB4C9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404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AE9A7-C22D-4CCD-8481-6ADE791DA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26B006-3A25-4E8F-AC26-763D00689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3116B9-6DA1-4756-998D-2FD22287F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E9E134-1099-413F-B2A3-C92B35E94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9841D26-8EEB-42E2-AC59-1A0CDCC6E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9FBCCE-CDB9-4354-834E-EEE02BBAD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E1569-6483-4AA1-9144-4F9EBA2916EA}" type="datetime1">
              <a:rPr lang="ru-RU" smtClean="0"/>
              <a:t>24.06.2025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03A4C09-43FE-4ACE-99AF-8D5A8C7EE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3FC0AE-EB70-4DCE-AE02-330C213D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779A-CE24-4502-9EF1-7A36DB4C9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345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CAB79-1A14-4F86-A95D-92ADDE8F6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1F41D6-CA4B-433D-BF24-3CB0860B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06D7-5AA7-4C09-87A2-C11B1B1AA5AA}" type="datetime1">
              <a:rPr lang="ru-RU" smtClean="0"/>
              <a:t>24.06.2025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BA19C6-B62A-40C3-B9C7-F3CEF3C7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CE3D57-F7D1-473F-B3FE-25C98CFB2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779A-CE24-4502-9EF1-7A36DB4C9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682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1200BB-691E-4FEA-884C-3EF99BF81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D4C8E-7314-449C-85D8-91A1F205233C}" type="datetime1">
              <a:rPr lang="ru-RU" smtClean="0"/>
              <a:t>24.06.2025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F1EC3E9-4DA2-4D5C-B8D4-62C828CF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578F56-CBC4-4B6D-AD50-2FC66672D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779A-CE24-4502-9EF1-7A36DB4C9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782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22F63-19D5-4443-A562-7C7583435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DED866-E0DF-496F-9C11-009861129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E12D57-F807-4D78-91A6-0454F07B7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8DE213-ADF0-45F3-AEFB-024932745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850-C24B-41C0-9BA2-690F955DCA53}" type="datetime1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5E9BFA-D681-4F7E-957F-7D953B674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09261C-F9A4-422C-8536-E808862E2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779A-CE24-4502-9EF1-7A36DB4C9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96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AD186-7FE4-46AB-ABD4-CC896C82A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F099CE-70A4-4D15-9C0C-8F1BBF41B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AF5055-A228-493C-BF98-C4AF67EC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E2BF-5936-429A-8D3F-D20045ACA8DC}" type="datetime1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A99FF2-A898-4C00-81DC-E34794C59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2DD9CA-0E0B-48D4-9707-55F358CF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812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C3666-F754-4F7B-A359-F9A3EF58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02AD36-9270-4813-A903-94A39386F6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9038BB-94FE-4439-9E14-2F0ED93E4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54BECE-41CC-4FF3-AA49-4E4FE17C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C740-075D-45CF-B2A0-7FFF5124B50D}" type="datetime1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8E2E3C-AA3F-4A3F-AB22-2941C5017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764F9A-0621-4D9D-9407-5359790DA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779A-CE24-4502-9EF1-7A36DB4C9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311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E9ED1D-959D-4A2C-9F0D-D8CDBA4F4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32FC9B-64DA-4A7C-8CE9-35594A502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FB30B4-6A23-45A0-8FA5-4A84769F0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D2854-CD3C-42A2-9964-C19D8E2ED556}" type="datetime1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1F93CA-75D7-43D0-B566-050802A17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7614A6-DAEB-4B1D-9B6E-270B1CA7A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779A-CE24-4502-9EF1-7A36DB4C9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224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2CFA8D-9E58-4C3F-AEC6-CA6BC7CD31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E06447-AFA7-45DE-9896-3E5DC8798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9F667D-0FEA-476E-9E72-A08B638A4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F16E-E6D9-4BBC-8807-B1D4CE4C46AB}" type="datetime1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C972EB-4779-4BB7-B46B-19519265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00F685-BC91-4525-8748-93A45820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779A-CE24-4502-9EF1-7A36DB4C9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17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65491-96AC-4891-AA20-1D5BFDBAF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88B202-6993-43FF-9834-CC69C730B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7B7050-59C9-4D37-8C99-0050BCF65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5C93-1DCC-4D9D-BBE5-51E7E7914C4A}" type="datetime1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1F8D12-9107-4021-96E6-8F8DE8651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33BD00-9F0D-4B7C-AADA-BB6BD0D94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327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99F69-3CE7-44AA-8023-13E77A3F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E4DA32-8362-4B96-B62D-AD23F0319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B5B062-5434-4467-ADAD-F8B91B65B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01199-937B-481A-98B6-9A932A3C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994BB-E1C5-46B2-9EE9-022E4C6168DC}" type="datetime1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17217D-83AE-479B-988B-4AAC1937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B505D4-A4A4-42B1-BBE7-9DEC3971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08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9EA31-AF88-41CC-923A-D56007A80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57E750-6B22-4E26-B60A-0170E4C09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9F461E-387E-42DB-ACD2-D40B193A7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7B73E9-15BB-49D6-A853-90F0D991A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657BFF-5147-416A-9114-6786A5C40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CEBF4F-8B32-4CB7-AB5E-C09799B0A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28C54-3A38-4C34-AC6B-AFDE7CE669DA}" type="datetime1">
              <a:rPr lang="ru-RU" smtClean="0"/>
              <a:t>24.06.2025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388320-30C6-4FAC-B0C0-B7697B41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F082ED-57CC-49B5-B7EC-143D8987A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104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7E9A6-09EA-4444-887C-DB926A8EF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217DCA-B86F-4746-9D83-56ECBCEE6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AFEB-6EF9-43E5-A94B-B2830B13222B}" type="datetime1">
              <a:rPr lang="ru-RU" smtClean="0"/>
              <a:t>24.06.2025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205FBE-110A-4A12-B2AB-825A1FE93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DFABFF-E9AD-4163-99DE-85EADF48D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3763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44D16E-9CF2-4BF3-9765-9D2D7760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F58B-B4A6-48ED-A0B4-BBF14BFC777D}" type="datetime1">
              <a:rPr lang="ru-RU" smtClean="0"/>
              <a:t>24.06.2025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487F286-DD58-4061-A37F-D0AA5F58D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406C13-2051-4B04-B368-74062F74C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87E7C02F-43C4-464C-9F56-137AAFAF76E9}" type="slidenum">
              <a:rPr lang="ru-RU" smtClean="0"/>
              <a:pPr/>
              <a:t>‹#›</a:t>
            </a:fld>
            <a:r>
              <a:rPr lang="ru-RU" dirty="0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1116219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1FC27A-D3B6-4A91-A3E4-C5FA3DED5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ECCD14-F14A-459C-BFD0-6C874E414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0BFE75-2106-4301-91F3-4019BC046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F62878-6329-46F8-9680-075E8FAB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09A2-6071-40C5-A4CE-C8B867ACED32}" type="datetime1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4B4A50-50B9-4C60-B8E8-5A9EC7F0C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0DCFBB-7CF5-4A51-AB45-21C698461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693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26BFB-924B-4183-8479-71D2B186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83F5EA9-8332-47ED-8561-AAB1BFB34A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BBCD03-F7B7-4CA0-B2D1-8D0740E14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123DC9-C002-411C-9061-A0007551F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575B-AC01-4342-85A5-ADB06AEC0B64}" type="datetime1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9CFF99-B9D5-4C5C-AC60-F168ECA1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D96F00-0AA3-4414-9E58-9B10708B8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976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65D256-814C-426E-BDC0-9D9061AB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C04EBC-9208-4B9F-8736-0164CE5BB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BEBBB-FC3B-4A7E-BDAC-15D54C0AE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F6CF2-6FD6-46DD-8BBD-9800A66EEEB0}" type="datetime1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BCCF27-CC5D-434F-90C3-5FE2F4067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887EFF-F935-48EB-B383-B91CF9D49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7C02F-43C4-464C-9F56-137AAFAF7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82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338CF3-80BD-4A67-A36C-71BFE31A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9F9399-88C6-4DA6-8EBF-BED97E112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92F031-BF4F-427D-922E-192461A18E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957DF-362D-465C-B2CB-FD6B13417040}" type="datetime1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C95429-13A2-4A3F-8959-80853B70F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9A3075-03F3-485C-9EFA-F0218B9F2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A779A-CE24-4502-9EF1-7A36DB4C9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08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0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32100-0C55-407D-8E0A-E0626488D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6187"/>
            <a:ext cx="9144000" cy="2668587"/>
          </a:xfrm>
        </p:spPr>
        <p:txBody>
          <a:bodyPr/>
          <a:lstStyle/>
          <a:p>
            <a:r>
              <a:rPr lang="ru-RU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космическим аппаратом в области гравитационной линзы Солнца с помощью методов обучения с подкреплением</a:t>
            </a:r>
            <a:br>
              <a:rPr lang="ru-RU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(бакалаврская квалификационная работа)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322879-7725-46F6-B4D1-359992426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244558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Гончарова</a:t>
            </a:r>
            <a:r>
              <a:rPr lang="en-US" sz="2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А.Э.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Б03-104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 i="1" baseline="30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</a:t>
            </a:r>
            <a:r>
              <a:rPr lang="ru-RU" sz="2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Перепухов</a:t>
            </a:r>
            <a:r>
              <a:rPr lang="ru-RU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Д.Г.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консультант: Широбоков М.Г.</a:t>
            </a:r>
            <a:br>
              <a:rPr lang="ru-RU" sz="2200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27FE9B-482A-4E77-A4D7-362B0C762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203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24FE67-7EA4-49A6-8B79-27225A699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9" y="134062"/>
            <a:ext cx="1579001" cy="11522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43888A-1FF5-4521-A1B6-7E0336B2B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563" y="-217534"/>
            <a:ext cx="2571750" cy="1737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786EC8-336E-492E-9ECA-A8253D825966}"/>
              </a:ext>
            </a:extLst>
          </p:cNvPr>
          <p:cNvSpPr txBox="1"/>
          <p:nvPr/>
        </p:nvSpPr>
        <p:spPr>
          <a:xfrm>
            <a:off x="2993232" y="6123206"/>
            <a:ext cx="6205536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Москва</a:t>
            </a:r>
            <a:endParaRPr lang="ru-RU" sz="2400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45D840-42EE-4AF3-840D-61288B57CDA9}"/>
              </a:ext>
            </a:extLst>
          </p:cNvPr>
          <p:cNvSpPr txBox="1"/>
          <p:nvPr/>
        </p:nvSpPr>
        <p:spPr>
          <a:xfrm>
            <a:off x="254794" y="6250741"/>
            <a:ext cx="6205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24.06.2025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6897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0D0BD48-87E7-46C4-8588-D4F2020944E7}"/>
              </a:ext>
            </a:extLst>
          </p:cNvPr>
          <p:cNvGrpSpPr/>
          <p:nvPr/>
        </p:nvGrpSpPr>
        <p:grpSpPr>
          <a:xfrm>
            <a:off x="127415" y="1304634"/>
            <a:ext cx="12024814" cy="4102624"/>
            <a:chOff x="5808370" y="961361"/>
            <a:chExt cx="6029370" cy="3854036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EB6990F-9ECC-40C0-8C91-8B2821E14C40}"/>
                </a:ext>
              </a:extLst>
            </p:cNvPr>
            <p:cNvGrpSpPr/>
            <p:nvPr/>
          </p:nvGrpSpPr>
          <p:grpSpPr>
            <a:xfrm>
              <a:off x="5808370" y="961361"/>
              <a:ext cx="6029370" cy="3854036"/>
              <a:chOff x="5808370" y="961361"/>
              <a:chExt cx="6029370" cy="3854036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E6E9AF5E-0B62-4335-AC57-769A4F8511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648" t="16137" r="13512" b="12824"/>
              <a:stretch/>
            </p:blipFill>
            <p:spPr>
              <a:xfrm>
                <a:off x="5808370" y="1344097"/>
                <a:ext cx="6029370" cy="347130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B8D7E7-8413-4088-87F4-1167B3BD7A64}"/>
                  </a:ext>
                </a:extLst>
              </p:cNvPr>
              <p:cNvSpPr txBox="1"/>
              <p:nvPr/>
            </p:nvSpPr>
            <p:spPr>
              <a:xfrm>
                <a:off x="7764560" y="961361"/>
                <a:ext cx="3057217" cy="4336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Состояние: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фазовый вектор </a:t>
                </a:r>
                <a:r>
                  <a:rPr lang="en-US" sz="24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X </a:t>
                </a:r>
                <a:endPara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F038475-BF55-4FD1-B3ED-F241DBDD5C10}"/>
                      </a:ext>
                    </a:extLst>
                  </p:cNvPr>
                  <p:cNvSpPr txBox="1"/>
                  <p:nvPr/>
                </p:nvSpPr>
                <p:spPr>
                  <a:xfrm>
                    <a:off x="8073870" y="2586284"/>
                    <a:ext cx="1756568" cy="43369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Вознаграждение: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ru-RU" sz="240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oMath>
                    </a14:m>
                    <a:endParaRPr lang="ru-RU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F038475-BF55-4FD1-B3ED-F241DBDD5C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73870" y="2586284"/>
                    <a:ext cx="1756568" cy="43369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609" t="-10667" b="-30667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97E2ED-EB30-46DE-A0A2-B9EDE98BAEEF}"/>
                </a:ext>
              </a:extLst>
            </p:cNvPr>
            <p:cNvSpPr txBox="1"/>
            <p:nvPr/>
          </p:nvSpPr>
          <p:spPr>
            <a:xfrm>
              <a:off x="10138499" y="1981871"/>
              <a:ext cx="1323975" cy="306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АГЕНТ: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279B50-C7CA-43DB-84D9-4D2CB1CCB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48" y="0"/>
            <a:ext cx="12192000" cy="89001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1CE310-C165-4A05-A739-726804AA7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0120" y="6356350"/>
            <a:ext cx="2743200" cy="365125"/>
          </a:xfrm>
        </p:spPr>
        <p:txBody>
          <a:bodyPr/>
          <a:lstStyle/>
          <a:p>
            <a:fld id="{87E7C02F-43C4-464C-9F56-137AAFAF76E9}" type="slidenum">
              <a:rPr lang="ru-RU" smtClean="0"/>
              <a:pPr/>
              <a:t>10</a:t>
            </a:fld>
            <a:r>
              <a:rPr lang="ru-RU"/>
              <a:t>/20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A763EC-EE05-43B0-8321-7FE16543527F}"/>
              </a:ext>
            </a:extLst>
          </p:cNvPr>
          <p:cNvSpPr txBox="1"/>
          <p:nvPr/>
        </p:nvSpPr>
        <p:spPr>
          <a:xfrm>
            <a:off x="438809" y="170360"/>
            <a:ext cx="11206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ОТ МЕХАНИЧЕСКОЙ ЗАДАЧИ К ЗАДАЧЕ ОП</a:t>
            </a:r>
            <a:endParaRPr lang="ru-RU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76F019-C644-428D-AA50-093120C558B1}"/>
                  </a:ext>
                </a:extLst>
              </p:cNvPr>
              <p:cNvSpPr txBox="1"/>
              <p:nvPr/>
            </p:nvSpPr>
            <p:spPr>
              <a:xfrm>
                <a:off x="278135" y="5967953"/>
                <a:ext cx="5073345" cy="458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𝜌</m:t>
                    </m:r>
                    <m:d>
                      <m:d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𝜌</m:t>
                    </m:r>
                    <m:d>
                      <m:d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ru-RU" sz="2400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где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76F019-C644-428D-AA50-093120C55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35" y="5967953"/>
                <a:ext cx="5073345" cy="458715"/>
              </a:xfrm>
              <a:prstGeom prst="rect">
                <a:avLst/>
              </a:prstGeom>
              <a:blipFill>
                <a:blip r:embed="rId6"/>
                <a:stretch>
                  <a:fillRect t="-12000" b="-29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7F0409-7EA2-42BD-A614-5DB4FC2B7B83}"/>
                  </a:ext>
                </a:extLst>
              </p:cNvPr>
              <p:cNvSpPr txBox="1"/>
              <p:nvPr/>
            </p:nvSpPr>
            <p:spPr>
              <a:xfrm>
                <a:off x="3957122" y="5706794"/>
                <a:ext cx="5311872" cy="896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ru-RU" sz="24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  <m:d>
                      <m:dPr>
                        <m:ctrlPr>
                          <a:rPr lang="ru-RU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𝐱</m:t>
                        </m:r>
                      </m:e>
                    </m:d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2  </m:t>
                            </m:r>
                          </m:sup>
                        </m:sSubSup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 </m:t>
                        </m:r>
                        <m:sSubSup>
                          <m:sSubSupPr>
                            <m:ctrlP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2  </m:t>
                            </m:r>
                          </m:sup>
                        </m:sSubSup>
                      </m:e>
                    </m:rad>
                    <m:r>
                      <a:rPr lang="ru-RU" sz="24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m:rPr>
                        <m:sty m:val="p"/>
                      </m:rPr>
                      <a:rPr lang="ru-RU" sz="24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lang="ru-RU" sz="24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2  </m:t>
                            </m:r>
                          </m:sup>
                        </m:sSubSup>
                        <m:r>
                          <a:rPr lang="ru-RU" sz="24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 </m:t>
                        </m:r>
                        <m:sSubSup>
                          <m:sSubSupPr>
                            <m:ctrlP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2  </m:t>
                            </m:r>
                          </m:sup>
                        </m:sSubSup>
                      </m:e>
                    </m:rad>
                  </m:oMath>
                </a14:m>
                <a:r>
                  <a:rPr lang="ru-RU" sz="2400" i="1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ru-RU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7F0409-7EA2-42BD-A614-5DB4FC2B7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122" y="5706794"/>
                <a:ext cx="5311872" cy="8964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F0D61AD-A68C-4DD5-876B-9C958284AB86}"/>
                  </a:ext>
                </a:extLst>
              </p:cNvPr>
              <p:cNvSpPr txBox="1"/>
              <p:nvPr/>
            </p:nvSpPr>
            <p:spPr>
              <a:xfrm>
                <a:off x="2447028" y="856785"/>
                <a:ext cx="6148386" cy="468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  <m:r>
                        <a:rPr lang="ru-RU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  <m:r>
                        <a:rPr lang="ru-RU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ru-RU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, </m:t>
                      </m:r>
                      <m:sSub>
                        <m:sSubPr>
                          <m:ctrlP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=100 000 км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F0D61AD-A68C-4DD5-876B-9C958284A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028" y="856785"/>
                <a:ext cx="6148386" cy="468975"/>
              </a:xfrm>
              <a:prstGeom prst="rect">
                <a:avLst/>
              </a:prstGeom>
              <a:blipFill>
                <a:blip r:embed="rId8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3BB0AE0B-3838-4591-82CA-CA20B80548AF}"/>
              </a:ext>
            </a:extLst>
          </p:cNvPr>
          <p:cNvSpPr txBox="1"/>
          <p:nvPr/>
        </p:nvSpPr>
        <p:spPr>
          <a:xfrm>
            <a:off x="180576" y="856350"/>
            <a:ext cx="6148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Начальные условия: </a:t>
            </a:r>
            <a:endParaRPr lang="ru-RU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C7F8D7-548D-4280-85B7-61591727BAC6}"/>
              </a:ext>
            </a:extLst>
          </p:cNvPr>
          <p:cNvSpPr txBox="1"/>
          <p:nvPr/>
        </p:nvSpPr>
        <p:spPr>
          <a:xfrm>
            <a:off x="9211540" y="3373911"/>
            <a:ext cx="1567034" cy="461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55A3F5-50D8-4E9D-9885-F24FA934C067}"/>
                  </a:ext>
                </a:extLst>
              </p:cNvPr>
              <p:cNvSpPr txBox="1"/>
              <p:nvPr/>
            </p:nvSpPr>
            <p:spPr>
              <a:xfrm>
                <a:off x="8212677" y="2829655"/>
                <a:ext cx="3915987" cy="8894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𝐚</m:t>
                      </m:r>
                      <m:d>
                        <m:dPr>
                          <m:ctrlPr>
                            <a:rPr lang="ru-RU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𝐨</m:t>
                          </m:r>
                        </m:e>
                      </m:d>
                      <m:r>
                        <a:rPr lang="ru-RU" sz="24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b>
                          <m:r>
                            <a:rPr lang="ru-RU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/>
                      </m:sSubSup>
                      <m:func>
                        <m:funcPr>
                          <m:ctrlPr>
                            <a:rPr lang="ru-RU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th</m:t>
                          </m:r>
                        </m:fName>
                        <m:e>
                          <m:d>
                            <m:dPr>
                              <m:ctrlPr>
                                <a:rPr lang="ru-RU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ru-RU" sz="2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2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  <m:sub>
                                  <m:r>
                                    <a:rPr lang="ru-RU" sz="24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/>
                              </m:sSubSup>
                              <m:r>
                                <a:rPr lang="ru-RU" sz="24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𝐨</m:t>
                              </m:r>
                              <m:r>
                                <a:rPr lang="ru-RU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ru-RU" sz="2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2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𝐛</m:t>
                                  </m:r>
                                </m:e>
                                <m:sub>
                                  <m:r>
                                    <a:rPr lang="ru-RU" sz="24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/>
                              </m:sSubSup>
                            </m:e>
                          </m:d>
                          <m:r>
                            <a:rPr lang="ru-RU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u-R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  <m:r>
                        <a:rPr lang="ru-RU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Sup>
                        <m:sSubSupPr>
                          <m:ctrlPr>
                            <a:rPr lang="ru-RU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𝐛</m:t>
                          </m:r>
                        </m:e>
                        <m:sub>
                          <m:r>
                            <a:rPr lang="ru-RU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/>
                      </m:sSubSup>
                    </m:oMath>
                  </m:oMathPara>
                </a14:m>
                <a:endParaRPr lang="ru-R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55A3F5-50D8-4E9D-9885-F24FA934C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2677" y="2829655"/>
                <a:ext cx="3915987" cy="88947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275FDC8-4468-466C-B346-3C80D50CC242}"/>
                  </a:ext>
                </a:extLst>
              </p:cNvPr>
              <p:cNvSpPr txBox="1"/>
              <p:nvPr/>
            </p:nvSpPr>
            <p:spPr>
              <a:xfrm>
                <a:off x="8364310" y="4061304"/>
                <a:ext cx="243669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2400" b="1" i="0" smtClean="0">
                        <a:latin typeface="Cambria Math" panose="02040503050406030204" pitchFamily="18" charset="0"/>
                      </a:rPr>
                      <m:t>𝐨</m:t>
                    </m:r>
                  </m:oMath>
                </a14:m>
                <a:r>
                  <a:rPr lang="ru-RU" sz="2400" dirty="0"/>
                  <a:t> - наблюдение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275FDC8-4468-466C-B346-3C80D50CC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4310" y="4061304"/>
                <a:ext cx="2436691" cy="461665"/>
              </a:xfrm>
              <a:prstGeom prst="rect">
                <a:avLst/>
              </a:prstGeom>
              <a:blipFill>
                <a:blip r:embed="rId10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2DBEFEAF-C073-4A53-B033-6E67BA7296D9}"/>
              </a:ext>
            </a:extLst>
          </p:cNvPr>
          <p:cNvSpPr txBox="1"/>
          <p:nvPr/>
        </p:nvSpPr>
        <p:spPr>
          <a:xfrm>
            <a:off x="1251428" y="2355799"/>
            <a:ext cx="17921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F6DBEE-4179-460F-B845-CE41B8ABC9D3}"/>
              </a:ext>
            </a:extLst>
          </p:cNvPr>
          <p:cNvSpPr txBox="1"/>
          <p:nvPr/>
        </p:nvSpPr>
        <p:spPr>
          <a:xfrm>
            <a:off x="240477" y="4906243"/>
            <a:ext cx="306903" cy="6194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C5C15B-6A60-46FA-9F0F-9A574E5918FB}"/>
              </a:ext>
            </a:extLst>
          </p:cNvPr>
          <p:cNvSpPr txBox="1"/>
          <p:nvPr/>
        </p:nvSpPr>
        <p:spPr>
          <a:xfrm>
            <a:off x="1423787" y="4048321"/>
            <a:ext cx="3024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Начальные условия задачи Коши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22C576-6BB7-4F8F-A4DB-F6A8584A9019}"/>
              </a:ext>
            </a:extLst>
          </p:cNvPr>
          <p:cNvSpPr txBox="1"/>
          <p:nvPr/>
        </p:nvSpPr>
        <p:spPr>
          <a:xfrm>
            <a:off x="1212466" y="3322086"/>
            <a:ext cx="1459380" cy="6678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37BD183-3BF2-4801-BB75-DECF8E9403A5}"/>
                  </a:ext>
                </a:extLst>
              </p:cNvPr>
              <p:cNvSpPr txBox="1"/>
              <p:nvPr/>
            </p:nvSpPr>
            <p:spPr>
              <a:xfrm>
                <a:off x="3760310" y="4775001"/>
                <a:ext cx="5765766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Действие: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400" b="1" i="1" dirty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ru-RU" sz="24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dirty="0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ru-RU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2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𝐚</m:t>
                    </m:r>
                    <m:r>
                      <a:rPr lang="ru-RU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ru-RU" sz="2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in</m:t>
                    </m:r>
                    <m:d>
                      <m:d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1,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ru-RU" sz="2400" dirty="0"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  <m:r>
                              <m:rPr>
                                <m:nor/>
                              </m:rPr>
                              <a:rPr lang="ru-RU" sz="2400" dirty="0"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max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ru-RU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/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ru-RU" sz="2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24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𝐚</m:t>
                            </m:r>
                          </m:e>
                        </m:d>
                      </m:e>
                    </m:d>
                  </m:oMath>
                </a14:m>
                <a:endPara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37BD183-3BF2-4801-BB75-DECF8E940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310" y="4775001"/>
                <a:ext cx="5765766" cy="461665"/>
              </a:xfrm>
              <a:prstGeom prst="rect">
                <a:avLst/>
              </a:prstGeom>
              <a:blipFill>
                <a:blip r:embed="rId11"/>
                <a:stretch>
                  <a:fillRect l="-1691" t="-10526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10743B0-FC3E-4783-A5B7-6CDE8FC14412}"/>
              </a:ext>
            </a:extLst>
          </p:cNvPr>
          <p:cNvSpPr txBox="1"/>
          <p:nvPr/>
        </p:nvSpPr>
        <p:spPr>
          <a:xfrm>
            <a:off x="3932204" y="3570119"/>
            <a:ext cx="46169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приращение по расстоянию и скорости</a:t>
            </a:r>
            <a:endParaRPr lang="ru-RU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DD71A00-0AF1-45BF-BE55-6CF7F52FDFC5}"/>
                  </a:ext>
                </a:extLst>
              </p:cNvPr>
              <p:cNvSpPr txBox="1"/>
              <p:nvPr/>
            </p:nvSpPr>
            <p:spPr>
              <a:xfrm>
                <a:off x="10200080" y="4736570"/>
                <a:ext cx="42653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𝐚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DD71A00-0AF1-45BF-BE55-6CF7F52FD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0080" y="4736570"/>
                <a:ext cx="426536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429C2F2-C99A-4C84-8452-1FB059132C57}"/>
              </a:ext>
            </a:extLst>
          </p:cNvPr>
          <p:cNvCxnSpPr>
            <a:cxnSpLocks/>
          </p:cNvCxnSpPr>
          <p:nvPr/>
        </p:nvCxnSpPr>
        <p:spPr>
          <a:xfrm flipH="1" flipV="1">
            <a:off x="9992397" y="4941008"/>
            <a:ext cx="133623" cy="1294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282B2631-E16C-472A-AB32-02344980D335}"/>
              </a:ext>
            </a:extLst>
          </p:cNvPr>
          <p:cNvCxnSpPr>
            <a:cxnSpLocks/>
          </p:cNvCxnSpPr>
          <p:nvPr/>
        </p:nvCxnSpPr>
        <p:spPr>
          <a:xfrm flipV="1">
            <a:off x="10126508" y="4941007"/>
            <a:ext cx="134124" cy="1294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342C8A2-E917-4F0F-8D72-BA988E27AB87}"/>
                  </a:ext>
                </a:extLst>
              </p:cNvPr>
              <p:cNvSpPr txBox="1"/>
              <p:nvPr/>
            </p:nvSpPr>
            <p:spPr>
              <a:xfrm>
                <a:off x="327449" y="2768846"/>
                <a:ext cx="5073341" cy="1334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ru-RU" sz="2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ru-RU" sz="2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ru-RU" sz="2400" b="1" dirty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ru-RU" sz="2400" b="1" i="1" dirty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ru-RU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𝐗</m:t>
                          </m:r>
                        </m:e>
                        <m:sub>
                          <m:r>
                            <a:rPr lang="ru-RU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sz="2000" b="1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ru-RU" sz="20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Integrate</m:t>
                      </m:r>
                      <m: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ru-RU" sz="20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dirty="0">
                              <a:latin typeface="Cambria Math" panose="02040503050406030204" pitchFamily="18" charset="0"/>
                            </a:rPr>
                            <m:t>𝐗</m:t>
                          </m:r>
                        </m:e>
                        <m:sub>
                          <m:r>
                            <a:rPr lang="ru-RU" sz="2000" b="1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1" i="1" dirty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ru-RU" sz="2000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000" b="1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ru-RU" sz="2000" b="1" i="1" dirty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ru-RU" sz="2000" b="1" i="1" dirty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ru-RU" sz="2000" b="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dirty="0"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b>
                                    <m:r>
                                      <a:rPr lang="en-US" sz="2000" b="1" i="1" dirty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000" b="1" i="1" dirty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20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ru-RU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sz="200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342C8A2-E917-4F0F-8D72-BA988E27A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49" y="2768846"/>
                <a:ext cx="5073341" cy="1334404"/>
              </a:xfrm>
              <a:prstGeom prst="rect">
                <a:avLst/>
              </a:prstGeom>
              <a:blipFill>
                <a:blip r:embed="rId13"/>
                <a:stretch>
                  <a:fillRect l="-120" b="-45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2943D8F5-6FCB-4F39-B6D0-13F24D9BCA9D}"/>
              </a:ext>
            </a:extLst>
          </p:cNvPr>
          <p:cNvCxnSpPr>
            <a:cxnSpLocks/>
          </p:cNvCxnSpPr>
          <p:nvPr/>
        </p:nvCxnSpPr>
        <p:spPr>
          <a:xfrm flipV="1">
            <a:off x="2388818" y="3650667"/>
            <a:ext cx="472694" cy="46687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74A432B-B619-43CD-883A-4DD6B7F87ACA}"/>
              </a:ext>
            </a:extLst>
          </p:cNvPr>
          <p:cNvSpPr txBox="1"/>
          <p:nvPr/>
        </p:nvSpPr>
        <p:spPr>
          <a:xfrm>
            <a:off x="196134" y="5546055"/>
            <a:ext cx="5996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вознаграждения агента за 1 шаг: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2452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279B50-C7CA-43DB-84D9-4D2CB1CCB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542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269DD6-6E07-4CC8-9744-A0405394F60B}"/>
              </a:ext>
            </a:extLst>
          </p:cNvPr>
          <p:cNvSpPr txBox="1"/>
          <p:nvPr/>
        </p:nvSpPr>
        <p:spPr>
          <a:xfrm>
            <a:off x="3047489" y="19374"/>
            <a:ext cx="6097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</a:t>
            </a:r>
            <a:endParaRPr lang="ru-RU" sz="28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C6CB97-7729-4226-A013-A093C0117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11</a:t>
            </a:fld>
            <a:r>
              <a:rPr lang="ru-RU"/>
              <a:t>/20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D10ACD-B5AB-442E-9088-84716E953662}"/>
                  </a:ext>
                </a:extLst>
              </p:cNvPr>
              <p:cNvSpPr txBox="1"/>
              <p:nvPr/>
            </p:nvSpPr>
            <p:spPr>
              <a:xfrm>
                <a:off x="303962" y="774951"/>
                <a:ext cx="11059886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Сценарий 1 (без учета влияния движения Солнца и экзопланеты): </a:t>
                </a:r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используется автономная система уравнений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наблюдения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b="1" i="0" dirty="0" smtClean="0">
                            <a:latin typeface="Cambria Math" panose="02040503050406030204" pitchFamily="18" charset="0"/>
                          </a:rPr>
                          <m:t>𝐨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 sz="2400" i="0" dirty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ru-RU" sz="2400" i="0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b>
                        <m:r>
                          <a:rPr lang="ru-RU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ru-RU" sz="2400" i="0" dirty="0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ru-RU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400" i="0" dirty="0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ru-RU" sz="2400" i="0" dirty="0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(текущий фазовый вектор)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достаточно для эффективного закона управления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D10ACD-B5AB-442E-9088-84716E953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62" y="774951"/>
                <a:ext cx="11059886" cy="1569660"/>
              </a:xfrm>
              <a:prstGeom prst="rect">
                <a:avLst/>
              </a:prstGeom>
              <a:blipFill>
                <a:blip r:embed="rId3"/>
                <a:stretch>
                  <a:fillRect l="-882" t="-3101" b="-77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ECAED5C-0721-42C5-AA38-6A29C675DB10}"/>
                  </a:ext>
                </a:extLst>
              </p:cNvPr>
              <p:cNvSpPr txBox="1"/>
              <p:nvPr/>
            </p:nvSpPr>
            <p:spPr>
              <a:xfrm>
                <a:off x="303962" y="2810904"/>
                <a:ext cx="10709030" cy="34049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Сценарий 2 (учтено движение Солнца и экзопланеты):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уравнения движения зависят от времени ⇒ одних фазовых координат недостаточно</a:t>
                </a:r>
                <a:endPara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Наблюдения на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ом шаге: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dirty="0"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b>
                        <m:r>
                          <a:rPr lang="ru-RU" sz="2400" b="0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sub>
                    </m:sSub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sz="24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dirty="0"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b>
                        <m:r>
                          <a:rPr lang="ru-RU" sz="2400" b="0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b>
                        <m:r>
                          <a:rPr lang="ru-RU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ru-RU" sz="2400" i="0" dirty="0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ru-RU" sz="24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400" i="0" dirty="0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ru-RU" sz="2400" i="0" dirty="0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текущий и два предыдущих фазовых вектора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𝐯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sub>
                    </m:sSub>
                    <m:r>
                      <a:rPr lang="ru-RU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𝐯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ru-RU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sub>
                    </m:sSub>
                    <m:r>
                      <a:rPr lang="ru-RU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</m:e>
                      <m:sup>
                        <m:r>
                          <a:rPr lang="ru-RU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два последних управляющих воздействия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ru-RU" sz="2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sSub>
                      <m:sSub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2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a:rPr lang="ru-RU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ru-RU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ru-RU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 smtClean="0">
                                <a:effectLst/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a:rPr lang="ru-RU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ru-RU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ru-RU" sz="2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0" smtClean="0">
                                <a:effectLst/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a:rPr lang="ru-RU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ru-RU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𝑝𝑟𝑒𝑑</m:t>
                            </m:r>
                          </m:sup>
                        </m:sSubSup>
                      </m:e>
                    </m:d>
                    <m:r>
                      <a:rPr lang="en-US" sz="24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ru-RU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ru-RU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a:rPr lang="ru-RU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sub>
                    </m:sSub>
                    <m:r>
                      <a:rPr lang="ru-RU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ru-RU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a:rPr lang="ru-RU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ru-RU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ru-RU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0"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a:rPr lang="ru-RU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ru-RU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𝑝𝑟𝑒𝑑</m:t>
                            </m:r>
                          </m:sup>
                        </m:sSubSup>
                      </m:e>
                    </m:d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разности между реальным и предсказанным состояниями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endParaRPr lang="ru-R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ECAED5C-0721-42C5-AA38-6A29C675D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62" y="2810904"/>
                <a:ext cx="10709030" cy="3404971"/>
              </a:xfrm>
              <a:prstGeom prst="rect">
                <a:avLst/>
              </a:prstGeom>
              <a:blipFill>
                <a:blip r:embed="rId4"/>
                <a:stretch>
                  <a:fillRect l="-911" t="-14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7879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279B50-C7CA-43DB-84D9-4D2CB1CCB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542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269DD6-6E07-4CC8-9744-A0405394F60B}"/>
              </a:ext>
            </a:extLst>
          </p:cNvPr>
          <p:cNvSpPr txBox="1"/>
          <p:nvPr/>
        </p:nvSpPr>
        <p:spPr>
          <a:xfrm>
            <a:off x="2103199" y="9688"/>
            <a:ext cx="7985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АЛГОРИТМА ОБУЧЕНИЯ</a:t>
            </a:r>
            <a:endParaRPr lang="ru-RU" sz="28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C6CB97-7729-4226-A013-A093C0117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12</a:t>
            </a:fld>
            <a:r>
              <a:rPr lang="ru-RU"/>
              <a:t>/20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D7B186-B38C-4900-A6B7-83221D2928CA}"/>
              </a:ext>
            </a:extLst>
          </p:cNvPr>
          <p:cNvSpPr txBox="1"/>
          <p:nvPr/>
        </p:nvSpPr>
        <p:spPr>
          <a:xfrm>
            <a:off x="8817428" y="2144176"/>
            <a:ext cx="3316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(поиска) стратегии (закона) управления</a:t>
            </a:r>
            <a:endParaRPr lang="ru-RU" sz="2800" b="1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CF36FEC-A553-4011-9D1F-BE22E07F08C4}"/>
              </a:ext>
            </a:extLst>
          </p:cNvPr>
          <p:cNvGrpSpPr/>
          <p:nvPr/>
        </p:nvGrpSpPr>
        <p:grpSpPr>
          <a:xfrm>
            <a:off x="200532" y="624425"/>
            <a:ext cx="8616896" cy="6097050"/>
            <a:chOff x="200532" y="624425"/>
            <a:chExt cx="8616896" cy="6097050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E54A9C52-1999-4012-A31C-C3657F71F89D}"/>
                </a:ext>
              </a:extLst>
            </p:cNvPr>
            <p:cNvGrpSpPr/>
            <p:nvPr/>
          </p:nvGrpSpPr>
          <p:grpSpPr>
            <a:xfrm>
              <a:off x="200532" y="628736"/>
              <a:ext cx="8616896" cy="6092739"/>
              <a:chOff x="1191873" y="765262"/>
              <a:chExt cx="8616896" cy="6092739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7256A995-BA65-4E3F-9302-BCFBF1279A7C}"/>
                  </a:ext>
                </a:extLst>
              </p:cNvPr>
              <p:cNvGrpSpPr/>
              <p:nvPr/>
            </p:nvGrpSpPr>
            <p:grpSpPr>
              <a:xfrm>
                <a:off x="1191873" y="765262"/>
                <a:ext cx="8616896" cy="6092739"/>
                <a:chOff x="1191873" y="765262"/>
                <a:chExt cx="8616896" cy="6092739"/>
              </a:xfrm>
            </p:grpSpPr>
            <p:pic>
              <p:nvPicPr>
                <p:cNvPr id="7" name="Рисунок 6">
                  <a:extLst>
                    <a:ext uri="{FF2B5EF4-FFF2-40B4-BE49-F238E27FC236}">
                      <a16:creationId xmlns:a16="http://schemas.microsoft.com/office/drawing/2014/main" id="{244C8CBD-AB04-415C-BE10-3AE8E7285B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254" t="10116" r="12801" b="5498"/>
                <a:stretch/>
              </p:blipFill>
              <p:spPr>
                <a:xfrm>
                  <a:off x="1191873" y="765263"/>
                  <a:ext cx="8616896" cy="6092738"/>
                </a:xfrm>
                <a:prstGeom prst="rect">
                  <a:avLst/>
                </a:prstGeom>
              </p:spPr>
            </p:pic>
            <p:sp>
              <p:nvSpPr>
                <p:cNvPr id="15" name="Прямоугольник 14">
                  <a:extLst>
                    <a:ext uri="{FF2B5EF4-FFF2-40B4-BE49-F238E27FC236}">
                      <a16:creationId xmlns:a16="http://schemas.microsoft.com/office/drawing/2014/main" id="{901A8B88-E081-4679-B2C4-D1BC8EF6DED4}"/>
                    </a:ext>
                  </a:extLst>
                </p:cNvPr>
                <p:cNvSpPr/>
                <p:nvPr/>
              </p:nvSpPr>
              <p:spPr>
                <a:xfrm>
                  <a:off x="7397181" y="765262"/>
                  <a:ext cx="2411588" cy="1429298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20552F28-C87B-4DAE-89AB-242E6E096BBD}"/>
                  </a:ext>
                </a:extLst>
              </p:cNvPr>
              <p:cNvSpPr/>
              <p:nvPr/>
            </p:nvSpPr>
            <p:spPr>
              <a:xfrm>
                <a:off x="1191873" y="2503564"/>
                <a:ext cx="4855779" cy="4354436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837D5BF-CB17-47B5-9794-268C06726FE6}"/>
                </a:ext>
              </a:extLst>
            </p:cNvPr>
            <p:cNvSpPr txBox="1"/>
            <p:nvPr/>
          </p:nvSpPr>
          <p:spPr>
            <a:xfrm>
              <a:off x="6405840" y="624425"/>
              <a:ext cx="2411588" cy="15696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Алгоритм обучения с подкреплением (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PPO)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735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F6B504-6460-4AF7-8D50-94315C1E8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4"/>
            <a:ext cx="12192000" cy="7017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AE0AD7-0422-49C2-9AEA-5D67C68DCC2F}"/>
              </a:ext>
            </a:extLst>
          </p:cNvPr>
          <p:cNvSpPr txBox="1"/>
          <p:nvPr/>
        </p:nvSpPr>
        <p:spPr>
          <a:xfrm>
            <a:off x="776394" y="93051"/>
            <a:ext cx="10677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ОБУЧЕНИЯ: (1) ОСЬ ФОКУСА ПОКОИТСЯ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1EBB241-69A8-4AAA-BD35-350776114C7A}"/>
              </a:ext>
            </a:extLst>
          </p:cNvPr>
          <p:cNvGrpSpPr/>
          <p:nvPr/>
        </p:nvGrpSpPr>
        <p:grpSpPr>
          <a:xfrm>
            <a:off x="352619" y="1198318"/>
            <a:ext cx="11839381" cy="5659682"/>
            <a:chOff x="211932" y="1198318"/>
            <a:chExt cx="11839381" cy="5659682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C9F29867-FBDF-4D91-9529-8CE418E1979C}"/>
                </a:ext>
              </a:extLst>
            </p:cNvPr>
            <p:cNvGrpSpPr/>
            <p:nvPr/>
          </p:nvGrpSpPr>
          <p:grpSpPr>
            <a:xfrm>
              <a:off x="211932" y="1260858"/>
              <a:ext cx="11839381" cy="5597142"/>
              <a:chOff x="211932" y="1260858"/>
              <a:chExt cx="11839381" cy="5597142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5FC580A9-976A-4C43-B0E7-0393A68B883E}"/>
                  </a:ext>
                </a:extLst>
              </p:cNvPr>
              <p:cNvGrpSpPr/>
              <p:nvPr/>
            </p:nvGrpSpPr>
            <p:grpSpPr>
              <a:xfrm>
                <a:off x="211932" y="1260858"/>
                <a:ext cx="11839381" cy="5486979"/>
                <a:chOff x="274893" y="1207940"/>
                <a:chExt cx="11839381" cy="5486979"/>
              </a:xfrm>
            </p:grpSpPr>
            <p:grpSp>
              <p:nvGrpSpPr>
                <p:cNvPr id="12" name="Группа 11">
                  <a:extLst>
                    <a:ext uri="{FF2B5EF4-FFF2-40B4-BE49-F238E27FC236}">
                      <a16:creationId xmlns:a16="http://schemas.microsoft.com/office/drawing/2014/main" id="{19A967F4-2794-45FD-A094-1865D82F9FE3}"/>
                    </a:ext>
                  </a:extLst>
                </p:cNvPr>
                <p:cNvGrpSpPr/>
                <p:nvPr/>
              </p:nvGrpSpPr>
              <p:grpSpPr>
                <a:xfrm>
                  <a:off x="274893" y="1207940"/>
                  <a:ext cx="11839381" cy="5486979"/>
                  <a:chOff x="289004" y="1205118"/>
                  <a:chExt cx="11839381" cy="5486979"/>
                </a:xfrm>
                <a:solidFill>
                  <a:schemeClr val="bg1"/>
                </a:solidFill>
              </p:grpSpPr>
              <p:pic>
                <p:nvPicPr>
                  <p:cNvPr id="3" name="Рисунок 2">
                    <a:extLst>
                      <a:ext uri="{FF2B5EF4-FFF2-40B4-BE49-F238E27FC236}">
                        <a16:creationId xmlns:a16="http://schemas.microsoft.com/office/drawing/2014/main" id="{211D6A82-0B4C-470E-BD8C-316D6247D5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4" t="481" r="28986" b="999"/>
                  <a:stretch/>
                </p:blipFill>
                <p:spPr>
                  <a:xfrm>
                    <a:off x="289004" y="1205118"/>
                    <a:ext cx="11839381" cy="5486979"/>
                  </a:xfrm>
                  <a:prstGeom prst="rect">
                    <a:avLst/>
                  </a:prstGeom>
                  <a:grpFill/>
                </p:spPr>
              </p:pic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42ACBBD5-476B-4D0D-A1D6-4548C0755C1A}"/>
                      </a:ext>
                    </a:extLst>
                  </p:cNvPr>
                  <p:cNvSpPr txBox="1"/>
                  <p:nvPr/>
                </p:nvSpPr>
                <p:spPr>
                  <a:xfrm>
                    <a:off x="7992319" y="6401290"/>
                    <a:ext cx="326021" cy="276999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X,</a:t>
                    </a:r>
                    <a:endParaRPr lang="ru-RU" sz="1200" dirty="0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443572A4-DB14-44B6-8ABE-E6B263A4D2F7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398190" y="4185810"/>
                    <a:ext cx="301837" cy="277261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Y,</a:t>
                    </a:r>
                    <a:endParaRPr lang="ru-RU" sz="1200" dirty="0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56B464AB-1EC9-42C9-BC63-37C0CDFDE4A9}"/>
                      </a:ext>
                    </a:extLst>
                  </p:cNvPr>
                  <p:cNvSpPr txBox="1"/>
                  <p:nvPr/>
                </p:nvSpPr>
                <p:spPr>
                  <a:xfrm>
                    <a:off x="9624060" y="1205118"/>
                    <a:ext cx="449580" cy="307777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XY</a:t>
                    </a:r>
                    <a:endParaRPr lang="ru-RU" sz="1400" dirty="0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90EFFC0-6A5B-4026-846B-023463137C1D}"/>
                    </a:ext>
                  </a:extLst>
                </p:cNvPr>
                <p:cNvSpPr txBox="1"/>
                <p:nvPr/>
              </p:nvSpPr>
              <p:spPr>
                <a:xfrm rot="1154913" flipH="1">
                  <a:off x="1007767" y="5821217"/>
                  <a:ext cx="1922003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Z,</a:t>
                  </a:r>
                  <a:r>
                    <a:rPr lang="ru-RU" sz="20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100</a:t>
                  </a:r>
                  <a:r>
                    <a:rPr lang="en-US" sz="20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r>
                    <a:rPr lang="ru-RU" sz="20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000км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451A913-B5A3-46D8-A8EF-5051459B7649}"/>
                    </a:ext>
                  </a:extLst>
                </p:cNvPr>
                <p:cNvSpPr txBox="1"/>
                <p:nvPr/>
              </p:nvSpPr>
              <p:spPr>
                <a:xfrm rot="18703574">
                  <a:off x="4092189" y="5723203"/>
                  <a:ext cx="33392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X,</a:t>
                  </a:r>
                  <a:endParaRPr lang="ru-RU" sz="1400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pic>
              <p:nvPicPr>
                <p:cNvPr id="21" name="Рисунок 20">
                  <a:extLst>
                    <a:ext uri="{FF2B5EF4-FFF2-40B4-BE49-F238E27FC236}">
                      <a16:creationId xmlns:a16="http://schemas.microsoft.com/office/drawing/2014/main" id="{9761721A-D55B-48BA-A432-872AF9F6EB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59945" y="3802570"/>
                  <a:ext cx="130446" cy="151681"/>
                </a:xfrm>
                <a:prstGeom prst="rect">
                  <a:avLst/>
                </a:prstGeom>
              </p:spPr>
            </p:pic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80781E-1EDF-421E-B253-7799BE3FA031}"/>
                  </a:ext>
                </a:extLst>
              </p:cNvPr>
              <p:cNvSpPr txBox="1"/>
              <p:nvPr/>
            </p:nvSpPr>
            <p:spPr>
              <a:xfrm rot="18724322" flipH="1">
                <a:off x="3759904" y="5323982"/>
                <a:ext cx="1922003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X,</a:t>
                </a:r>
                <a:r>
                  <a:rPr lang="ru-RU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ru-RU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000км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38DED2-383E-4A07-A161-C4369C1AD0D2}"/>
                  </a:ext>
                </a:extLst>
              </p:cNvPr>
              <p:cNvSpPr txBox="1"/>
              <p:nvPr/>
            </p:nvSpPr>
            <p:spPr>
              <a:xfrm flipH="1">
                <a:off x="7746560" y="6457890"/>
                <a:ext cx="180042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X,</a:t>
                </a:r>
                <a:r>
                  <a:rPr lang="ru-RU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ru-RU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000км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AF57A38-AB45-496A-890D-227B92723596}"/>
                  </a:ext>
                </a:extLst>
              </p:cNvPr>
              <p:cNvSpPr txBox="1"/>
              <p:nvPr/>
            </p:nvSpPr>
            <p:spPr>
              <a:xfrm rot="16200000" flipH="1">
                <a:off x="4745325" y="3577723"/>
                <a:ext cx="141149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Y,</a:t>
                </a:r>
                <a:r>
                  <a:rPr lang="ru-RU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</a:t>
                </a:r>
                <a:r>
                  <a:rPr lang="en-US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ru-RU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000км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60E5BBA-8B26-44CE-BBE9-51EA8D067A76}"/>
                </a:ext>
              </a:extLst>
            </p:cNvPr>
            <p:cNvSpPr txBox="1"/>
            <p:nvPr/>
          </p:nvSpPr>
          <p:spPr>
            <a:xfrm>
              <a:off x="1804381" y="1260858"/>
              <a:ext cx="22782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3D 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Траектория КА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7C373F7-52EA-46E3-B273-F09D683C5429}"/>
                </a:ext>
              </a:extLst>
            </p:cNvPr>
            <p:cNvSpPr txBox="1"/>
            <p:nvPr/>
          </p:nvSpPr>
          <p:spPr>
            <a:xfrm>
              <a:off x="6541067" y="1198318"/>
              <a:ext cx="45780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Траектория КА в плоскости изображения</a:t>
              </a:r>
            </a:p>
          </p:txBody>
        </p:sp>
      </p:grp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3F470CB-580E-4966-9BDB-D4D749ED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5377" y="6397309"/>
            <a:ext cx="2743200" cy="365125"/>
          </a:xfrm>
        </p:spPr>
        <p:txBody>
          <a:bodyPr/>
          <a:lstStyle/>
          <a:p>
            <a:fld id="{87E7C02F-43C4-464C-9F56-137AAFAF76E9}" type="slidenum">
              <a:rPr lang="ru-RU" smtClean="0"/>
              <a:pPr/>
              <a:t>13</a:t>
            </a:fld>
            <a:r>
              <a:rPr lang="ru-RU" dirty="0"/>
              <a:t>/20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EDE9C8-FDA1-481D-9557-3B0A48AF9F66}"/>
              </a:ext>
            </a:extLst>
          </p:cNvPr>
          <p:cNvSpPr txBox="1"/>
          <p:nvPr/>
        </p:nvSpPr>
        <p:spPr>
          <a:xfrm>
            <a:off x="954880" y="722845"/>
            <a:ext cx="10398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траектории КА под действием управления обученного агента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03036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9480AF-8958-62DD-667A-66B96519F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246"/>
            <a:ext cx="12192000" cy="7017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AE0AD7-0422-49C2-9AEA-5D67C68DCC2F}"/>
              </a:ext>
            </a:extLst>
          </p:cNvPr>
          <p:cNvSpPr txBox="1"/>
          <p:nvPr/>
        </p:nvSpPr>
        <p:spPr>
          <a:xfrm>
            <a:off x="1272778" y="75156"/>
            <a:ext cx="9646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ОБУЧЕНИЯ: (1) ОСЬ ФОКУСА ПОКОИТСЯ </a:t>
            </a:r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03D3AC6B-EBD0-4270-A28B-BF3860B8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14</a:t>
            </a:fld>
            <a:r>
              <a:rPr lang="ru-RU" dirty="0"/>
              <a:t>/20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F559EF9-3B59-474A-BE83-FDB65B46D839}"/>
              </a:ext>
            </a:extLst>
          </p:cNvPr>
          <p:cNvGrpSpPr/>
          <p:nvPr/>
        </p:nvGrpSpPr>
        <p:grpSpPr>
          <a:xfrm>
            <a:off x="0" y="714392"/>
            <a:ext cx="10717144" cy="6143608"/>
            <a:chOff x="0" y="382605"/>
            <a:chExt cx="10942864" cy="6425627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6D0E583-BCBF-4CF6-BCBF-DFED58E24884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6" t="11302" r="6319"/>
            <a:stretch/>
          </p:blipFill>
          <p:spPr bwMode="auto">
            <a:xfrm>
              <a:off x="415652" y="849061"/>
              <a:ext cx="9583244" cy="595917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A8A8F6E-E227-4842-9BB6-9ED9DADC91C9}"/>
                </a:ext>
              </a:extLst>
            </p:cNvPr>
            <p:cNvGrpSpPr/>
            <p:nvPr/>
          </p:nvGrpSpPr>
          <p:grpSpPr>
            <a:xfrm>
              <a:off x="0" y="382605"/>
              <a:ext cx="10942864" cy="6425627"/>
              <a:chOff x="-11247" y="341198"/>
              <a:chExt cx="10942864" cy="6425627"/>
            </a:xfrm>
          </p:grpSpPr>
          <p:grpSp>
            <p:nvGrpSpPr>
              <p:cNvPr id="2" name="Группа 1">
                <a:extLst>
                  <a:ext uri="{FF2B5EF4-FFF2-40B4-BE49-F238E27FC236}">
                    <a16:creationId xmlns:a16="http://schemas.microsoft.com/office/drawing/2014/main" id="{9130487F-8236-4489-A9B3-DEE8437B9C36}"/>
                  </a:ext>
                </a:extLst>
              </p:cNvPr>
              <p:cNvGrpSpPr/>
              <p:nvPr/>
            </p:nvGrpSpPr>
            <p:grpSpPr>
              <a:xfrm>
                <a:off x="-11247" y="856252"/>
                <a:ext cx="9074933" cy="5910573"/>
                <a:chOff x="-19908" y="876910"/>
                <a:chExt cx="9003415" cy="590203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EE5EE7F-6F0B-4CE9-8E77-3A7CC4088BA8}"/>
                    </a:ext>
                  </a:extLst>
                </p:cNvPr>
                <p:cNvSpPr txBox="1"/>
                <p:nvPr/>
              </p:nvSpPr>
              <p:spPr>
                <a:xfrm rot="16200000">
                  <a:off x="-2552496" y="3409498"/>
                  <a:ext cx="5828554" cy="7633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Конечное</a:t>
                  </a:r>
                  <a:r>
                    <a:rPr lang="ru-RU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расстояние</a:t>
                  </a:r>
                  <a:br>
                    <a:rPr lang="ru-RU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ru-RU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до фокальной линии, 100 000 км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799AF41-F2BC-46AB-9FF8-02D6BAB6DE66}"/>
                    </a:ext>
                  </a:extLst>
                </p:cNvPr>
                <p:cNvSpPr txBox="1"/>
                <p:nvPr/>
              </p:nvSpPr>
              <p:spPr>
                <a:xfrm>
                  <a:off x="1345664" y="6348677"/>
                  <a:ext cx="7637843" cy="4302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Начальное</a:t>
                  </a:r>
                  <a:r>
                    <a:rPr lang="ru-RU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расстояние до фокальной линии, 100 000 км</a:t>
                  </a: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1323487-A348-47AF-9669-2E64D54315F3}"/>
                  </a:ext>
                </a:extLst>
              </p:cNvPr>
              <p:cNvSpPr txBox="1"/>
              <p:nvPr/>
            </p:nvSpPr>
            <p:spPr>
              <a:xfrm>
                <a:off x="214472" y="341198"/>
                <a:ext cx="10717145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Начальные и конечные расстояния до фокальной линии. Статистика за 5000 запусков.</a:t>
                </a: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344BA8-F16A-46B3-A43D-4E0F64B802C3}"/>
              </a:ext>
            </a:extLst>
          </p:cNvPr>
          <p:cNvSpPr txBox="1"/>
          <p:nvPr/>
        </p:nvSpPr>
        <p:spPr>
          <a:xfrm>
            <a:off x="9568831" y="2520593"/>
            <a:ext cx="24859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(0),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случайно выбираются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круга радиусом 100 000 км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(0) =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а.е.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(0) = 0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949E98-080F-450C-891E-E2D041140E8D}"/>
                  </a:ext>
                </a:extLst>
              </p:cNvPr>
              <p:cNvSpPr txBox="1"/>
              <p:nvPr/>
            </p:nvSpPr>
            <p:spPr>
              <a:xfrm>
                <a:off x="9116711" y="1126367"/>
                <a:ext cx="3045471" cy="11908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sz="3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acc>
                              <m:r>
                                <a:rPr lang="ru-RU" sz="32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3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e>
                              <m:r>
                                <a:rPr lang="ru-RU" sz="32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sz="3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acc>
                              <m:r>
                                <a:rPr lang="ru-RU" sz="32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3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949E98-080F-450C-891E-E2D041140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6711" y="1126367"/>
                <a:ext cx="3045471" cy="11908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DC98738-A33E-44C1-831E-E12AA2766F02}"/>
              </a:ext>
            </a:extLst>
          </p:cNvPr>
          <p:cNvSpPr txBox="1"/>
          <p:nvPr/>
        </p:nvSpPr>
        <p:spPr>
          <a:xfrm>
            <a:off x="9649218" y="5710019"/>
            <a:ext cx="1843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обучения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15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</a:p>
        </p:txBody>
      </p:sp>
    </p:spTree>
    <p:extLst>
      <p:ext uri="{BB962C8B-B14F-4D97-AF65-F5344CB8AC3E}">
        <p14:creationId xmlns:p14="http://schemas.microsoft.com/office/powerpoint/2010/main" val="836016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03D3AC6B-EBD0-4270-A28B-BF3860B8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671" y="5844728"/>
            <a:ext cx="2743200" cy="365125"/>
          </a:xfrm>
        </p:spPr>
        <p:txBody>
          <a:bodyPr/>
          <a:lstStyle/>
          <a:p>
            <a:fld id="{87E7C02F-43C4-464C-9F56-137AAFAF76E9}" type="slidenum">
              <a:rPr lang="ru-RU" smtClean="0"/>
              <a:pPr/>
              <a:t>15</a:t>
            </a:fld>
            <a:r>
              <a:rPr lang="ru-RU" dirty="0"/>
              <a:t>/20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D6C5F16-D6A0-4010-AC36-E28D7C130329}"/>
              </a:ext>
            </a:extLst>
          </p:cNvPr>
          <p:cNvGrpSpPr/>
          <p:nvPr/>
        </p:nvGrpSpPr>
        <p:grpSpPr>
          <a:xfrm>
            <a:off x="820622" y="565718"/>
            <a:ext cx="10768465" cy="5858470"/>
            <a:chOff x="-21872" y="749164"/>
            <a:chExt cx="11239603" cy="610287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E8D40CCA-2FD8-4190-A899-3ECF6879990E}"/>
                </a:ext>
              </a:extLst>
            </p:cNvPr>
            <p:cNvGrpSpPr/>
            <p:nvPr/>
          </p:nvGrpSpPr>
          <p:grpSpPr>
            <a:xfrm>
              <a:off x="-21872" y="749164"/>
              <a:ext cx="11239603" cy="6102870"/>
              <a:chOff x="-103285" y="668485"/>
              <a:chExt cx="11351973" cy="6189516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0CBB5530-EFD2-4903-A205-9DE588D1AF75}"/>
                  </a:ext>
                </a:extLst>
              </p:cNvPr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25" b="6124"/>
              <a:stretch/>
            </p:blipFill>
            <p:spPr bwMode="auto">
              <a:xfrm>
                <a:off x="489281" y="1106421"/>
                <a:ext cx="9267669" cy="5395852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363513B7-3973-46F1-BA3C-78D12391D70B}"/>
                  </a:ext>
                </a:extLst>
              </p:cNvPr>
              <p:cNvGrpSpPr/>
              <p:nvPr/>
            </p:nvGrpSpPr>
            <p:grpSpPr>
              <a:xfrm>
                <a:off x="-103285" y="668485"/>
                <a:ext cx="11351973" cy="6189516"/>
                <a:chOff x="-103285" y="668485"/>
                <a:chExt cx="11351973" cy="6189516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1CBA502-CB92-4EC0-A8F7-A0A31722A779}"/>
                    </a:ext>
                  </a:extLst>
                </p:cNvPr>
                <p:cNvSpPr txBox="1"/>
                <p:nvPr/>
              </p:nvSpPr>
              <p:spPr>
                <a:xfrm>
                  <a:off x="-103285" y="668485"/>
                  <a:ext cx="11351973" cy="45523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Начальные и конечные расстояния до фокальной линии. Статистика за 5000 запусков.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E94347E-6E56-4830-90B0-6221A0975C8E}"/>
                    </a:ext>
                  </a:extLst>
                </p:cNvPr>
                <p:cNvSpPr txBox="1"/>
                <p:nvPr/>
              </p:nvSpPr>
              <p:spPr>
                <a:xfrm rot="16200000">
                  <a:off x="-2564551" y="3585563"/>
                  <a:ext cx="5836989" cy="70788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Конечное</a:t>
                  </a:r>
                  <a:r>
                    <a:rPr lang="ru-RU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расстояние</a:t>
                  </a:r>
                  <a:br>
                    <a:rPr lang="ru-RU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ru-RU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до фокальной линии, 100 000 км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F549587-E8CA-476E-92F9-EFBDDC3B7EC4}"/>
                    </a:ext>
                  </a:extLst>
                </p:cNvPr>
                <p:cNvSpPr txBox="1"/>
                <p:nvPr/>
              </p:nvSpPr>
              <p:spPr>
                <a:xfrm>
                  <a:off x="1777551" y="6291539"/>
                  <a:ext cx="7698513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Начальное</a:t>
                  </a:r>
                  <a:r>
                    <a:rPr lang="ru-RU" sz="2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расстояние до фокальной линии, 100 000 км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B0EFE13-8A17-4DB8-A7D3-BFAFBD7179B9}"/>
                    </a:ext>
                  </a:extLst>
                </p:cNvPr>
                <p:cNvSpPr txBox="1"/>
                <p:nvPr/>
              </p:nvSpPr>
              <p:spPr>
                <a:xfrm rot="16200000">
                  <a:off x="-2564551" y="3585564"/>
                  <a:ext cx="5836989" cy="70788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Конечное</a:t>
                  </a:r>
                  <a:r>
                    <a:rPr lang="ru-RU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расстояние</a:t>
                  </a:r>
                  <a:br>
                    <a:rPr lang="ru-RU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ru-RU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до фокальной линии, 100 000 км</a:t>
                  </a:r>
                </a:p>
              </p:txBody>
            </p:sp>
          </p:grpSp>
        </p:grp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953A8134-239D-4865-A411-2498864B9F4D}"/>
                </a:ext>
              </a:extLst>
            </p:cNvPr>
            <p:cNvCxnSpPr/>
            <p:nvPr/>
          </p:nvCxnSpPr>
          <p:spPr>
            <a:xfrm flipH="1">
              <a:off x="1386673" y="6109398"/>
              <a:ext cx="780756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5F9E4F-E088-40DA-98EA-522361B9B5F9}"/>
                </a:ext>
              </a:extLst>
            </p:cNvPr>
            <p:cNvSpPr txBox="1"/>
            <p:nvPr/>
          </p:nvSpPr>
          <p:spPr>
            <a:xfrm>
              <a:off x="368262" y="5924170"/>
              <a:ext cx="120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0.000012</a:t>
              </a:r>
              <a:endParaRPr lang="ru-RU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58FBAA-99C7-4313-BC96-0D09E6BCEF22}"/>
                </a:ext>
              </a:extLst>
            </p:cNvPr>
            <p:cNvSpPr txBox="1"/>
            <p:nvPr/>
          </p:nvSpPr>
          <p:spPr>
            <a:xfrm>
              <a:off x="1431123" y="1268620"/>
              <a:ext cx="3363127" cy="369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54A843B8-1079-4D1D-8CA3-3717DA4DF6FA}"/>
                </a:ext>
              </a:extLst>
            </p:cNvPr>
            <p:cNvGrpSpPr/>
            <p:nvPr/>
          </p:nvGrpSpPr>
          <p:grpSpPr>
            <a:xfrm>
              <a:off x="1503506" y="3090624"/>
              <a:ext cx="4147993" cy="369332"/>
              <a:chOff x="1817796" y="3040411"/>
              <a:chExt cx="6188074" cy="36933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684B89-2CA0-444A-B9C3-03482E181D4E}"/>
                  </a:ext>
                </a:extLst>
              </p:cNvPr>
              <p:cNvSpPr txBox="1"/>
              <p:nvPr/>
            </p:nvSpPr>
            <p:spPr>
              <a:xfrm>
                <a:off x="1817796" y="3040411"/>
                <a:ext cx="618807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ru-RU" dirty="0"/>
                  <a:t>   Начальные и конечные расстояния</a:t>
                </a:r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F214B1A7-1BDC-407A-9375-04B1432DD17D}"/>
                  </a:ext>
                </a:extLst>
              </p:cNvPr>
              <p:cNvSpPr/>
              <p:nvPr/>
            </p:nvSpPr>
            <p:spPr>
              <a:xfrm>
                <a:off x="1917700" y="3187700"/>
                <a:ext cx="176969" cy="1275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2F2573F4-E06D-4E89-9527-C92AE1E061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6673" y="1315499"/>
              <a:ext cx="780756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D9B543-3086-4521-AC03-22DA7F0B0F7E}"/>
                </a:ext>
              </a:extLst>
            </p:cNvPr>
            <p:cNvSpPr txBox="1"/>
            <p:nvPr/>
          </p:nvSpPr>
          <p:spPr>
            <a:xfrm>
              <a:off x="697393" y="1120366"/>
              <a:ext cx="1045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C00000"/>
                  </a:solidFill>
                </a:rPr>
                <a:t>0.026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9480AF-8958-62DD-667A-66B96519F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246"/>
            <a:ext cx="12192000" cy="7017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AE0AD7-0422-49C2-9AEA-5D67C68DCC2F}"/>
              </a:ext>
            </a:extLst>
          </p:cNvPr>
          <p:cNvSpPr txBox="1"/>
          <p:nvPr/>
        </p:nvSpPr>
        <p:spPr>
          <a:xfrm>
            <a:off x="1272778" y="75156"/>
            <a:ext cx="9646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ОБУЧЕНИЯ: (1) ОСЬ ФОКУСА ПОКОИТСЯ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B6910F-9001-4231-8CC1-00A1331C0689}"/>
              </a:ext>
            </a:extLst>
          </p:cNvPr>
          <p:cNvSpPr txBox="1"/>
          <p:nvPr/>
        </p:nvSpPr>
        <p:spPr>
          <a:xfrm>
            <a:off x="185059" y="6206314"/>
            <a:ext cx="12408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Широбоков М.Г., Корнеев К.Р.,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Перепухов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Д.Г. Автономное управление космическим аппаратом в области фокуса гравитационной линзы Солнца на основе методов машинного обучения с подкреплением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4210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F6B504-6460-4AF7-8D50-94315C1E8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4"/>
            <a:ext cx="12192000" cy="890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AE0AD7-0422-49C2-9AEA-5D67C68DCC2F}"/>
              </a:ext>
            </a:extLst>
          </p:cNvPr>
          <p:cNvSpPr txBox="1"/>
          <p:nvPr/>
        </p:nvSpPr>
        <p:spPr>
          <a:xfrm>
            <a:off x="0" y="-66808"/>
            <a:ext cx="125132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ОБУЧЕНИЯ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ОСЬ ФОКУСА ДВИЖЕТСЯ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АГЕНТ ОБУЧЕН В ПОСТАНОВКЕ (1)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6C196A-F245-4485-8A92-FE561620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16</a:t>
            </a:fld>
            <a:r>
              <a:rPr lang="ru-RU"/>
              <a:t>/20</a:t>
            </a:r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9C6945D-6896-4D51-B912-9DFFBC76FA92}"/>
              </a:ext>
            </a:extLst>
          </p:cNvPr>
          <p:cNvGrpSpPr/>
          <p:nvPr/>
        </p:nvGrpSpPr>
        <p:grpSpPr>
          <a:xfrm>
            <a:off x="80385" y="991474"/>
            <a:ext cx="9736853" cy="5551904"/>
            <a:chOff x="93657" y="952740"/>
            <a:chExt cx="9577828" cy="590526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21C808D-55A8-4B26-BE0B-FE2F525C4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190" y="952740"/>
              <a:ext cx="9433295" cy="5905260"/>
            </a:xfrm>
            <a:prstGeom prst="rect">
              <a:avLst/>
            </a:prstGeom>
          </p:spPr>
        </p:pic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1C2A3524-5D95-4315-9951-B808202AFA66}"/>
                </a:ext>
              </a:extLst>
            </p:cNvPr>
            <p:cNvGrpSpPr/>
            <p:nvPr/>
          </p:nvGrpSpPr>
          <p:grpSpPr>
            <a:xfrm>
              <a:off x="93657" y="965135"/>
              <a:ext cx="8516943" cy="5872592"/>
              <a:chOff x="194326" y="887299"/>
              <a:chExt cx="8516943" cy="5872592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F87342E-044F-4D4B-83DA-A96156CCAD51}"/>
                  </a:ext>
                </a:extLst>
              </p:cNvPr>
              <p:cNvSpPr txBox="1"/>
              <p:nvPr/>
            </p:nvSpPr>
            <p:spPr>
              <a:xfrm>
                <a:off x="1653559" y="6359781"/>
                <a:ext cx="705771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Начальное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расстояние до фокальной линии, 100 000 км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9F2C052-7EA3-4879-BFA1-B8F067DCD083}"/>
                  </a:ext>
                </a:extLst>
              </p:cNvPr>
              <p:cNvSpPr txBox="1"/>
              <p:nvPr/>
            </p:nvSpPr>
            <p:spPr>
              <a:xfrm rot="16200000">
                <a:off x="-2159427" y="3241052"/>
                <a:ext cx="541539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Конечное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расстояние до фокальной линии, </a:t>
                </a:r>
              </a:p>
              <a:p>
                <a:pPr algn="ctr"/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100 000 км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61DA922-9977-4651-AE9C-9F53B557EEED}"/>
              </a:ext>
            </a:extLst>
          </p:cNvPr>
          <p:cNvSpPr txBox="1"/>
          <p:nvPr/>
        </p:nvSpPr>
        <p:spPr>
          <a:xfrm>
            <a:off x="80385" y="932609"/>
            <a:ext cx="10611059" cy="4248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Начальные и конечные расстояния до фокальной линии. Статистика за 5000 запусков.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4A1344-9601-4EDB-B0C5-D19B24F90CCD}"/>
                  </a:ext>
                </a:extLst>
              </p:cNvPr>
              <p:cNvSpPr txBox="1"/>
              <p:nvPr/>
            </p:nvSpPr>
            <p:spPr>
              <a:xfrm>
                <a:off x="9401175" y="1416329"/>
                <a:ext cx="2790825" cy="916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acc>
                              <m:r>
                                <a:rPr lang="ru-RU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e>
                              <m:r>
                                <a:rPr lang="ru-RU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sz="2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acc>
                              <m:r>
                                <a:rPr lang="ru-RU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ru-RU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ru-RU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ru-RU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ru-RU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4A1344-9601-4EDB-B0C5-D19B24F90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1175" y="1416329"/>
                <a:ext cx="2790825" cy="9161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AF329D-4A61-4F57-A119-975FFF271356}"/>
              </a:ext>
            </a:extLst>
          </p:cNvPr>
          <p:cNvSpPr txBox="1"/>
          <p:nvPr/>
        </p:nvSpPr>
        <p:spPr>
          <a:xfrm>
            <a:off x="9218027" y="2498928"/>
            <a:ext cx="29739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Агент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задаче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учета неинерциальных возмущений.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Применили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постановке, которая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движение ГФС.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79125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F6B504-6460-4AF7-8D50-94315C1E8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5" y="-124883"/>
            <a:ext cx="12192000" cy="890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AE0AD7-0422-49C2-9AEA-5D67C68DCC2F}"/>
              </a:ext>
            </a:extLst>
          </p:cNvPr>
          <p:cNvSpPr txBox="1"/>
          <p:nvPr/>
        </p:nvSpPr>
        <p:spPr>
          <a:xfrm>
            <a:off x="280987" y="58515"/>
            <a:ext cx="11630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ОБУЧЕНИЯ: (2) ОСЬ ФОКУСА ДВИЖЕТСЯ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489BD66-6CAD-4B4D-85C4-0FAC374C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17</a:t>
            </a:fld>
            <a:r>
              <a:rPr lang="ru-RU"/>
              <a:t>/20</a:t>
            </a:r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5540F86-1C8F-41FC-858D-3B8E8E1B19FE}"/>
              </a:ext>
            </a:extLst>
          </p:cNvPr>
          <p:cNvGrpSpPr/>
          <p:nvPr/>
        </p:nvGrpSpPr>
        <p:grpSpPr>
          <a:xfrm>
            <a:off x="-10604" y="952313"/>
            <a:ext cx="9602707" cy="5891263"/>
            <a:chOff x="-10604" y="952313"/>
            <a:chExt cx="9602707" cy="5891263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290DF47-95D4-4F45-95CE-2499514B1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20" t="1861" r="3659"/>
            <a:stretch/>
          </p:blipFill>
          <p:spPr>
            <a:xfrm>
              <a:off x="452939" y="952313"/>
              <a:ext cx="9139164" cy="58026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AFDE3E-7FA8-4391-8D1F-CBDF72B7E0F0}"/>
                </a:ext>
              </a:extLst>
            </p:cNvPr>
            <p:cNvSpPr txBox="1"/>
            <p:nvPr/>
          </p:nvSpPr>
          <p:spPr>
            <a:xfrm>
              <a:off x="1797234" y="6443466"/>
              <a:ext cx="705771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Начальное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расстояние до фокальной линии, 100 000 км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5CA966-2605-44C9-BE03-A751355B9DF7}"/>
                </a:ext>
              </a:extLst>
            </p:cNvPr>
            <p:cNvSpPr txBox="1"/>
            <p:nvPr/>
          </p:nvSpPr>
          <p:spPr>
            <a:xfrm rot="16200000">
              <a:off x="-2307152" y="3442702"/>
              <a:ext cx="530098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Конечное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расстояние </a:t>
              </a:r>
              <a:b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 фокальной линии, 100 000 км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F6A186-60CC-4437-AE7C-E8E3D58A37ED}"/>
                </a:ext>
              </a:extLst>
            </p:cNvPr>
            <p:cNvSpPr txBox="1"/>
            <p:nvPr/>
          </p:nvSpPr>
          <p:spPr>
            <a:xfrm>
              <a:off x="1458007" y="1308361"/>
              <a:ext cx="386808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Линия равенства расстояний</a:t>
              </a:r>
            </a:p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Начальные и конечные расстояния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1E32684-81A3-418A-B520-1D518B17F8D4}"/>
                </a:ext>
              </a:extLst>
            </p:cNvPr>
            <p:cNvSpPr/>
            <p:nvPr/>
          </p:nvSpPr>
          <p:spPr>
            <a:xfrm>
              <a:off x="1111348" y="1308360"/>
              <a:ext cx="4214741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9599F8-B590-410C-91FB-80C1BF167FC5}"/>
                  </a:ext>
                </a:extLst>
              </p:cNvPr>
              <p:cNvSpPr txBox="1"/>
              <p:nvPr/>
            </p:nvSpPr>
            <p:spPr>
              <a:xfrm>
                <a:off x="9446098" y="2125399"/>
                <a:ext cx="2690561" cy="30871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(0),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случайно выбираются из круга радиусом </a:t>
                </a:r>
              </a:p>
              <a:p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100 000 км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 = 550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а.е.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2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ru-RU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𝐹𝐶𝑆</m:t>
                        </m:r>
                      </m:sup>
                    </m:sSub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ru-RU" sz="2400" dirty="0">
                    <a:solidFill>
                      <a:srgbClr val="836967"/>
                    </a:solidFill>
                  </a:rPr>
                  <a:t> </a:t>
                </a:r>
                <a:r>
                  <a:rPr lang="en-US" sz="2400" dirty="0">
                    <a:solidFill>
                      <a:srgbClr val="836967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2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𝐹𝐶𝑆</m:t>
                        </m:r>
                      </m:sup>
                    </m:sSub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2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𝐹𝐶𝑆</m:t>
                        </m:r>
                      </m:sup>
                    </m:sSub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119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км / сек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9599F8-B590-410C-91FB-80C1BF167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6098" y="2125399"/>
                <a:ext cx="2690561" cy="3087127"/>
              </a:xfrm>
              <a:prstGeom prst="rect">
                <a:avLst/>
              </a:prstGeom>
              <a:blipFill>
                <a:blip r:embed="rId4"/>
                <a:stretch>
                  <a:fillRect l="-3628" t="-1581" r="-2948" b="-37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0975C7-37C6-46B7-AFA1-1951E91B4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6010" y="1156960"/>
            <a:ext cx="2870649" cy="10286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DFC0C6-6E73-41B4-A985-80E55BAA25AF}"/>
              </a:ext>
            </a:extLst>
          </p:cNvPr>
          <p:cNvSpPr txBox="1"/>
          <p:nvPr/>
        </p:nvSpPr>
        <p:spPr>
          <a:xfrm>
            <a:off x="9439335" y="5710019"/>
            <a:ext cx="2589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обучения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390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 (6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часов)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F318C2-3197-496F-878C-88D00C782C01}"/>
              </a:ext>
            </a:extLst>
          </p:cNvPr>
          <p:cNvSpPr txBox="1"/>
          <p:nvPr/>
        </p:nvSpPr>
        <p:spPr>
          <a:xfrm>
            <a:off x="-34473" y="775576"/>
            <a:ext cx="1076846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Начальные и конечные расстояния до фокальной линии. Статистика за 5000 запусков.</a:t>
            </a:r>
          </a:p>
        </p:txBody>
      </p:sp>
    </p:spTree>
    <p:extLst>
      <p:ext uri="{BB962C8B-B14F-4D97-AF65-F5344CB8AC3E}">
        <p14:creationId xmlns:p14="http://schemas.microsoft.com/office/powerpoint/2010/main" val="2498108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489BD66-6CAD-4B4D-85C4-0FAC374C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18</a:t>
            </a:fld>
            <a:r>
              <a:rPr lang="ru-RU"/>
              <a:t>/20</a:t>
            </a:r>
            <a:endParaRPr lang="ru-RU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6EF1929-2F45-4438-8B59-91AFBC4F76C3}"/>
              </a:ext>
            </a:extLst>
          </p:cNvPr>
          <p:cNvGrpSpPr/>
          <p:nvPr/>
        </p:nvGrpSpPr>
        <p:grpSpPr>
          <a:xfrm>
            <a:off x="-11162" y="826685"/>
            <a:ext cx="9495440" cy="6036179"/>
            <a:chOff x="-11162" y="826685"/>
            <a:chExt cx="9495440" cy="6036179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2E8EE582-FDCB-499E-B4A7-8735E585F20F}"/>
                </a:ext>
              </a:extLst>
            </p:cNvPr>
            <p:cNvGrpSpPr/>
            <p:nvPr/>
          </p:nvGrpSpPr>
          <p:grpSpPr>
            <a:xfrm>
              <a:off x="-11162" y="826685"/>
              <a:ext cx="9495440" cy="6036179"/>
              <a:chOff x="-11162" y="826685"/>
              <a:chExt cx="9495440" cy="6036179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F6889905-C625-44D4-B409-0D507CD95DE4}"/>
                  </a:ext>
                </a:extLst>
              </p:cNvPr>
              <p:cNvPicPr/>
              <p:nvPr/>
            </p:nvPicPr>
            <p:blipFill rotWithShape="1">
              <a:blip r:embed="rId2"/>
              <a:srcRect t="3702" r="4180"/>
              <a:stretch/>
            </p:blipFill>
            <p:spPr bwMode="auto">
              <a:xfrm>
                <a:off x="342780" y="826685"/>
                <a:ext cx="9141498" cy="601497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2" name="Группа 11">
                <a:extLst>
                  <a:ext uri="{FF2B5EF4-FFF2-40B4-BE49-F238E27FC236}">
                    <a16:creationId xmlns:a16="http://schemas.microsoft.com/office/drawing/2014/main" id="{D5540F86-1C8F-41FC-858D-3B8E8E1B19FE}"/>
                  </a:ext>
                </a:extLst>
              </p:cNvPr>
              <p:cNvGrpSpPr/>
              <p:nvPr/>
            </p:nvGrpSpPr>
            <p:grpSpPr>
              <a:xfrm>
                <a:off x="-11162" y="1195238"/>
                <a:ext cx="8975706" cy="5667626"/>
                <a:chOff x="-11162" y="1195238"/>
                <a:chExt cx="8975706" cy="5667626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4AFDE3E-7FA8-4391-8D1F-CBDF72B7E0F0}"/>
                    </a:ext>
                  </a:extLst>
                </p:cNvPr>
                <p:cNvSpPr txBox="1"/>
                <p:nvPr/>
              </p:nvSpPr>
              <p:spPr>
                <a:xfrm>
                  <a:off x="1906834" y="6462754"/>
                  <a:ext cx="7057710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Начальное</a:t>
                  </a:r>
                  <a:r>
                    <a:rPr lang="ru-RU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расстояние до фокальной линии, 100 000 км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25CA966-2605-44C9-BE03-A751355B9DF7}"/>
                    </a:ext>
                  </a:extLst>
                </p:cNvPr>
                <p:cNvSpPr txBox="1"/>
                <p:nvPr/>
              </p:nvSpPr>
              <p:spPr>
                <a:xfrm rot="16200000">
                  <a:off x="-2307710" y="3491786"/>
                  <a:ext cx="5300982" cy="70788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Конечное</a:t>
                  </a:r>
                  <a:r>
                    <a:rPr lang="ru-RU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расстояние </a:t>
                  </a:r>
                  <a:br>
                    <a:rPr lang="ru-RU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ru-RU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до фокальной линии, 100 000 км</a:t>
                  </a:r>
                </a:p>
              </p:txBody>
            </p:sp>
          </p:grp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81202AD-4479-4B47-B676-645F7A7B4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08" t="43993" r="23336" b="20301"/>
            <a:stretch/>
          </p:blipFill>
          <p:spPr>
            <a:xfrm>
              <a:off x="8798800" y="1194636"/>
              <a:ext cx="95433" cy="106133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0975C7-37C6-46B7-AFA1-1951E91B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0043" y="1142976"/>
            <a:ext cx="2870649" cy="10286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9599F8-B590-410C-91FB-80C1BF167FC5}"/>
                  </a:ext>
                </a:extLst>
              </p:cNvPr>
              <p:cNvSpPr txBox="1"/>
              <p:nvPr/>
            </p:nvSpPr>
            <p:spPr>
              <a:xfrm>
                <a:off x="9408076" y="2291223"/>
                <a:ext cx="2672616" cy="30871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(0),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случайно выбираются из круга радиусом </a:t>
                </a:r>
              </a:p>
              <a:p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100_000 км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 = 550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а.е.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2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ru-RU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𝐹𝐶𝑆</m:t>
                        </m:r>
                      </m:sup>
                    </m:sSub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ru-RU" sz="2400" dirty="0">
                    <a:solidFill>
                      <a:srgbClr val="836967"/>
                    </a:solidFill>
                  </a:rPr>
                  <a:t> </a:t>
                </a:r>
                <a:r>
                  <a:rPr lang="en-US" sz="2400" dirty="0">
                    <a:solidFill>
                      <a:srgbClr val="836967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2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𝐹𝐶𝑆</m:t>
                        </m:r>
                      </m:sup>
                    </m:sSub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2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𝐹𝐶𝑆</m:t>
                        </m:r>
                      </m:sup>
                    </m:sSub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119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км / сек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9599F8-B590-410C-91FB-80C1BF167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076" y="2291223"/>
                <a:ext cx="2672616" cy="3087127"/>
              </a:xfrm>
              <a:prstGeom prst="rect">
                <a:avLst/>
              </a:prstGeom>
              <a:blipFill>
                <a:blip r:embed="rId5"/>
                <a:stretch>
                  <a:fillRect l="-3417" t="-1581" r="-3645" b="-37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83C2394-A1A5-40CD-849E-A0424CB1DF5F}"/>
              </a:ext>
            </a:extLst>
          </p:cNvPr>
          <p:cNvSpPr txBox="1"/>
          <p:nvPr/>
        </p:nvSpPr>
        <p:spPr>
          <a:xfrm>
            <a:off x="162167" y="703950"/>
            <a:ext cx="1076846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Начальные и конечные расстояния до фокальной линии. Статистика за 5000 запусков.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F6B504-6460-4AF7-8D50-94315C1E8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05" y="-124883"/>
            <a:ext cx="12192000" cy="890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AE0AD7-0422-49C2-9AEA-5D67C68DCC2F}"/>
              </a:ext>
            </a:extLst>
          </p:cNvPr>
          <p:cNvSpPr txBox="1"/>
          <p:nvPr/>
        </p:nvSpPr>
        <p:spPr>
          <a:xfrm>
            <a:off x="280987" y="58515"/>
            <a:ext cx="11630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ОБУЧЕНИЯ: (2) ОСЬ ФОКУСА ДВИЖЕТСЯ</a:t>
            </a:r>
          </a:p>
        </p:txBody>
      </p:sp>
    </p:spTree>
    <p:extLst>
      <p:ext uri="{BB962C8B-B14F-4D97-AF65-F5344CB8AC3E}">
        <p14:creationId xmlns:p14="http://schemas.microsoft.com/office/powerpoint/2010/main" val="935403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73C7FE-A1FB-4C79-9542-0C0011DDA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8A42BD-0626-4970-8E1F-1EDF75C1EF97}"/>
              </a:ext>
            </a:extLst>
          </p:cNvPr>
          <p:cNvSpPr txBox="1"/>
          <p:nvPr/>
        </p:nvSpPr>
        <p:spPr>
          <a:xfrm>
            <a:off x="3009900" y="152620"/>
            <a:ext cx="617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B0554E-F0B7-4477-99E5-8A9B02C6F0AD}"/>
              </a:ext>
            </a:extLst>
          </p:cNvPr>
          <p:cNvSpPr txBox="1"/>
          <p:nvPr/>
        </p:nvSpPr>
        <p:spPr>
          <a:xfrm>
            <a:off x="147637" y="958443"/>
            <a:ext cx="120443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получены алгоритмы автономного управления КА в области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фокуса Солнца с помощью методов обучения с подкреплением: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CB2334-BFB9-4585-B08C-0045ABEEC6C0}"/>
              </a:ext>
            </a:extLst>
          </p:cNvPr>
          <p:cNvSpPr txBox="1"/>
          <p:nvPr/>
        </p:nvSpPr>
        <p:spPr>
          <a:xfrm>
            <a:off x="147633" y="1941932"/>
            <a:ext cx="1182396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AutoNum type="arabicParenR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постановке задачи без учёта движений экзопланеты и Солнца была получена алгоритм управления, под действием которого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промах по положению варьируется в пределах от 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52.94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км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1098.82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км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по скорости от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0.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м/сек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до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2.78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м/сек</a:t>
            </a:r>
            <a:endParaRPr lang="en-U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Aft>
                <a:spcPts val="1800"/>
              </a:spcAft>
              <a:buFontTx/>
              <a:buAutoNum type="arabicParenR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Был написан и оптимизирован программный код для симуляции движения в области ГФС с учётом неинерциальных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ускорений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возникающих из-за движения экзопланеты и Солнца.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Показано, что агент, обученный в упрощённой модели, демонстрирует низкую способность к адаптации в более сложной динамике. </a:t>
            </a:r>
            <a:endParaRPr lang="en-US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800"/>
              </a:spcAft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постановке, учитывающей неинерциальные ускорения, был получен закон управления, приближающий аппарат к оси ГФС.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ромах по положению находился в пределах от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5.47 км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1259.22 км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по скорости от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0.01 м/сек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3.51 м/сек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CB796D9-2EA0-4A87-BD83-53EF31556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19</a:t>
            </a:fld>
            <a:r>
              <a:rPr lang="ru-RU"/>
              <a:t>/20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3518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A32D784-63BF-4147-9EE0-964681EDC531}"/>
              </a:ext>
            </a:extLst>
          </p:cNvPr>
          <p:cNvSpPr txBox="1"/>
          <p:nvPr/>
        </p:nvSpPr>
        <p:spPr>
          <a:xfrm>
            <a:off x="314325" y="4729139"/>
            <a:ext cx="11563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Если доставить туда космический аппарат с телескопом, то он сможет получить изображения экзопланеты с разрешением до 10 км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пиксель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[1]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A0D1001-BA43-470F-A7D7-94C26E55ED7A}"/>
              </a:ext>
            </a:extLst>
          </p:cNvPr>
          <p:cNvSpPr txBox="1">
            <a:spLocks/>
          </p:cNvSpPr>
          <p:nvPr/>
        </p:nvSpPr>
        <p:spPr>
          <a:xfrm>
            <a:off x="0" y="-38101"/>
            <a:ext cx="12192000" cy="890833"/>
          </a:xfrm>
          <a:prstGeom prst="rect">
            <a:avLst/>
          </a:prstGeom>
          <a:solidFill>
            <a:srgbClr val="FFE38B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ГРАВИТАЦИОННАЯ ЛИНЗА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СОЛНЦА?</a:t>
            </a:r>
          </a:p>
        </p:txBody>
      </p:sp>
      <p:grpSp>
        <p:nvGrpSpPr>
          <p:cNvPr id="9" name="Group 1143">
            <a:extLst>
              <a:ext uri="{FF2B5EF4-FFF2-40B4-BE49-F238E27FC236}">
                <a16:creationId xmlns:a16="http://schemas.microsoft.com/office/drawing/2014/main" id="{64327639-249E-4AA5-B00F-252767C6825E}"/>
              </a:ext>
            </a:extLst>
          </p:cNvPr>
          <p:cNvGrpSpPr/>
          <p:nvPr/>
        </p:nvGrpSpPr>
        <p:grpSpPr>
          <a:xfrm>
            <a:off x="261006" y="1167546"/>
            <a:ext cx="3995935" cy="2910527"/>
            <a:chOff x="676272" y="3784762"/>
            <a:chExt cx="3995935" cy="2910527"/>
          </a:xfrm>
        </p:grpSpPr>
        <p:pic>
          <p:nvPicPr>
            <p:cNvPr id="11" name="Picture 1141">
              <a:extLst>
                <a:ext uri="{FF2B5EF4-FFF2-40B4-BE49-F238E27FC236}">
                  <a16:creationId xmlns:a16="http://schemas.microsoft.com/office/drawing/2014/main" id="{56FD68D5-F24D-421D-A221-8F93B7B8F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6272" y="3784762"/>
              <a:ext cx="3914524" cy="287206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CA6F85-738E-466B-BED6-D8097A706D8A}"/>
                </a:ext>
              </a:extLst>
            </p:cNvPr>
            <p:cNvSpPr txBox="1"/>
            <p:nvPr/>
          </p:nvSpPr>
          <p:spPr>
            <a:xfrm>
              <a:off x="3160209" y="6387512"/>
              <a:ext cx="15119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FFC00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Не в масштабе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C33E598-2D00-42E7-B0A3-1FBA042F36EA}"/>
              </a:ext>
            </a:extLst>
          </p:cNvPr>
          <p:cNvGrpSpPr/>
          <p:nvPr/>
        </p:nvGrpSpPr>
        <p:grpSpPr>
          <a:xfrm>
            <a:off x="4490492" y="681427"/>
            <a:ext cx="6999231" cy="3962763"/>
            <a:chOff x="492898" y="1665375"/>
            <a:chExt cx="6999231" cy="3962763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B36371F9-B9EC-456C-B8B3-B32CD33F570A}"/>
                </a:ext>
              </a:extLst>
            </p:cNvPr>
            <p:cNvGrpSpPr/>
            <p:nvPr/>
          </p:nvGrpSpPr>
          <p:grpSpPr>
            <a:xfrm>
              <a:off x="492898" y="1665375"/>
              <a:ext cx="6999231" cy="3958202"/>
              <a:chOff x="2139010" y="883402"/>
              <a:chExt cx="6999231" cy="3958202"/>
            </a:xfrm>
          </p:grpSpPr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F4983691-849E-4FC3-8184-ADD39F810ACF}"/>
                  </a:ext>
                </a:extLst>
              </p:cNvPr>
              <p:cNvGrpSpPr/>
              <p:nvPr/>
            </p:nvGrpSpPr>
            <p:grpSpPr>
              <a:xfrm>
                <a:off x="2520694" y="1580758"/>
                <a:ext cx="6617547" cy="2398456"/>
                <a:chOff x="838200" y="987109"/>
                <a:chExt cx="6617547" cy="2398456"/>
              </a:xfrm>
            </p:grpSpPr>
            <p:pic>
              <p:nvPicPr>
                <p:cNvPr id="19" name="Рисунок 18">
                  <a:extLst>
                    <a:ext uri="{FF2B5EF4-FFF2-40B4-BE49-F238E27FC236}">
                      <a16:creationId xmlns:a16="http://schemas.microsoft.com/office/drawing/2014/main" id="{5823B546-B460-4F25-AE2D-47206B3781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38200" y="1152143"/>
                  <a:ext cx="6617547" cy="2233422"/>
                </a:xfrm>
                <a:prstGeom prst="rect">
                  <a:avLst/>
                </a:prstGeom>
              </p:spPr>
            </p:pic>
            <p:cxnSp>
              <p:nvCxnSpPr>
                <p:cNvPr id="20" name="Прямая со стрелкой 19">
                  <a:extLst>
                    <a:ext uri="{FF2B5EF4-FFF2-40B4-BE49-F238E27FC236}">
                      <a16:creationId xmlns:a16="http://schemas.microsoft.com/office/drawing/2014/main" id="{F7E0DAC3-7906-402C-AEE7-F31C6B9CD1BF}"/>
                    </a:ext>
                  </a:extLst>
                </p:cNvPr>
                <p:cNvCxnSpPr>
                  <a:cxnSpLocks/>
                  <a:stCxn id="21" idx="2"/>
                </p:cNvCxnSpPr>
                <p:nvPr/>
              </p:nvCxnSpPr>
              <p:spPr>
                <a:xfrm>
                  <a:off x="5447499" y="1387219"/>
                  <a:ext cx="294933" cy="843917"/>
                </a:xfrm>
                <a:prstGeom prst="straightConnector1">
                  <a:avLst/>
                </a:prstGeom>
                <a:ln w="57150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992F870-30B2-4277-9E79-752352BF12BE}"/>
                    </a:ext>
                  </a:extLst>
                </p:cNvPr>
                <p:cNvSpPr txBox="1"/>
                <p:nvPr/>
              </p:nvSpPr>
              <p:spPr>
                <a:xfrm>
                  <a:off x="4146973" y="987109"/>
                  <a:ext cx="260105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000" dirty="0">
                      <a:solidFill>
                        <a:schemeClr val="accent5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Roboto" panose="02000000000000000000" pitchFamily="2" charset="0"/>
                      <a:cs typeface="Times New Roman" panose="02020603050405020304" pitchFamily="18" charset="0"/>
                    </a:rPr>
                    <a:t>Оптическая ось</a:t>
                  </a: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D2C6F9-7469-4D7C-B18D-6FC1D31DDE24}"/>
                  </a:ext>
                </a:extLst>
              </p:cNvPr>
              <p:cNvSpPr txBox="1"/>
              <p:nvPr/>
            </p:nvSpPr>
            <p:spPr>
              <a:xfrm rot="16200000">
                <a:off x="359964" y="2662448"/>
                <a:ext cx="39582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Плоский волновой фронт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8239E26-80B3-40C5-9E65-8022270027B9}"/>
                  </a:ext>
                </a:extLst>
              </p:cNvPr>
              <p:cNvSpPr txBox="1"/>
              <p:nvPr/>
            </p:nvSpPr>
            <p:spPr>
              <a:xfrm>
                <a:off x="3839646" y="2508560"/>
                <a:ext cx="145036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Массивное тело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B2906F-C606-47F3-8DB1-3330F8B51E16}"/>
                </a:ext>
              </a:extLst>
            </p:cNvPr>
            <p:cNvSpPr txBox="1"/>
            <p:nvPr/>
          </p:nvSpPr>
          <p:spPr>
            <a:xfrm>
              <a:off x="2743284" y="4797141"/>
              <a:ext cx="37661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Схема гравитационного линзирования</a:t>
              </a:r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A8D3B8B-78DD-4176-A5FF-F984FD54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2</a:t>
            </a:fld>
            <a:r>
              <a:rPr lang="ru-RU" dirty="0"/>
              <a:t>/20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284A3C-D3FC-46A8-AC32-41AD9D99513A}"/>
              </a:ext>
            </a:extLst>
          </p:cNvPr>
          <p:cNvSpPr txBox="1"/>
          <p:nvPr/>
        </p:nvSpPr>
        <p:spPr>
          <a:xfrm>
            <a:off x="88564" y="5849637"/>
            <a:ext cx="10980336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[1]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Helvajian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H., Rosenthal A.,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Poklemba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J.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др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Mission Architecture to Reach and Operate at the Focal Region of the Solar Gravitational Lens // Journal of Spacecraft and Rockets. — 2023. —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 60, № 3. —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 829–847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5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73C7FE-A1FB-4C79-9542-0C0011DDA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8A42BD-0626-4970-8E1F-1EDF75C1EF97}"/>
              </a:ext>
            </a:extLst>
          </p:cNvPr>
          <p:cNvSpPr txBox="1"/>
          <p:nvPr/>
        </p:nvSpPr>
        <p:spPr>
          <a:xfrm>
            <a:off x="3009900" y="152620"/>
            <a:ext cx="617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B8FA36-3073-4E9E-9808-62469509D509}"/>
              </a:ext>
            </a:extLst>
          </p:cNvPr>
          <p:cNvSpPr txBox="1"/>
          <p:nvPr/>
        </p:nvSpPr>
        <p:spPr>
          <a:xfrm>
            <a:off x="174966" y="1296269"/>
            <a:ext cx="12017034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работы были разработаны и исследованы алгоритмы автономного управления КА  в области гравитационного фокуса Солнца с применением методов обучения с подкреплением: </a:t>
            </a:r>
          </a:p>
          <a:p>
            <a:pPr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реализованы две математические модели движения — без и с учётом движения Солнца и экзопланеты, что позволило провести сравнительный анализ переносимости обученных стратегий между различными моделями движения.</a:t>
            </a:r>
          </a:p>
          <a:p>
            <a:pPr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управления была сформулирована на языке ОП, причем набор наблюдений был подобран отдельно для каждой постановки.</a:t>
            </a:r>
          </a:p>
          <a:p>
            <a:pPr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обеих постановках удалось получить законы управления, обеспечивающие приемлемое поведение КА, что подтверждает применимость подходов ОП к задачам управления в области ГФС и закладывает основу для дальнейших исследований.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7F6C4BF-E9B2-4498-B36D-B0AEC8F2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834" y="6388034"/>
            <a:ext cx="2743200" cy="365125"/>
          </a:xfrm>
        </p:spPr>
        <p:txBody>
          <a:bodyPr/>
          <a:lstStyle/>
          <a:p>
            <a:fld id="{87E7C02F-43C4-464C-9F56-137AAFAF76E9}" type="slidenum">
              <a:rPr lang="ru-RU" smtClean="0"/>
              <a:pPr/>
              <a:t>20</a:t>
            </a:fld>
            <a:r>
              <a:rPr lang="ru-RU" dirty="0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3386491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97DB13-9CBB-4CD8-8CF1-94434A472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203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25469E-4339-4D4E-8A76-F0418A8EE7EE}"/>
              </a:ext>
            </a:extLst>
          </p:cNvPr>
          <p:cNvSpPr txBox="1"/>
          <p:nvPr/>
        </p:nvSpPr>
        <p:spPr>
          <a:xfrm>
            <a:off x="2713771" y="3042772"/>
            <a:ext cx="6764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790187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EDE9C8-FDA1-481D-9557-3B0A48AF9F66}"/>
              </a:ext>
            </a:extLst>
          </p:cNvPr>
          <p:cNvSpPr txBox="1"/>
          <p:nvPr/>
        </p:nvSpPr>
        <p:spPr>
          <a:xfrm>
            <a:off x="95250" y="961830"/>
            <a:ext cx="10398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Правой частью уравнения движения КА является только функция управления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949E98-080F-450C-891E-E2D041140E8D}"/>
                  </a:ext>
                </a:extLst>
              </p:cNvPr>
              <p:cNvSpPr txBox="1"/>
              <p:nvPr/>
            </p:nvSpPr>
            <p:spPr>
              <a:xfrm>
                <a:off x="1347787" y="1338668"/>
                <a:ext cx="2969420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sz="28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800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acc>
                              <m:r>
                                <a:rPr lang="ru-RU" sz="2800" b="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2800" b="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e>
                              <m:r>
                                <a:rPr lang="ru-RU" sz="2800" b="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sz="2800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800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acc>
                              <m:r>
                                <a:rPr lang="ru-RU" sz="2800" b="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2800" b="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949E98-080F-450C-891E-E2D041140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787" y="1338668"/>
                <a:ext cx="2969420" cy="10534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F6B504-6460-4AF7-8D50-94315C1E8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74"/>
            <a:ext cx="12192000" cy="890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AE0AD7-0422-49C2-9AEA-5D67C68DCC2F}"/>
              </a:ext>
            </a:extLst>
          </p:cNvPr>
          <p:cNvSpPr txBox="1"/>
          <p:nvPr/>
        </p:nvSpPr>
        <p:spPr>
          <a:xfrm>
            <a:off x="3005138" y="162226"/>
            <a:ext cx="6181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ОБУЧЕНИЯ 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C75E1383-B210-451B-877B-C5E73B1ED2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579221"/>
              </p:ext>
            </p:extLst>
          </p:nvPr>
        </p:nvGraphicFramePr>
        <p:xfrm>
          <a:off x="301940" y="2446164"/>
          <a:ext cx="11388091" cy="27503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1150">
                  <a:extLst>
                    <a:ext uri="{9D8B030D-6E8A-4147-A177-3AD203B41FA5}">
                      <a16:colId xmlns:a16="http://schemas.microsoft.com/office/drawing/2014/main" val="1724205633"/>
                    </a:ext>
                  </a:extLst>
                </a:gridCol>
                <a:gridCol w="1912724">
                  <a:extLst>
                    <a:ext uri="{9D8B030D-6E8A-4147-A177-3AD203B41FA5}">
                      <a16:colId xmlns:a16="http://schemas.microsoft.com/office/drawing/2014/main" val="1416364609"/>
                    </a:ext>
                  </a:extLst>
                </a:gridCol>
                <a:gridCol w="1656700">
                  <a:extLst>
                    <a:ext uri="{9D8B030D-6E8A-4147-A177-3AD203B41FA5}">
                      <a16:colId xmlns:a16="http://schemas.microsoft.com/office/drawing/2014/main" val="2363081266"/>
                    </a:ext>
                  </a:extLst>
                </a:gridCol>
                <a:gridCol w="1656700">
                  <a:extLst>
                    <a:ext uri="{9D8B030D-6E8A-4147-A177-3AD203B41FA5}">
                      <a16:colId xmlns:a16="http://schemas.microsoft.com/office/drawing/2014/main" val="3706412507"/>
                    </a:ext>
                  </a:extLst>
                </a:gridCol>
                <a:gridCol w="1656700">
                  <a:extLst>
                    <a:ext uri="{9D8B030D-6E8A-4147-A177-3AD203B41FA5}">
                      <a16:colId xmlns:a16="http://schemas.microsoft.com/office/drawing/2014/main" val="946352098"/>
                    </a:ext>
                  </a:extLst>
                </a:gridCol>
                <a:gridCol w="1656700">
                  <a:extLst>
                    <a:ext uri="{9D8B030D-6E8A-4147-A177-3AD203B41FA5}">
                      <a16:colId xmlns:a16="http://schemas.microsoft.com/office/drawing/2014/main" val="2328195652"/>
                    </a:ext>
                  </a:extLst>
                </a:gridCol>
                <a:gridCol w="1267417">
                  <a:extLst>
                    <a:ext uri="{9D8B030D-6E8A-4147-A177-3AD203B41FA5}">
                      <a16:colId xmlns:a16="http://schemas.microsoft.com/office/drawing/2014/main" val="4081994941"/>
                    </a:ext>
                  </a:extLst>
                </a:gridCol>
              </a:tblGrid>
              <a:tr h="6875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q0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q0.25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q0.5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q0.75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q1.0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µ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34124"/>
                  </a:ext>
                </a:extLst>
              </a:tr>
              <a:tr h="687583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∆r</a:t>
                      </a:r>
                      <a:r>
                        <a:rPr lang="ru-RU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_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f, </a:t>
                      </a:r>
                      <a:r>
                        <a:rPr lang="ru-RU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км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52.94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208.42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351.29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587.14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1098.82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414.14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255315"/>
                  </a:ext>
                </a:extLst>
              </a:tr>
              <a:tr h="687583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∆v</a:t>
                      </a:r>
                      <a:r>
                        <a:rPr lang="ru-RU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_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f, </a:t>
                      </a:r>
                      <a:r>
                        <a:rPr lang="ru-RU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м/с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0.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02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0.54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0.901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1.41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2.78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1.00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615515"/>
                  </a:ext>
                </a:extLst>
              </a:tr>
              <a:tr h="687583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u, </a:t>
                      </a:r>
                      <a:r>
                        <a:rPr lang="ru-RU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м/с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126.10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176.24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205.03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219.38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257.47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197.54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03356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CF8DEAB-0A46-4487-AB4D-45B001B2FEF3}"/>
              </a:ext>
            </a:extLst>
          </p:cNvPr>
          <p:cNvSpPr txBox="1"/>
          <p:nvPr/>
        </p:nvSpPr>
        <p:spPr>
          <a:xfrm>
            <a:off x="225740" y="5342001"/>
            <a:ext cx="113880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Таблица 1. Квантили и средние значения распределений промаха по положению ∆</a:t>
            </a:r>
            <a:r>
              <a:rPr lang="ru-RU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r_f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и скорости ∆</a:t>
            </a:r>
            <a:r>
              <a:rPr lang="ru-RU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v_f</a:t>
            </a:r>
            <a:r>
              <a:rPr lang="ru-RU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мимо фокальной линии и суммарные за эпизод затраты характеристической скорости u для стратегии, основанной на состоянии аппарата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60C89AF-DC94-4F2D-B95C-2D3938983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22</a:t>
            </a:fld>
            <a:r>
              <a:rPr lang="ru-RU"/>
              <a:t>/20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635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460036-49F2-409F-BB8E-377971E9F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4"/>
            <a:ext cx="12192000" cy="8900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AACFC-5B7D-4EB5-AB23-25B1EB89727E}"/>
              </a:ext>
            </a:extLst>
          </p:cNvPr>
          <p:cNvSpPr txBox="1"/>
          <p:nvPr/>
        </p:nvSpPr>
        <p:spPr>
          <a:xfrm>
            <a:off x="3005138" y="162226"/>
            <a:ext cx="6181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ОБУЧЕНИЯ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411909-28F6-4C23-BC53-E790826F61B7}"/>
                  </a:ext>
                </a:extLst>
              </p:cNvPr>
              <p:cNvSpPr txBox="1"/>
              <p:nvPr/>
            </p:nvSpPr>
            <p:spPr>
              <a:xfrm>
                <a:off x="7773058" y="1052242"/>
                <a:ext cx="1208972" cy="11908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sz="3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acc>
                              <m:r>
                                <a:rPr lang="ru-RU" sz="32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3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e>
                              <m:r>
                                <a:rPr lang="ru-RU" sz="32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sz="3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32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acc>
                              <m:r>
                                <a:rPr lang="ru-RU" sz="32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3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ru-RU" sz="3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ru-RU" sz="3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ru-RU" sz="32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sz="3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ru-RU" sz="32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411909-28F6-4C23-BC53-E790826F6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058" y="1052242"/>
                <a:ext cx="1208972" cy="1190839"/>
              </a:xfrm>
              <a:prstGeom prst="rect">
                <a:avLst/>
              </a:prstGeom>
              <a:blipFill>
                <a:blip r:embed="rId3"/>
                <a:stretch>
                  <a:fillRect r="-1767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AC075FC-18FC-4DD5-AA70-374448AE60A9}"/>
              </a:ext>
            </a:extLst>
          </p:cNvPr>
          <p:cNvSpPr txBox="1"/>
          <p:nvPr/>
        </p:nvSpPr>
        <p:spPr>
          <a:xfrm>
            <a:off x="165014" y="1052242"/>
            <a:ext cx="81402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правой части уравнений движения учтены неинерциальные ускорения:</a:t>
            </a:r>
            <a:endParaRPr lang="ru-RU" sz="2400" dirty="0"/>
          </a:p>
        </p:txBody>
      </p:sp>
      <p:graphicFrame>
        <p:nvGraphicFramePr>
          <p:cNvPr id="8" name="Таблица 2">
            <a:extLst>
              <a:ext uri="{FF2B5EF4-FFF2-40B4-BE49-F238E27FC236}">
                <a16:creationId xmlns:a16="http://schemas.microsoft.com/office/drawing/2014/main" id="{BE7A81C1-9B52-4490-92CA-F4581D1D3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498072"/>
              </p:ext>
            </p:extLst>
          </p:nvPr>
        </p:nvGraphicFramePr>
        <p:xfrm>
          <a:off x="320858" y="2924549"/>
          <a:ext cx="11638378" cy="27503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1659">
                  <a:extLst>
                    <a:ext uri="{9D8B030D-6E8A-4147-A177-3AD203B41FA5}">
                      <a16:colId xmlns:a16="http://schemas.microsoft.com/office/drawing/2014/main" val="1724205633"/>
                    </a:ext>
                  </a:extLst>
                </a:gridCol>
                <a:gridCol w="1961728">
                  <a:extLst>
                    <a:ext uri="{9D8B030D-6E8A-4147-A177-3AD203B41FA5}">
                      <a16:colId xmlns:a16="http://schemas.microsoft.com/office/drawing/2014/main" val="1416364609"/>
                    </a:ext>
                  </a:extLst>
                </a:gridCol>
                <a:gridCol w="1699145">
                  <a:extLst>
                    <a:ext uri="{9D8B030D-6E8A-4147-A177-3AD203B41FA5}">
                      <a16:colId xmlns:a16="http://schemas.microsoft.com/office/drawing/2014/main" val="2363081266"/>
                    </a:ext>
                  </a:extLst>
                </a:gridCol>
                <a:gridCol w="1699145">
                  <a:extLst>
                    <a:ext uri="{9D8B030D-6E8A-4147-A177-3AD203B41FA5}">
                      <a16:colId xmlns:a16="http://schemas.microsoft.com/office/drawing/2014/main" val="3706412507"/>
                    </a:ext>
                  </a:extLst>
                </a:gridCol>
                <a:gridCol w="1482011">
                  <a:extLst>
                    <a:ext uri="{9D8B030D-6E8A-4147-A177-3AD203B41FA5}">
                      <a16:colId xmlns:a16="http://schemas.microsoft.com/office/drawing/2014/main" val="946352098"/>
                    </a:ext>
                  </a:extLst>
                </a:gridCol>
                <a:gridCol w="1633308">
                  <a:extLst>
                    <a:ext uri="{9D8B030D-6E8A-4147-A177-3AD203B41FA5}">
                      <a16:colId xmlns:a16="http://schemas.microsoft.com/office/drawing/2014/main" val="2328195652"/>
                    </a:ext>
                  </a:extLst>
                </a:gridCol>
                <a:gridCol w="1541382">
                  <a:extLst>
                    <a:ext uri="{9D8B030D-6E8A-4147-A177-3AD203B41FA5}">
                      <a16:colId xmlns:a16="http://schemas.microsoft.com/office/drawing/2014/main" val="4081994941"/>
                    </a:ext>
                  </a:extLst>
                </a:gridCol>
              </a:tblGrid>
              <a:tr h="6875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q0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q0.25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q0.5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q0.75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q1.0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µ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34124"/>
                  </a:ext>
                </a:extLst>
              </a:tr>
              <a:tr h="687583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∆r</a:t>
                      </a:r>
                      <a:r>
                        <a:rPr lang="ru-RU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_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f, </a:t>
                      </a:r>
                      <a:r>
                        <a:rPr lang="ru-RU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км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5.47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196.86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265.98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374.28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1259.22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299.35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255315"/>
                  </a:ext>
                </a:extLst>
              </a:tr>
              <a:tr h="687583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∆v</a:t>
                      </a:r>
                      <a:r>
                        <a:rPr lang="ru-RU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_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f, </a:t>
                      </a:r>
                      <a:r>
                        <a:rPr lang="ru-RU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м/с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0.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01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0.50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0.81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1.20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3.51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0.90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615515"/>
                  </a:ext>
                </a:extLst>
              </a:tr>
              <a:tr h="687583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u, </a:t>
                      </a:r>
                      <a:r>
                        <a:rPr lang="ru-RU" sz="2400" b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м/с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17.75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186.82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216.20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232.20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232.72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206.45</a:t>
                      </a:r>
                      <a:endParaRPr lang="ru-RU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033566"/>
                  </a:ext>
                </a:extLst>
              </a:tr>
            </a:tbl>
          </a:graphicData>
        </a:graphic>
      </p:graphicFrame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73D19E-5BE8-46F7-A83A-BBFBDD37A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23</a:t>
            </a:fld>
            <a:r>
              <a:rPr lang="ru-RU"/>
              <a:t>/20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815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F6B504-6460-4AF7-8D50-94315C1E8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959"/>
            <a:ext cx="12192000" cy="890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AE0AD7-0422-49C2-9AEA-5D67C68DCC2F}"/>
              </a:ext>
            </a:extLst>
          </p:cNvPr>
          <p:cNvSpPr txBox="1"/>
          <p:nvPr/>
        </p:nvSpPr>
        <p:spPr>
          <a:xfrm>
            <a:off x="91031" y="136525"/>
            <a:ext cx="120099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В ОБЛАСТИ ГРАВИТАЦИОННОГО ФОКУСА СОЛНЦА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8A738C-A4B9-4526-A004-5369F20E5F03}"/>
              </a:ext>
            </a:extLst>
          </p:cNvPr>
          <p:cNvSpPr txBox="1"/>
          <p:nvPr/>
        </p:nvSpPr>
        <p:spPr>
          <a:xfrm>
            <a:off x="9989031" y="6115831"/>
            <a:ext cx="5738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B015D74-3A30-4835-8017-8FEBD33FBA7E}"/>
              </a:ext>
            </a:extLst>
          </p:cNvPr>
          <p:cNvGrpSpPr/>
          <p:nvPr/>
        </p:nvGrpSpPr>
        <p:grpSpPr>
          <a:xfrm>
            <a:off x="8101123" y="1350870"/>
            <a:ext cx="2290462" cy="923330"/>
            <a:chOff x="8090612" y="2012225"/>
            <a:chExt cx="2290462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320CF0-379D-481D-B3C0-674F22F3D2CB}"/>
                </a:ext>
              </a:extLst>
            </p:cNvPr>
            <p:cNvSpPr txBox="1"/>
            <p:nvPr/>
          </p:nvSpPr>
          <p:spPr>
            <a:xfrm>
              <a:off x="8090612" y="2012225"/>
              <a:ext cx="2290462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lvl="1"/>
              <a:r>
                <a:rPr lang="ru-RU" dirty="0"/>
                <a:t>Траектория КА</a:t>
              </a:r>
            </a:p>
            <a:p>
              <a:pPr lvl="1"/>
              <a:r>
                <a:rPr lang="ru-RU" dirty="0"/>
                <a:t>Начальная точка </a:t>
              </a:r>
            </a:p>
            <a:p>
              <a:pPr lvl="1"/>
              <a:r>
                <a:rPr lang="ru-RU" dirty="0"/>
                <a:t>Конечная точка</a:t>
              </a: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58C59D96-498C-4AB3-BE08-00993145101D}"/>
                </a:ext>
              </a:extLst>
            </p:cNvPr>
            <p:cNvSpPr/>
            <p:nvPr/>
          </p:nvSpPr>
          <p:spPr>
            <a:xfrm>
              <a:off x="8300874" y="2371625"/>
              <a:ext cx="194701" cy="204531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AD262EB0-2CCF-487B-807B-D96CC5F3D0AD}"/>
                </a:ext>
              </a:extLst>
            </p:cNvPr>
            <p:cNvSpPr/>
            <p:nvPr/>
          </p:nvSpPr>
          <p:spPr>
            <a:xfrm>
              <a:off x="8300874" y="2648467"/>
              <a:ext cx="194701" cy="2045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4E989BE8-6155-4DB4-95B3-E873460EE5CB}"/>
                </a:ext>
              </a:extLst>
            </p:cNvPr>
            <p:cNvGrpSpPr/>
            <p:nvPr/>
          </p:nvGrpSpPr>
          <p:grpSpPr>
            <a:xfrm>
              <a:off x="8264367" y="2139237"/>
              <a:ext cx="267714" cy="107781"/>
              <a:chOff x="8264367" y="2139237"/>
              <a:chExt cx="267714" cy="107781"/>
            </a:xfrm>
          </p:grpSpPr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C5981E35-712A-4C0C-912C-EBF1496E9750}"/>
                  </a:ext>
                </a:extLst>
              </p:cNvPr>
              <p:cNvSpPr/>
              <p:nvPr/>
            </p:nvSpPr>
            <p:spPr>
              <a:xfrm>
                <a:off x="8347810" y="2139237"/>
                <a:ext cx="100828" cy="10778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2" name="Прямая соединительная линия 11">
                <a:extLst>
                  <a:ext uri="{FF2B5EF4-FFF2-40B4-BE49-F238E27FC236}">
                    <a16:creationId xmlns:a16="http://schemas.microsoft.com/office/drawing/2014/main" id="{7AB92F69-983C-43CA-876F-BEA57F8C39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64367" y="2195603"/>
                <a:ext cx="267714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ED155C1A-3C0A-460E-AA37-AA4C9FAAA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296" y="6356350"/>
            <a:ext cx="2743200" cy="365125"/>
          </a:xfrm>
        </p:spPr>
        <p:txBody>
          <a:bodyPr/>
          <a:lstStyle/>
          <a:p>
            <a:fld id="{87E7C02F-43C4-464C-9F56-137AAFAF76E9}" type="slidenum">
              <a:rPr lang="ru-RU" smtClean="0"/>
              <a:pPr/>
              <a:t>24</a:t>
            </a:fld>
            <a:r>
              <a:rPr lang="ru-RU" dirty="0"/>
              <a:t>/20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6034F72-77CC-44FB-A922-E311CC027CF8}"/>
              </a:ext>
            </a:extLst>
          </p:cNvPr>
          <p:cNvGrpSpPr/>
          <p:nvPr/>
        </p:nvGrpSpPr>
        <p:grpSpPr>
          <a:xfrm>
            <a:off x="91031" y="877229"/>
            <a:ext cx="10605857" cy="5865064"/>
            <a:chOff x="65558" y="859783"/>
            <a:chExt cx="10605857" cy="58650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6585BF1C-85E4-45BD-B9CB-CD04BF37E127}"/>
                </a:ext>
              </a:extLst>
            </p:cNvPr>
            <p:cNvGrpSpPr/>
            <p:nvPr/>
          </p:nvGrpSpPr>
          <p:grpSpPr>
            <a:xfrm>
              <a:off x="65558" y="859783"/>
              <a:ext cx="10605857" cy="5865064"/>
              <a:chOff x="65558" y="859783"/>
              <a:chExt cx="10605857" cy="5865064"/>
            </a:xfrm>
          </p:grpSpPr>
          <p:grpSp>
            <p:nvGrpSpPr>
              <p:cNvPr id="4" name="Группа 3">
                <a:extLst>
                  <a:ext uri="{FF2B5EF4-FFF2-40B4-BE49-F238E27FC236}">
                    <a16:creationId xmlns:a16="http://schemas.microsoft.com/office/drawing/2014/main" id="{E6425B0A-C463-400A-B109-3B7C65493A97}"/>
                  </a:ext>
                </a:extLst>
              </p:cNvPr>
              <p:cNvGrpSpPr/>
              <p:nvPr/>
            </p:nvGrpSpPr>
            <p:grpSpPr>
              <a:xfrm>
                <a:off x="65558" y="859783"/>
                <a:ext cx="10497338" cy="5865064"/>
                <a:chOff x="65558" y="859783"/>
                <a:chExt cx="10497338" cy="5865064"/>
              </a:xfrm>
            </p:grpSpPr>
            <p:grpSp>
              <p:nvGrpSpPr>
                <p:cNvPr id="22" name="Группа 21">
                  <a:extLst>
                    <a:ext uri="{FF2B5EF4-FFF2-40B4-BE49-F238E27FC236}">
                      <a16:creationId xmlns:a16="http://schemas.microsoft.com/office/drawing/2014/main" id="{DD5DF5BD-61E6-4286-A39C-0F7549C3232D}"/>
                    </a:ext>
                  </a:extLst>
                </p:cNvPr>
                <p:cNvGrpSpPr/>
                <p:nvPr/>
              </p:nvGrpSpPr>
              <p:grpSpPr>
                <a:xfrm>
                  <a:off x="65558" y="859783"/>
                  <a:ext cx="10497338" cy="5865064"/>
                  <a:chOff x="199911" y="944423"/>
                  <a:chExt cx="9387524" cy="5214846"/>
                </a:xfrm>
              </p:grpSpPr>
              <p:pic>
                <p:nvPicPr>
                  <p:cNvPr id="8" name="Рисунок 7">
                    <a:extLst>
                      <a:ext uri="{FF2B5EF4-FFF2-40B4-BE49-F238E27FC236}">
                        <a16:creationId xmlns:a16="http://schemas.microsoft.com/office/drawing/2014/main" id="{A134D490-9529-4A8F-82ED-D0373924854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09" t="4477" r="4063" b="2598"/>
                  <a:stretch/>
                </p:blipFill>
                <p:spPr>
                  <a:xfrm>
                    <a:off x="406339" y="1189233"/>
                    <a:ext cx="9181096" cy="4760412"/>
                  </a:xfrm>
                  <a:prstGeom prst="rect">
                    <a:avLst/>
                  </a:prstGeom>
                </p:spPr>
              </p:pic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7D1F6AC3-E736-4EB8-BED7-29794A0DD223}"/>
                      </a:ext>
                    </a:extLst>
                  </p:cNvPr>
                  <p:cNvSpPr txBox="1"/>
                  <p:nvPr/>
                </p:nvSpPr>
                <p:spPr>
                  <a:xfrm>
                    <a:off x="1042313" y="944423"/>
                    <a:ext cx="8203552" cy="410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240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Свободное</a:t>
                    </a:r>
                    <a:r>
                      <a: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движение аппарата в плоскости изображения за </a:t>
                    </a:r>
                    <a:r>
                      <a: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 лет</a:t>
                    </a:r>
                  </a:p>
                </p:txBody>
              </p: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6C262B0A-7B8A-4AB0-BDF0-583AE45CAF29}"/>
                      </a:ext>
                    </a:extLst>
                  </p:cNvPr>
                  <p:cNvSpPr txBox="1"/>
                  <p:nvPr/>
                </p:nvSpPr>
                <p:spPr>
                  <a:xfrm>
                    <a:off x="4517750" y="5748786"/>
                    <a:ext cx="1737069" cy="410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X, </a:t>
                    </a:r>
                    <a:r>
                      <a: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км</a:t>
                    </a:r>
                  </a:p>
                </p:txBody>
              </p: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9DC6BB50-B74E-43F1-876C-1DF0EC53DCF2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389748" y="3017367"/>
                    <a:ext cx="1592174" cy="41285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Y, </a:t>
                    </a:r>
                    <a:r>
                      <a: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км</a:t>
                    </a:r>
                  </a:p>
                </p:txBody>
              </p:sp>
            </p:grpSp>
            <p:sp>
              <p:nvSpPr>
                <p:cNvPr id="3" name="Овал 2">
                  <a:extLst>
                    <a:ext uri="{FF2B5EF4-FFF2-40B4-BE49-F238E27FC236}">
                      <a16:creationId xmlns:a16="http://schemas.microsoft.com/office/drawing/2014/main" id="{9DE82119-D925-40C9-8725-65B506BC7040}"/>
                    </a:ext>
                  </a:extLst>
                </p:cNvPr>
                <p:cNvSpPr/>
                <p:nvPr/>
              </p:nvSpPr>
              <p:spPr>
                <a:xfrm>
                  <a:off x="6247262" y="3024383"/>
                  <a:ext cx="116006" cy="126241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1399B4-16AF-4396-BC52-B8C4353EBADA}"/>
                  </a:ext>
                </a:extLst>
              </p:cNvPr>
              <p:cNvSpPr txBox="1"/>
              <p:nvPr/>
            </p:nvSpPr>
            <p:spPr>
              <a:xfrm>
                <a:off x="580719" y="945120"/>
                <a:ext cx="573865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E53F914-A1D9-4B3A-AFA7-538F95A3E6D5}"/>
                  </a:ext>
                </a:extLst>
              </p:cNvPr>
              <p:cNvSpPr txBox="1"/>
              <p:nvPr/>
            </p:nvSpPr>
            <p:spPr>
              <a:xfrm>
                <a:off x="10097550" y="6138802"/>
                <a:ext cx="573865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DC8639B-1545-4CBB-B5E6-F3C038354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2544" y="1356224"/>
              <a:ext cx="2479041" cy="1043807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2F3E017-0587-41F5-A2EE-D3FCFD5786E2}"/>
              </a:ext>
            </a:extLst>
          </p:cNvPr>
          <p:cNvSpPr txBox="1"/>
          <p:nvPr/>
        </p:nvSpPr>
        <p:spPr>
          <a:xfrm>
            <a:off x="9384201" y="4093770"/>
            <a:ext cx="2625373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 между фокальной линией и плоскостью эклиптики 90 град</a:t>
            </a:r>
          </a:p>
        </p:txBody>
      </p:sp>
    </p:spTree>
    <p:extLst>
      <p:ext uri="{BB962C8B-B14F-4D97-AF65-F5344CB8AC3E}">
        <p14:creationId xmlns:p14="http://schemas.microsoft.com/office/powerpoint/2010/main" val="657475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460036-49F2-409F-BB8E-377971E9F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4"/>
            <a:ext cx="12192000" cy="8900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AACFC-5B7D-4EB5-AB23-25B1EB89727E}"/>
              </a:ext>
            </a:extLst>
          </p:cNvPr>
          <p:cNvSpPr txBox="1"/>
          <p:nvPr/>
        </p:nvSpPr>
        <p:spPr>
          <a:xfrm>
            <a:off x="3005138" y="162226"/>
            <a:ext cx="6181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PPO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73D19E-5BE8-46F7-A83A-BBFBDD37A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25</a:t>
            </a:fld>
            <a:r>
              <a:rPr lang="ru-RU"/>
              <a:t>/20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648C3D-96BC-4471-84C8-F3E7705F8B3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52" y="910001"/>
            <a:ext cx="8620489" cy="56692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007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FFD27E-FEFC-4316-81B5-32DE5BD66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A9A77D-C7C4-4CF8-82EE-594E4EFE3718}"/>
              </a:ext>
            </a:extLst>
          </p:cNvPr>
          <p:cNvSpPr txBox="1"/>
          <p:nvPr/>
        </p:nvSpPr>
        <p:spPr>
          <a:xfrm>
            <a:off x="2425139" y="157215"/>
            <a:ext cx="7092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ФУНКЦИЯ УПРАВЛЕНИЯ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0AC4185-B83F-4A85-8EB4-575376368F9F}"/>
              </a:ext>
            </a:extLst>
          </p:cNvPr>
          <p:cNvGrpSpPr/>
          <p:nvPr/>
        </p:nvGrpSpPr>
        <p:grpSpPr>
          <a:xfrm>
            <a:off x="5000559" y="809848"/>
            <a:ext cx="6833324" cy="3226099"/>
            <a:chOff x="-642946" y="1964698"/>
            <a:chExt cx="6833324" cy="3226099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62DD3A3E-51B4-4B0D-8D61-36C5856B4A50}"/>
                </a:ext>
              </a:extLst>
            </p:cNvPr>
            <p:cNvGrpSpPr/>
            <p:nvPr/>
          </p:nvGrpSpPr>
          <p:grpSpPr>
            <a:xfrm>
              <a:off x="719827" y="2658139"/>
              <a:ext cx="4408715" cy="2532658"/>
              <a:chOff x="3124200" y="1977141"/>
              <a:chExt cx="5920275" cy="3294947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15E53FEC-D258-43E4-BB3E-3FEC4F13AB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3508" r="392"/>
              <a:stretch/>
            </p:blipFill>
            <p:spPr>
              <a:xfrm>
                <a:off x="3124200" y="2083838"/>
                <a:ext cx="5920275" cy="318825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77E000-CA4E-4422-BA61-F1A087915DCF}"/>
                  </a:ext>
                </a:extLst>
              </p:cNvPr>
              <p:cNvSpPr txBox="1"/>
              <p:nvPr/>
            </p:nvSpPr>
            <p:spPr>
              <a:xfrm>
                <a:off x="3732245" y="2083837"/>
                <a:ext cx="52251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01E9E409-4614-4FA0-827F-26006FB47C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50157" y="1977141"/>
                <a:ext cx="665582" cy="365792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08F94A-FC1E-4E1D-98AC-6110A13FF590}"/>
                </a:ext>
              </a:extLst>
            </p:cNvPr>
            <p:cNvSpPr txBox="1"/>
            <p:nvPr/>
          </p:nvSpPr>
          <p:spPr>
            <a:xfrm>
              <a:off x="1438697" y="1964698"/>
              <a:ext cx="286760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Сеть стратегии </a:t>
              </a:r>
              <a:r>
                <a:rPr lang="el-G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π(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θ)</a:t>
              </a:r>
              <a:endPara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5111AC-6FD3-418F-B45C-4BF422D746AA}"/>
                </a:ext>
              </a:extLst>
            </p:cNvPr>
            <p:cNvSpPr txBox="1"/>
            <p:nvPr/>
          </p:nvSpPr>
          <p:spPr>
            <a:xfrm>
              <a:off x="-642946" y="3405949"/>
              <a:ext cx="203873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Наблюдение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81294F-0434-425E-A070-9C9B0E57F5EB}"/>
                </a:ext>
              </a:extLst>
            </p:cNvPr>
            <p:cNvSpPr txBox="1"/>
            <p:nvPr/>
          </p:nvSpPr>
          <p:spPr>
            <a:xfrm>
              <a:off x="4734802" y="3419758"/>
              <a:ext cx="145557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Действие</a:t>
              </a:r>
            </a:p>
          </p:txBody>
        </p: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79F7FDF8-FF2B-40AC-A65E-0C2E81521884}"/>
                </a:ext>
              </a:extLst>
            </p:cNvPr>
            <p:cNvCxnSpPr/>
            <p:nvPr/>
          </p:nvCxnSpPr>
          <p:spPr>
            <a:xfrm>
              <a:off x="342123" y="3861072"/>
              <a:ext cx="804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178D59FA-BB15-422F-A2A4-1D758DE14D10}"/>
                </a:ext>
              </a:extLst>
            </p:cNvPr>
            <p:cNvCxnSpPr>
              <a:cxnSpLocks/>
            </p:cNvCxnSpPr>
            <p:nvPr/>
          </p:nvCxnSpPr>
          <p:spPr>
            <a:xfrm>
              <a:off x="4560632" y="3898394"/>
              <a:ext cx="81176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6E2B506-FF71-488A-B1E9-0A6F41BD0AB2}"/>
              </a:ext>
            </a:extLst>
          </p:cNvPr>
          <p:cNvSpPr txBox="1"/>
          <p:nvPr/>
        </p:nvSpPr>
        <p:spPr>
          <a:xfrm>
            <a:off x="200259" y="1298990"/>
            <a:ext cx="550606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задается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нейронной сети с одним скрытым слоем.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вводится вспомогательная нейронная сеть, аппроксимирующая функцию ценности состояния</a:t>
            </a:r>
            <a:endParaRPr lang="ru-RU" sz="2400" dirty="0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176DA3-34A1-47ED-A6B3-CD2D7F054008}"/>
              </a:ext>
            </a:extLst>
          </p:cNvPr>
          <p:cNvGrpSpPr/>
          <p:nvPr/>
        </p:nvGrpSpPr>
        <p:grpSpPr>
          <a:xfrm>
            <a:off x="5499942" y="3998680"/>
            <a:ext cx="6252665" cy="2823299"/>
            <a:chOff x="495074" y="3533051"/>
            <a:chExt cx="6252665" cy="2823299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E4BD530C-23EE-4A9E-9FFE-53B9C26B4EBB}"/>
                </a:ext>
              </a:extLst>
            </p:cNvPr>
            <p:cNvGrpSpPr/>
            <p:nvPr/>
          </p:nvGrpSpPr>
          <p:grpSpPr>
            <a:xfrm>
              <a:off x="495074" y="3533051"/>
              <a:ext cx="6252665" cy="2823299"/>
              <a:chOff x="6223734" y="2367497"/>
              <a:chExt cx="6252665" cy="2823299"/>
            </a:xfrm>
          </p:grpSpPr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id="{3D14C640-DE33-46D6-9927-D10502795A3F}"/>
                  </a:ext>
                </a:extLst>
              </p:cNvPr>
              <p:cNvGrpSpPr/>
              <p:nvPr/>
            </p:nvGrpSpPr>
            <p:grpSpPr>
              <a:xfrm>
                <a:off x="7137357" y="2740151"/>
                <a:ext cx="4268755" cy="2450645"/>
                <a:chOff x="3124200" y="1977141"/>
                <a:chExt cx="5920274" cy="3294946"/>
              </a:xfrm>
            </p:grpSpPr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1301CB88-9045-4476-A7EA-84D28BA91A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3508" r="392"/>
                <a:stretch/>
              </p:blipFill>
              <p:spPr>
                <a:xfrm>
                  <a:off x="3124200" y="2083837"/>
                  <a:ext cx="5920274" cy="3188250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1C1B18F-E224-4437-8E01-0F019B93F165}"/>
                    </a:ext>
                  </a:extLst>
                </p:cNvPr>
                <p:cNvSpPr txBox="1"/>
                <p:nvPr/>
              </p:nvSpPr>
              <p:spPr>
                <a:xfrm>
                  <a:off x="3732245" y="2083837"/>
                  <a:ext cx="52251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ru-RU" dirty="0"/>
                </a:p>
              </p:txBody>
            </p:sp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73C25C67-5D50-4E19-B573-75A6E35F45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50157" y="1977141"/>
                  <a:ext cx="665582" cy="365792"/>
                </a:xfrm>
                <a:prstGeom prst="rect">
                  <a:avLst/>
                </a:prstGeom>
              </p:spPr>
            </p:pic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BBC0791-75D2-414D-ADA5-467D0DD103E5}"/>
                  </a:ext>
                </a:extLst>
              </p:cNvPr>
              <p:cNvSpPr txBox="1"/>
              <p:nvPr/>
            </p:nvSpPr>
            <p:spPr>
              <a:xfrm>
                <a:off x="6223734" y="2367497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Сеть функции ценности состояния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B7971D3-939E-43B8-A2D9-90A43E9C1EA7}"/>
                  </a:ext>
                </a:extLst>
              </p:cNvPr>
              <p:cNvSpPr txBox="1"/>
              <p:nvPr/>
            </p:nvSpPr>
            <p:spPr>
              <a:xfrm>
                <a:off x="11020823" y="2972961"/>
                <a:ext cx="1455576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Значение функции ценности</a:t>
                </a:r>
              </a:p>
            </p:txBody>
          </p:sp>
          <p:cxnSp>
            <p:nvCxnSpPr>
              <p:cNvPr id="24" name="Прямая со стрелкой 23">
                <a:extLst>
                  <a:ext uri="{FF2B5EF4-FFF2-40B4-BE49-F238E27FC236}">
                    <a16:creationId xmlns:a16="http://schemas.microsoft.com/office/drawing/2014/main" id="{06795BA8-B90F-4CB7-875A-FBB972B01D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2236" y="4023541"/>
                <a:ext cx="81176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 стрелкой 25">
                <a:extLst>
                  <a:ext uri="{FF2B5EF4-FFF2-40B4-BE49-F238E27FC236}">
                    <a16:creationId xmlns:a16="http://schemas.microsoft.com/office/drawing/2014/main" id="{A4D1D442-CDD9-40AE-A762-FF62E4E219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7918" y="4101504"/>
                <a:ext cx="81176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DD594B23-C1F8-4976-A3BF-D5B575939B7D}"/>
                </a:ext>
              </a:extLst>
            </p:cNvPr>
            <p:cNvSpPr/>
            <p:nvPr/>
          </p:nvSpPr>
          <p:spPr>
            <a:xfrm>
              <a:off x="1824410" y="4394852"/>
              <a:ext cx="405882" cy="40934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2ABA5577-B32D-4EEB-B20F-9C60366BE182}"/>
                </a:ext>
              </a:extLst>
            </p:cNvPr>
            <p:cNvSpPr/>
            <p:nvPr/>
          </p:nvSpPr>
          <p:spPr>
            <a:xfrm>
              <a:off x="1814578" y="4984424"/>
              <a:ext cx="405882" cy="40934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6E89BE46-D925-4686-833B-81F6751FD60D}"/>
                </a:ext>
              </a:extLst>
            </p:cNvPr>
            <p:cNvSpPr/>
            <p:nvPr/>
          </p:nvSpPr>
          <p:spPr>
            <a:xfrm>
              <a:off x="1814578" y="5554799"/>
              <a:ext cx="405882" cy="40934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E87E4910-DC32-40A2-9448-DA418FBB6410}"/>
                </a:ext>
              </a:extLst>
            </p:cNvPr>
            <p:cNvSpPr/>
            <p:nvPr/>
          </p:nvSpPr>
          <p:spPr>
            <a:xfrm>
              <a:off x="3340133" y="4003252"/>
              <a:ext cx="405882" cy="40934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E742894C-B4E3-4332-A873-6C781BF2EA58}"/>
                </a:ext>
              </a:extLst>
            </p:cNvPr>
            <p:cNvSpPr/>
            <p:nvPr/>
          </p:nvSpPr>
          <p:spPr>
            <a:xfrm>
              <a:off x="3340133" y="4488381"/>
              <a:ext cx="405882" cy="40934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4AA0EDE1-6F2F-4FED-BF4D-B7715958DB18}"/>
                </a:ext>
              </a:extLst>
            </p:cNvPr>
            <p:cNvSpPr/>
            <p:nvPr/>
          </p:nvSpPr>
          <p:spPr>
            <a:xfrm>
              <a:off x="3332794" y="4984423"/>
              <a:ext cx="405882" cy="40934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1BF5AC5D-6952-43A7-9FCF-B94D8D6F758F}"/>
                </a:ext>
              </a:extLst>
            </p:cNvPr>
            <p:cNvSpPr/>
            <p:nvPr/>
          </p:nvSpPr>
          <p:spPr>
            <a:xfrm>
              <a:off x="3340133" y="5440282"/>
              <a:ext cx="405882" cy="40934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60FD0BD4-620C-4F8B-AFE7-AA526980C8F2}"/>
                </a:ext>
              </a:extLst>
            </p:cNvPr>
            <p:cNvSpPr/>
            <p:nvPr/>
          </p:nvSpPr>
          <p:spPr>
            <a:xfrm>
              <a:off x="3340133" y="5936324"/>
              <a:ext cx="405882" cy="40934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DA8B3D9A-82C5-455F-B40E-0169BF27010B}"/>
                </a:ext>
              </a:extLst>
            </p:cNvPr>
            <p:cNvSpPr/>
            <p:nvPr/>
          </p:nvSpPr>
          <p:spPr>
            <a:xfrm>
              <a:off x="4841178" y="4685221"/>
              <a:ext cx="405882" cy="409345"/>
            </a:xfrm>
            <a:prstGeom prst="ellipse">
              <a:avLst/>
            </a:prstGeom>
            <a:solidFill>
              <a:srgbClr val="E63AC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BD016879-227F-435E-9827-38702B5A2F96}"/>
                </a:ext>
              </a:extLst>
            </p:cNvPr>
            <p:cNvSpPr/>
            <p:nvPr/>
          </p:nvSpPr>
          <p:spPr>
            <a:xfrm>
              <a:off x="4851010" y="5267058"/>
              <a:ext cx="405882" cy="409345"/>
            </a:xfrm>
            <a:prstGeom prst="ellipse">
              <a:avLst/>
            </a:prstGeom>
            <a:solidFill>
              <a:srgbClr val="E63AC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0E0FE1-579A-4DA3-A40B-D00A0D81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26</a:t>
            </a:fld>
            <a:r>
              <a:rPr lang="ru-RU"/>
              <a:t>/20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AFB44-320A-EE20-DDFC-BB454FEA28B7}"/>
              </a:ext>
            </a:extLst>
          </p:cNvPr>
          <p:cNvSpPr txBox="1"/>
          <p:nvPr/>
        </p:nvSpPr>
        <p:spPr>
          <a:xfrm>
            <a:off x="5095217" y="5147691"/>
            <a:ext cx="17882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/>
              <a:t>Состояние</a:t>
            </a:r>
          </a:p>
        </p:txBody>
      </p:sp>
    </p:spTree>
    <p:extLst>
      <p:ext uri="{BB962C8B-B14F-4D97-AF65-F5344CB8AC3E}">
        <p14:creationId xmlns:p14="http://schemas.microsoft.com/office/powerpoint/2010/main" val="113225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279B50-C7CA-43DB-84D9-4D2CB1CCB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269DD6-6E07-4CC8-9744-A0405394F60B}"/>
              </a:ext>
            </a:extLst>
          </p:cNvPr>
          <p:cNvSpPr txBox="1"/>
          <p:nvPr/>
        </p:nvSpPr>
        <p:spPr>
          <a:xfrm>
            <a:off x="2039261" y="183398"/>
            <a:ext cx="8306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ОБУЧЕНИЯ С ПОДКРЕПЛЕНИЕМ</a:t>
            </a:r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50329A-BB87-47F5-84F0-AE00DF5E6DA9}"/>
              </a:ext>
            </a:extLst>
          </p:cNvPr>
          <p:cNvSpPr txBox="1"/>
          <p:nvPr/>
        </p:nvSpPr>
        <p:spPr>
          <a:xfrm>
            <a:off x="0" y="102649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параметров стратегии производится с помощью алгоритма </a:t>
            </a:r>
          </a:p>
          <a:p>
            <a:pPr algn="ctr"/>
            <a:r>
              <a:rPr lang="en-US" sz="24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Proximal Policy Optimization (PPO)</a:t>
            </a:r>
            <a:r>
              <a:rPr lang="ru-RU" sz="24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29812B-FEEF-4B2F-964F-6C21793C51B8}"/>
              </a:ext>
            </a:extLst>
          </p:cNvPr>
          <p:cNvSpPr txBox="1"/>
          <p:nvPr/>
        </p:nvSpPr>
        <p:spPr>
          <a:xfrm>
            <a:off x="317242" y="2171946"/>
            <a:ext cx="1206759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Агент взаимодействует с окружением и собирает данные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(состояние, действие, награда, следующее состояние).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параметров стратегии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собранных данных. 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сети, аппроксимирующей функцию ценности состояния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value function). 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Шаги 1–3 повторяются многократно, итеративно улучшая закон управления.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(происходит процесс «обучения»)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1CE310-C165-4A05-A739-726804AA7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27</a:t>
            </a:fld>
            <a:r>
              <a:rPr lang="ru-RU"/>
              <a:t>/20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7252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6C196A-F245-4485-8A92-FE561620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28</a:t>
            </a:fld>
            <a:r>
              <a:rPr lang="ru-RU"/>
              <a:t>/20</a:t>
            </a:r>
            <a:endParaRPr lang="ru-RU" dirty="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15D5C32-16CA-4BEC-96F4-F2D7D9269CF2}"/>
              </a:ext>
            </a:extLst>
          </p:cNvPr>
          <p:cNvGrpSpPr/>
          <p:nvPr/>
        </p:nvGrpSpPr>
        <p:grpSpPr>
          <a:xfrm>
            <a:off x="86974" y="876619"/>
            <a:ext cx="9441873" cy="5903740"/>
            <a:chOff x="14244" y="433866"/>
            <a:chExt cx="9743363" cy="6376216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BE207BC4-B56D-424F-911F-BE089D2AC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7" y="433866"/>
              <a:ext cx="9520800" cy="6338482"/>
            </a:xfrm>
            <a:prstGeom prst="rect">
              <a:avLst/>
            </a:prstGeom>
          </p:spPr>
        </p:pic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F4068EA8-EE5C-4A68-8199-776487285A5F}"/>
                </a:ext>
              </a:extLst>
            </p:cNvPr>
            <p:cNvGrpSpPr/>
            <p:nvPr/>
          </p:nvGrpSpPr>
          <p:grpSpPr>
            <a:xfrm>
              <a:off x="14244" y="1071944"/>
              <a:ext cx="8912631" cy="5738138"/>
              <a:chOff x="110718" y="1006825"/>
              <a:chExt cx="8912631" cy="5738138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EF8A007-97F5-44F6-9E48-F5459138C48C}"/>
                  </a:ext>
                </a:extLst>
              </p:cNvPr>
              <p:cNvSpPr txBox="1"/>
              <p:nvPr/>
            </p:nvSpPr>
            <p:spPr>
              <a:xfrm>
                <a:off x="1965639" y="6344853"/>
                <a:ext cx="705771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Начальное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расстояние до фокальной линии, 100 000 км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3AD27A0-702A-4D4D-9719-4C6288E8A22A}"/>
                  </a:ext>
                </a:extLst>
              </p:cNvPr>
              <p:cNvSpPr txBox="1"/>
              <p:nvPr/>
            </p:nvSpPr>
            <p:spPr>
              <a:xfrm rot="16200000">
                <a:off x="-2243035" y="3360578"/>
                <a:ext cx="541539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Конечное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расстояние до фокальной линии, </a:t>
                </a:r>
              </a:p>
              <a:p>
                <a:pPr algn="ctr"/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100 000 км</a:t>
                </a:r>
              </a:p>
            </p:txBody>
          </p:sp>
        </p:grp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F6B504-6460-4AF7-8D50-94315C1E8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74"/>
            <a:ext cx="12192000" cy="890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AE0AD7-0422-49C2-9AEA-5D67C68DCC2F}"/>
              </a:ext>
            </a:extLst>
          </p:cNvPr>
          <p:cNvSpPr txBox="1"/>
          <p:nvPr/>
        </p:nvSpPr>
        <p:spPr>
          <a:xfrm>
            <a:off x="0" y="77641"/>
            <a:ext cx="125132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ОБУЧЕНИЯ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ОСЬ ФОКУСА ДВИЖЕТСЯ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АГЕНТ ОБУЧЕН В ПОСТАНОВКЕ (1)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1CA703-7CC6-4686-B1CB-49740AD947FF}"/>
              </a:ext>
            </a:extLst>
          </p:cNvPr>
          <p:cNvSpPr txBox="1"/>
          <p:nvPr/>
        </p:nvSpPr>
        <p:spPr>
          <a:xfrm>
            <a:off x="86973" y="929918"/>
            <a:ext cx="10611059" cy="4248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Начальные и конечные расстояния до фокальной линии. Статистика за 5000 запусков.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4A1344-9601-4EDB-B0C5-D19B24F90CCD}"/>
                  </a:ext>
                </a:extLst>
              </p:cNvPr>
              <p:cNvSpPr txBox="1"/>
              <p:nvPr/>
            </p:nvSpPr>
            <p:spPr>
              <a:xfrm>
                <a:off x="9326672" y="1609956"/>
                <a:ext cx="2790825" cy="916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acc>
                              <m:r>
                                <a:rPr lang="ru-RU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e>
                              <m:r>
                                <a:rPr lang="ru-RU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sz="2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acc>
                              <m:r>
                                <a:rPr lang="ru-RU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ru-RU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ru-RU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ru-RU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ru-RU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4A1344-9601-4EDB-B0C5-D19B24F90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6672" y="1609956"/>
                <a:ext cx="2790825" cy="9161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AF329D-4A61-4F57-A119-975FFF271356}"/>
              </a:ext>
            </a:extLst>
          </p:cNvPr>
          <p:cNvSpPr txBox="1"/>
          <p:nvPr/>
        </p:nvSpPr>
        <p:spPr>
          <a:xfrm>
            <a:off x="9326672" y="2781287"/>
            <a:ext cx="27908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Агент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задаче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учета неинерциальных возмущений.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Применили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постановке, которая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движение ГФС.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10392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C9C6EDE-7C12-49D8-AE1E-947F34DAAE45}"/>
              </a:ext>
            </a:extLst>
          </p:cNvPr>
          <p:cNvSpPr txBox="1">
            <a:spLocks/>
          </p:cNvSpPr>
          <p:nvPr/>
        </p:nvSpPr>
        <p:spPr>
          <a:xfrm>
            <a:off x="0" y="-38101"/>
            <a:ext cx="12192000" cy="890833"/>
          </a:xfrm>
          <a:prstGeom prst="rect">
            <a:avLst/>
          </a:prstGeom>
          <a:solidFill>
            <a:srgbClr val="FFE38B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B23C14-08FA-4FDF-84B8-92FE7CB2F59F}"/>
              </a:ext>
            </a:extLst>
          </p:cNvPr>
          <p:cNvSpPr txBox="1"/>
          <p:nvPr/>
        </p:nvSpPr>
        <p:spPr>
          <a:xfrm>
            <a:off x="109537" y="142507"/>
            <a:ext cx="11991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УПРАВЛЕНИЯ КА В ОБЛАСТИ ГРАВИТАЦИОННОЙ ЛИНЗЫ СОЛНЦА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C7DBE4-2470-435E-A9C9-85D2EC39B3DE}"/>
              </a:ext>
            </a:extLst>
          </p:cNvPr>
          <p:cNvSpPr txBox="1"/>
          <p:nvPr/>
        </p:nvSpPr>
        <p:spPr>
          <a:xfrm>
            <a:off x="101954" y="852732"/>
            <a:ext cx="118344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аппарата вдоль фокальной линии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~25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а.е./год (118 км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выбрана миссия, описанная в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lang="ru-RU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EEF59E-FBEA-476F-860F-E0040199DE03}"/>
              </a:ext>
            </a:extLst>
          </p:cNvPr>
          <p:cNvSpPr txBox="1"/>
          <p:nvPr/>
        </p:nvSpPr>
        <p:spPr>
          <a:xfrm>
            <a:off x="109537" y="5199604"/>
            <a:ext cx="103858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550 а.е. </a:t>
            </a:r>
            <a:r>
              <a:rPr lang="ru-RU" sz="24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3.2 световых суток =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&gt;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необходима автономность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Требуемая точность управления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~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метров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[1]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058A23-40FB-4758-9E69-5E46273B0945}"/>
              </a:ext>
            </a:extLst>
          </p:cNvPr>
          <p:cNvSpPr txBox="1"/>
          <p:nvPr/>
        </p:nvSpPr>
        <p:spPr>
          <a:xfrm>
            <a:off x="753307" y="4273574"/>
            <a:ext cx="6097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Экзопланета и Солнце находятся в движении</a:t>
            </a:r>
            <a:endParaRPr lang="ru-RU" sz="24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C321B5F-51A4-4075-9D2A-11649D35BFAB}"/>
              </a:ext>
            </a:extLst>
          </p:cNvPr>
          <p:cNvGrpSpPr/>
          <p:nvPr/>
        </p:nvGrpSpPr>
        <p:grpSpPr>
          <a:xfrm>
            <a:off x="492657" y="1325997"/>
            <a:ext cx="11053006" cy="3542083"/>
            <a:chOff x="474246" y="1742410"/>
            <a:chExt cx="11053006" cy="3542083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BD707F9-3869-4128-913A-696856460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246" y="1742410"/>
              <a:ext cx="11053006" cy="3542083"/>
            </a:xfrm>
            <a:prstGeom prst="rect">
              <a:avLst/>
            </a:prstGeom>
          </p:spPr>
        </p:pic>
        <p:sp>
          <p:nvSpPr>
            <p:cNvPr id="7" name="Стрелка: вниз 6">
              <a:extLst>
                <a:ext uri="{FF2B5EF4-FFF2-40B4-BE49-F238E27FC236}">
                  <a16:creationId xmlns:a16="http://schemas.microsoft.com/office/drawing/2014/main" id="{83A7853E-F61F-4F29-A40A-F183FE4D12F3}"/>
                </a:ext>
              </a:extLst>
            </p:cNvPr>
            <p:cNvSpPr/>
            <p:nvPr/>
          </p:nvSpPr>
          <p:spPr>
            <a:xfrm rot="9497145">
              <a:off x="1337845" y="3857660"/>
              <a:ext cx="331394" cy="558459"/>
            </a:xfrm>
            <a:prstGeom prst="downArrow">
              <a:avLst>
                <a:gd name="adj1" fmla="val 23843"/>
                <a:gd name="adj2" fmla="val 50000"/>
              </a:avLst>
            </a:prstGeom>
            <a:solidFill>
              <a:srgbClr val="92D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трелка: вниз 7">
              <a:extLst>
                <a:ext uri="{FF2B5EF4-FFF2-40B4-BE49-F238E27FC236}">
                  <a16:creationId xmlns:a16="http://schemas.microsoft.com/office/drawing/2014/main" id="{9C71DCC8-54F3-4B99-BE28-9B8E2E7867F0}"/>
                </a:ext>
              </a:extLst>
            </p:cNvPr>
            <p:cNvSpPr/>
            <p:nvPr/>
          </p:nvSpPr>
          <p:spPr>
            <a:xfrm rot="14789288">
              <a:off x="4225780" y="3306211"/>
              <a:ext cx="319119" cy="1578507"/>
            </a:xfrm>
            <a:prstGeom prst="downArrow">
              <a:avLst>
                <a:gd name="adj1" fmla="val 26259"/>
                <a:gd name="adj2" fmla="val 50000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D18E7D0-4306-4FA5-9A9C-39A735E0B28E}"/>
              </a:ext>
            </a:extLst>
          </p:cNvPr>
          <p:cNvSpPr txBox="1"/>
          <p:nvPr/>
        </p:nvSpPr>
        <p:spPr>
          <a:xfrm>
            <a:off x="567857" y="4556837"/>
            <a:ext cx="60970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этого движения могут быть известны</a:t>
            </a:r>
            <a:b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некоторой погрешностью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4C5F5A3-2F3D-4E7E-B5C6-761CBA277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3</a:t>
            </a:fld>
            <a:r>
              <a:rPr lang="ru-RU"/>
              <a:t>/20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8627F3-6227-41CE-A20F-F5E12F739B5B}"/>
              </a:ext>
            </a:extLst>
          </p:cNvPr>
          <p:cNvSpPr txBox="1"/>
          <p:nvPr/>
        </p:nvSpPr>
        <p:spPr>
          <a:xfrm>
            <a:off x="109537" y="5874040"/>
            <a:ext cx="10692442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[1]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Helvajian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H., Rosenthal A.,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Poklemba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J.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др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Mission Architecture to Reach and Operate at the Focal Region of the Solar Gravitational Lens // Journal of Spacecraft and Rockets. — 2023. </a:t>
            </a: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4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9FB12D3-5FD1-4360-BEF3-4A7AE7CE2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4</a:t>
            </a:fld>
            <a:r>
              <a:rPr lang="ru-RU"/>
              <a:t>/20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9B7C1A-DB36-4DE1-A293-6476B81EE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10D757-DFCE-4D80-AA69-DBDDB6D93DEC}"/>
              </a:ext>
            </a:extLst>
          </p:cNvPr>
          <p:cNvSpPr txBox="1"/>
          <p:nvPr/>
        </p:nvSpPr>
        <p:spPr>
          <a:xfrm>
            <a:off x="0" y="-2537"/>
            <a:ext cx="121920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С ПОДКРЕПЛЕНИЕМ В ЗАДАЧАХ КОСМИЧЕСКОЙ МЕХАНИКИ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65626-33D1-4E27-8658-CA2D9D54E987}"/>
              </a:ext>
            </a:extLst>
          </p:cNvPr>
          <p:cNvSpPr txBox="1"/>
          <p:nvPr/>
        </p:nvSpPr>
        <p:spPr>
          <a:xfrm>
            <a:off x="219075" y="827424"/>
            <a:ext cx="1219200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Удержание на гало-орбитах около точек либрации:</a:t>
            </a:r>
          </a:p>
          <a:p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Широбоков М.Г. Методика построения управления космическими аппаратами с использованием методов обучения с подкреплением // Космические исследования. — 2024. — Т. 62, № 5. — С. 498–515.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Перелёты к Луне с применением метода Ляпунова и ОП:</a:t>
            </a: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Holt H.,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Baresi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N. Towards Optimal Lyapunov Controllers for Low-thrust Lunar transfers via Reinforcement Learning //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AAS Astrodynamics Specialist Conference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2019. 13–17 January,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Ka'anapali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Maui, HI, USA.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Автоматическое перепланирование траекторий после отказов:</a:t>
            </a:r>
          </a:p>
          <a:p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Das-Stuart A., Howell K. Contingency planning in complex dynamical environments via heuristically accelerated reinforcement learning //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AAS/AIAA Astrodynamics Specialist Conference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2019. 13–17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January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Ka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'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anapali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Maui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USA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ОП в ГФС уже рассматривалось, но в упрощённой постановке без учёта движения оси ГФС в:</a:t>
            </a:r>
          </a:p>
          <a:p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Широбоков М.Г., Корнеев К.Р., </a:t>
            </a:r>
            <a:r>
              <a:rPr lang="ru-RU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Перепухов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Д.Г. Автономное управление космическим аппаратом в области фокуса гравитационной линзы Солнца на основе методов машинного обучения с подкреплением // Космические исследования. — 2025. — Т. 63, № 2. — С. 204–220. 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860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D031C1-9ED3-4039-8E50-89EC40663A3E}"/>
              </a:ext>
            </a:extLst>
          </p:cNvPr>
          <p:cNvSpPr txBox="1"/>
          <p:nvPr/>
        </p:nvSpPr>
        <p:spPr>
          <a:xfrm>
            <a:off x="260116" y="890016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и исследовать алгоритмы автономного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космическим аппаратом      в области гравитационного фокуса Солнца (ГФС) на основе методов обучения         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подкреплением.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F35596-DB32-4F81-A4BB-5BA961D39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9458A8-5485-44E6-AAE7-BA24CCB6747C}"/>
              </a:ext>
            </a:extLst>
          </p:cNvPr>
          <p:cNvSpPr txBox="1"/>
          <p:nvPr/>
        </p:nvSpPr>
        <p:spPr>
          <a:xfrm>
            <a:off x="2714625" y="183398"/>
            <a:ext cx="617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D84A64-3B2D-44AB-A944-31C8F6CF0F66}"/>
              </a:ext>
            </a:extLst>
          </p:cNvPr>
          <p:cNvSpPr txBox="1"/>
          <p:nvPr/>
        </p:nvSpPr>
        <p:spPr>
          <a:xfrm>
            <a:off x="262610" y="2129842"/>
            <a:ext cx="86242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4095CF-CE9F-457E-A7E9-F103631E389D}"/>
              </a:ext>
            </a:extLst>
          </p:cNvPr>
          <p:cNvSpPr txBox="1"/>
          <p:nvPr/>
        </p:nvSpPr>
        <p:spPr>
          <a:xfrm>
            <a:off x="260116" y="2600450"/>
            <a:ext cx="10411233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60000">
              <a:spcAft>
                <a:spcPts val="1800"/>
              </a:spcAft>
              <a:buFont typeface="+mj-lt"/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Реализовать математические модели движения аппарата в области гравитационного фокуса в двух постановках — упрощённой и с учётом движения Солнца и экзопланеты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60000">
              <a:spcAft>
                <a:spcPts val="1800"/>
              </a:spcAft>
              <a:buFont typeface="+mj-lt"/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Сформулировать задачу управления в терминах обучения с подкреплением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60000">
              <a:spcAft>
                <a:spcPts val="1800"/>
              </a:spcAft>
              <a:buFont typeface="+mj-lt"/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Реализовать и обучить алгоритм управления с помощью методов обучения с подкреплением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360000">
              <a:spcAft>
                <a:spcPts val="1800"/>
              </a:spcAft>
              <a:buFont typeface="+mj-lt"/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эффективность разработанных алгоритмов управления и их переносимость между различными моделями.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E4BCEC3-5C22-4D42-AB7C-B655F3A7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5</a:t>
            </a:fld>
            <a:r>
              <a:rPr lang="ru-RU"/>
              <a:t>/20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628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760D597-2C06-49F3-BB8D-2566C7379770}"/>
              </a:ext>
            </a:extLst>
          </p:cNvPr>
          <p:cNvSpPr txBox="1"/>
          <p:nvPr/>
        </p:nvSpPr>
        <p:spPr>
          <a:xfrm>
            <a:off x="261568" y="1022276"/>
            <a:ext cx="7538119" cy="3156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Coordinate System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система координат, </a:t>
            </a:r>
          </a:p>
          <a:p>
            <a:pPr>
              <a:lnSpc>
                <a:spcPct val="12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связанная с фокусом линзы: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координат совпадает с Солнцем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(движется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барицентра Сол. системы)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ось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вдоль фокусной линии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(вращается из-за движения Солнца и экзопланеты)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оси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плоскости изображения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284B75B-363A-4714-8F5A-7737EEF70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20"/>
            <a:ext cx="12192000" cy="890016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108B8B8-B383-406C-8F9F-D1CF5D4F8B11}"/>
              </a:ext>
            </a:extLst>
          </p:cNvPr>
          <p:cNvSpPr txBox="1"/>
          <p:nvPr/>
        </p:nvSpPr>
        <p:spPr>
          <a:xfrm>
            <a:off x="2329704" y="182183"/>
            <a:ext cx="7824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КООРДИНАТ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70C2AB7-BFF3-CC5F-4845-7D4805B5FDAF}"/>
              </a:ext>
            </a:extLst>
          </p:cNvPr>
          <p:cNvGrpSpPr/>
          <p:nvPr/>
        </p:nvGrpSpPr>
        <p:grpSpPr>
          <a:xfrm>
            <a:off x="7989602" y="1034831"/>
            <a:ext cx="3919351" cy="2751107"/>
            <a:chOff x="7916439" y="1188269"/>
            <a:chExt cx="3919351" cy="275110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AE9B56-06C6-4EBF-8F55-707AE3CC1D53}"/>
                </a:ext>
              </a:extLst>
            </p:cNvPr>
            <p:cNvSpPr txBox="1"/>
            <p:nvPr/>
          </p:nvSpPr>
          <p:spPr>
            <a:xfrm>
              <a:off x="7989601" y="1226971"/>
              <a:ext cx="3846189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постановке (1) </a:t>
              </a:r>
            </a:p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введенная СК является 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инерциальной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b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постановке (2)</a:t>
              </a:r>
              <a:b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введенная СК является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НЕинерциальной</a:t>
              </a:r>
              <a:endParaRPr lang="ru-RU" sz="2400" dirty="0"/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7C0EBAE-D795-4FE6-9707-4C6F74E5222D}"/>
                </a:ext>
              </a:extLst>
            </p:cNvPr>
            <p:cNvSpPr/>
            <p:nvPr/>
          </p:nvSpPr>
          <p:spPr>
            <a:xfrm>
              <a:off x="7916439" y="1188269"/>
              <a:ext cx="3266228" cy="2751107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06DEFC2-3217-4A3F-BBE0-54ECB32F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6</a:t>
            </a:fld>
            <a:r>
              <a:rPr lang="ru-RU"/>
              <a:t>/20</a:t>
            </a:r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F13B5DD-2CB3-4843-A7BC-437DE4961049}"/>
              </a:ext>
            </a:extLst>
          </p:cNvPr>
          <p:cNvGrpSpPr/>
          <p:nvPr/>
        </p:nvGrpSpPr>
        <p:grpSpPr>
          <a:xfrm>
            <a:off x="502418" y="4346211"/>
            <a:ext cx="10027703" cy="2200773"/>
            <a:chOff x="502418" y="4346211"/>
            <a:chExt cx="10027703" cy="2200773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E33E80CA-E752-4F0F-9731-F5E070F73CDE}"/>
                </a:ext>
              </a:extLst>
            </p:cNvPr>
            <p:cNvGrpSpPr/>
            <p:nvPr/>
          </p:nvGrpSpPr>
          <p:grpSpPr>
            <a:xfrm>
              <a:off x="1128479" y="4346211"/>
              <a:ext cx="9401642" cy="2200773"/>
              <a:chOff x="2927754" y="3970108"/>
              <a:chExt cx="9401642" cy="2200773"/>
            </a:xfrm>
          </p:grpSpPr>
          <p:grpSp>
            <p:nvGrpSpPr>
              <p:cNvPr id="48" name="Group 1143">
                <a:extLst>
                  <a:ext uri="{FF2B5EF4-FFF2-40B4-BE49-F238E27FC236}">
                    <a16:creationId xmlns:a16="http://schemas.microsoft.com/office/drawing/2014/main" id="{40ABE8DF-3B3B-4C8E-914A-7D0BDCC087A8}"/>
                  </a:ext>
                </a:extLst>
              </p:cNvPr>
              <p:cNvGrpSpPr/>
              <p:nvPr/>
            </p:nvGrpSpPr>
            <p:grpSpPr>
              <a:xfrm>
                <a:off x="2927754" y="3970108"/>
                <a:ext cx="9401642" cy="2200773"/>
                <a:chOff x="956079" y="1408282"/>
                <a:chExt cx="11625567" cy="2530612"/>
              </a:xfrm>
            </p:grpSpPr>
            <p:grpSp>
              <p:nvGrpSpPr>
                <p:cNvPr id="49" name="Group 1119">
                  <a:extLst>
                    <a:ext uri="{FF2B5EF4-FFF2-40B4-BE49-F238E27FC236}">
                      <a16:creationId xmlns:a16="http://schemas.microsoft.com/office/drawing/2014/main" id="{A4AF52FC-B541-4A28-A32F-A15F9FA651B2}"/>
                    </a:ext>
                  </a:extLst>
                </p:cNvPr>
                <p:cNvGrpSpPr/>
                <p:nvPr/>
              </p:nvGrpSpPr>
              <p:grpSpPr>
                <a:xfrm>
                  <a:off x="956079" y="1408282"/>
                  <a:ext cx="11625567" cy="2329624"/>
                  <a:chOff x="767938" y="1557244"/>
                  <a:chExt cx="11571560" cy="2318802"/>
                </a:xfrm>
              </p:grpSpPr>
              <p:grpSp>
                <p:nvGrpSpPr>
                  <p:cNvPr id="53" name="Group 24">
                    <a:extLst>
                      <a:ext uri="{FF2B5EF4-FFF2-40B4-BE49-F238E27FC236}">
                        <a16:creationId xmlns:a16="http://schemas.microsoft.com/office/drawing/2014/main" id="{D52462DF-E6F7-4CBD-9D25-DF0E88BAC8F9}"/>
                      </a:ext>
                    </a:extLst>
                  </p:cNvPr>
                  <p:cNvGrpSpPr/>
                  <p:nvPr/>
                </p:nvGrpSpPr>
                <p:grpSpPr>
                  <a:xfrm>
                    <a:off x="8729786" y="1736220"/>
                    <a:ext cx="3609712" cy="451128"/>
                    <a:chOff x="8729786" y="1736220"/>
                    <a:chExt cx="3609712" cy="451128"/>
                  </a:xfrm>
                </p:grpSpPr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4691ECDD-4FD0-4153-8170-8C9493D8F0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22572" y="1736220"/>
                      <a:ext cx="32169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ru-RU" sz="2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Плоскость изображения</a:t>
                      </a:r>
                    </a:p>
                  </p:txBody>
                </p:sp>
                <p:cxnSp>
                  <p:nvCxnSpPr>
                    <p:cNvPr id="63" name="Прямая со стрелкой 58">
                      <a:extLst>
                        <a:ext uri="{FF2B5EF4-FFF2-40B4-BE49-F238E27FC236}">
                          <a16:creationId xmlns:a16="http://schemas.microsoft.com/office/drawing/2014/main" id="{9137727F-5AC6-4F66-85E6-E9B79D25EE70}"/>
                        </a:ext>
                      </a:extLst>
                    </p:cNvPr>
                    <p:cNvCxnSpPr>
                      <a:cxnSpLocks/>
                      <a:stCxn id="62" idx="2"/>
                    </p:cNvCxnSpPr>
                    <p:nvPr/>
                  </p:nvCxnSpPr>
                  <p:spPr>
                    <a:xfrm flipH="1">
                      <a:off x="8729786" y="2136330"/>
                      <a:ext cx="2001250" cy="51018"/>
                    </a:xfrm>
                    <a:prstGeom prst="straightConnector1">
                      <a:avLst/>
                    </a:prstGeom>
                    <a:ln w="57150">
                      <a:solidFill>
                        <a:srgbClr val="333F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4" name="Group 25">
                    <a:extLst>
                      <a:ext uri="{FF2B5EF4-FFF2-40B4-BE49-F238E27FC236}">
                        <a16:creationId xmlns:a16="http://schemas.microsoft.com/office/drawing/2014/main" id="{9C427D98-5732-4A17-8A59-B04D93E38E23}"/>
                      </a:ext>
                    </a:extLst>
                  </p:cNvPr>
                  <p:cNvGrpSpPr/>
                  <p:nvPr/>
                </p:nvGrpSpPr>
                <p:grpSpPr>
                  <a:xfrm>
                    <a:off x="6725989" y="1557244"/>
                    <a:ext cx="1235102" cy="1232985"/>
                    <a:chOff x="4156915" y="753097"/>
                    <a:chExt cx="1235102" cy="1232985"/>
                  </a:xfrm>
                </p:grpSpPr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FCC3D629-46CB-4D00-A715-48565B2DED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56915" y="753097"/>
                      <a:ext cx="1235102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ru-RU" sz="2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Ось ГФС</a:t>
                      </a:r>
                    </a:p>
                  </p:txBody>
                </p:sp>
                <p:cxnSp>
                  <p:nvCxnSpPr>
                    <p:cNvPr id="61" name="Прямая со стрелкой 58">
                      <a:extLst>
                        <a:ext uri="{FF2B5EF4-FFF2-40B4-BE49-F238E27FC236}">
                          <a16:creationId xmlns:a16="http://schemas.microsoft.com/office/drawing/2014/main" id="{7FC7FDEC-C943-4274-B005-4B69A296854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171532" y="1330786"/>
                      <a:ext cx="165326" cy="655296"/>
                    </a:xfrm>
                    <a:prstGeom prst="straightConnector1">
                      <a:avLst/>
                    </a:prstGeom>
                    <a:ln w="57150">
                      <a:solidFill>
                        <a:srgbClr val="333F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5" name="Group 18">
                    <a:extLst>
                      <a:ext uri="{FF2B5EF4-FFF2-40B4-BE49-F238E27FC236}">
                        <a16:creationId xmlns:a16="http://schemas.microsoft.com/office/drawing/2014/main" id="{1D8A6C20-2912-404C-A175-274F82B40D24}"/>
                      </a:ext>
                    </a:extLst>
                  </p:cNvPr>
                  <p:cNvGrpSpPr/>
                  <p:nvPr/>
                </p:nvGrpSpPr>
                <p:grpSpPr>
                  <a:xfrm>
                    <a:off x="767938" y="1910086"/>
                    <a:ext cx="8750966" cy="1965960"/>
                    <a:chOff x="767938" y="1910086"/>
                    <a:chExt cx="8750966" cy="1965960"/>
                  </a:xfrm>
                </p:grpSpPr>
                <p:pic>
                  <p:nvPicPr>
                    <p:cNvPr id="56" name="Рисунок 61">
                      <a:extLst>
                        <a:ext uri="{FF2B5EF4-FFF2-40B4-BE49-F238E27FC236}">
                          <a16:creationId xmlns:a16="http://schemas.microsoft.com/office/drawing/2014/main" id="{43FFF139-244C-44C4-9103-3A100EFB9C7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76922" b="9190"/>
                    <a:stretch/>
                  </p:blipFill>
                  <p:spPr bwMode="auto">
                    <a:xfrm>
                      <a:off x="767938" y="2586690"/>
                      <a:ext cx="466324" cy="4785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57" name="Picture 2">
                      <a:extLst>
                        <a:ext uri="{FF2B5EF4-FFF2-40B4-BE49-F238E27FC236}">
                          <a16:creationId xmlns:a16="http://schemas.microsoft.com/office/drawing/2014/main" id="{89688E8F-1152-49A0-8A2B-2EB8454785B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992488" y="2224487"/>
                      <a:ext cx="1213240" cy="120293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cxnSp>
                  <p:nvCxnSpPr>
                    <p:cNvPr id="58" name="Прямая соединительная линия 40">
                      <a:extLst>
                        <a:ext uri="{FF2B5EF4-FFF2-40B4-BE49-F238E27FC236}">
                          <a16:creationId xmlns:a16="http://schemas.microsoft.com/office/drawing/2014/main" id="{5CE30414-746C-4772-AFBD-834EC6BDFFD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01100" y="2825956"/>
                      <a:ext cx="8517804" cy="0"/>
                    </a:xfrm>
                    <a:prstGeom prst="line">
                      <a:avLst/>
                    </a:prstGeom>
                    <a:ln w="28575">
                      <a:solidFill>
                        <a:srgbClr val="7F7F7F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">
                      <a:extLst>
                        <a:ext uri="{FF2B5EF4-FFF2-40B4-BE49-F238E27FC236}">
                          <a16:creationId xmlns:a16="http://schemas.microsoft.com/office/drawing/2014/main" id="{A38AA75F-571F-40D7-83CC-17CF154654E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577072" y="1910086"/>
                      <a:ext cx="0" cy="1965960"/>
                    </a:xfrm>
                    <a:prstGeom prst="line">
                      <a:avLst/>
                    </a:prstGeom>
                    <a:ln w="76200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50" name="Picture 6">
                  <a:extLst>
                    <a:ext uri="{FF2B5EF4-FFF2-40B4-BE49-F238E27FC236}">
                      <a16:creationId xmlns:a16="http://schemas.microsoft.com/office/drawing/2014/main" id="{BC950D61-BD1E-4491-B074-C87A23AF4B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8518556" flipV="1">
                  <a:off x="8666036" y="2856041"/>
                  <a:ext cx="596220" cy="7282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E1DBDF1-7988-45E3-8830-FAFA61A80353}"/>
                    </a:ext>
                  </a:extLst>
                </p:cNvPr>
                <p:cNvSpPr txBox="1"/>
                <p:nvPr/>
              </p:nvSpPr>
              <p:spPr>
                <a:xfrm>
                  <a:off x="10592182" y="3536918"/>
                  <a:ext cx="1481674" cy="4019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000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КА</a:t>
                  </a:r>
                </a:p>
              </p:txBody>
            </p:sp>
            <p:cxnSp>
              <p:nvCxnSpPr>
                <p:cNvPr id="52" name="Прямая со стрелкой 58">
                  <a:extLst>
                    <a:ext uri="{FF2B5EF4-FFF2-40B4-BE49-F238E27FC236}">
                      <a16:creationId xmlns:a16="http://schemas.microsoft.com/office/drawing/2014/main" id="{DF53026B-F659-440E-84F8-EE222D566D60}"/>
                    </a:ext>
                  </a:extLst>
                </p:cNvPr>
                <p:cNvCxnSpPr>
                  <a:cxnSpLocks/>
                  <a:stCxn id="51" idx="0"/>
                  <a:endCxn id="50" idx="2"/>
                </p:cNvCxnSpPr>
                <p:nvPr/>
              </p:nvCxnSpPr>
              <p:spPr>
                <a:xfrm flipH="1" flipV="1">
                  <a:off x="9205338" y="3506971"/>
                  <a:ext cx="2127682" cy="29946"/>
                </a:xfrm>
                <a:prstGeom prst="straightConnector1">
                  <a:avLst/>
                </a:prstGeom>
                <a:ln w="57150">
                  <a:solidFill>
                    <a:srgbClr val="333F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1146">
                <a:extLst>
                  <a:ext uri="{FF2B5EF4-FFF2-40B4-BE49-F238E27FC236}">
                    <a16:creationId xmlns:a16="http://schemas.microsoft.com/office/drawing/2014/main" id="{A8E0456E-CD88-446E-9CFC-0C5F9868C671}"/>
                  </a:ext>
                </a:extLst>
              </p:cNvPr>
              <p:cNvGrpSpPr/>
              <p:nvPr/>
            </p:nvGrpSpPr>
            <p:grpSpPr>
              <a:xfrm>
                <a:off x="6242098" y="3970110"/>
                <a:ext cx="1680131" cy="1700042"/>
                <a:chOff x="5191883" y="1583272"/>
                <a:chExt cx="1680131" cy="1700042"/>
              </a:xfrm>
            </p:grpSpPr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55F3FAEA-9D37-4394-B55F-D91068FBBE95}"/>
                    </a:ext>
                  </a:extLst>
                </p:cNvPr>
                <p:cNvSpPr txBox="1"/>
                <p:nvPr/>
              </p:nvSpPr>
              <p:spPr>
                <a:xfrm>
                  <a:off x="5528778" y="1615207"/>
                  <a:ext cx="1240867" cy="4019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FCS</a:t>
                  </a:r>
                  <a:endParaRPr lang="ru-RU" sz="2000" dirty="0">
                    <a:latin typeface="Roboto" panose="02000000000000000000" pitchFamily="2" charset="0"/>
                    <a:ea typeface="Roboto" panose="02000000000000000000" pitchFamily="2" charset="0"/>
                  </a:endParaRPr>
                </a:p>
              </p:txBody>
            </p:sp>
            <p:grpSp>
              <p:nvGrpSpPr>
                <p:cNvPr id="66" name="Group 1135">
                  <a:extLst>
                    <a:ext uri="{FF2B5EF4-FFF2-40B4-BE49-F238E27FC236}">
                      <a16:creationId xmlns:a16="http://schemas.microsoft.com/office/drawing/2014/main" id="{F57F1DC1-9038-4B1A-BC58-4548747EF695}"/>
                    </a:ext>
                  </a:extLst>
                </p:cNvPr>
                <p:cNvGrpSpPr/>
                <p:nvPr/>
              </p:nvGrpSpPr>
              <p:grpSpPr>
                <a:xfrm>
                  <a:off x="5191883" y="1583272"/>
                  <a:ext cx="1680131" cy="1700042"/>
                  <a:chOff x="5194582" y="1920069"/>
                  <a:chExt cx="1680131" cy="1700042"/>
                </a:xfrm>
              </p:grpSpPr>
              <p:grpSp>
                <p:nvGrpSpPr>
                  <p:cNvPr id="67" name="Group 1132">
                    <a:extLst>
                      <a:ext uri="{FF2B5EF4-FFF2-40B4-BE49-F238E27FC236}">
                        <a16:creationId xmlns:a16="http://schemas.microsoft.com/office/drawing/2014/main" id="{57619EF3-70F9-432D-97DA-56D5D4142BFC}"/>
                      </a:ext>
                    </a:extLst>
                  </p:cNvPr>
                  <p:cNvGrpSpPr/>
                  <p:nvPr/>
                </p:nvGrpSpPr>
                <p:grpSpPr>
                  <a:xfrm>
                    <a:off x="5194582" y="1920069"/>
                    <a:ext cx="1680131" cy="1700042"/>
                    <a:chOff x="2469113" y="4180519"/>
                    <a:chExt cx="1680131" cy="1700042"/>
                  </a:xfrm>
                </p:grpSpPr>
                <p:cxnSp>
                  <p:nvCxnSpPr>
                    <p:cNvPr id="69" name="Straight Arrow Connector 1122">
                      <a:extLst>
                        <a:ext uri="{FF2B5EF4-FFF2-40B4-BE49-F238E27FC236}">
                          <a16:creationId xmlns:a16="http://schemas.microsoft.com/office/drawing/2014/main" id="{33C84AF8-1EC7-471F-9DCF-01D554D1D2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072384" y="4357455"/>
                      <a:ext cx="0" cy="900345"/>
                    </a:xfrm>
                    <a:prstGeom prst="straightConnector1">
                      <a:avLst/>
                    </a:prstGeom>
                    <a:ln w="57150">
                      <a:solidFill>
                        <a:srgbClr val="009644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0" name="TextBox 69">
                          <a:extLst>
                            <a:ext uri="{FF2B5EF4-FFF2-40B4-BE49-F238E27FC236}">
                              <a16:creationId xmlns:a16="http://schemas.microsoft.com/office/drawing/2014/main" id="{6822ADFE-55E1-4E80-9B93-3116AD66362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604237" y="5295786"/>
                          <a:ext cx="545007" cy="5847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  <a:ea typeface="Roboto" panose="02000000000000000000" pitchFamily="2" charset="0"/>
                                  </a:rPr>
                                  <m:t>𝒛</m:t>
                                </m:r>
                              </m:oMath>
                            </m:oMathPara>
                          </a14:m>
                          <a:endParaRPr lang="en-US" sz="3200" b="1" dirty="0">
                            <a:latin typeface="Roboto" panose="02000000000000000000" pitchFamily="2" charset="0"/>
                            <a:ea typeface="Roboto" panose="02000000000000000000" pitchFamily="2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70" name="TextBox 69">
                          <a:extLst>
                            <a:ext uri="{FF2B5EF4-FFF2-40B4-BE49-F238E27FC236}">
                              <a16:creationId xmlns:a16="http://schemas.microsoft.com/office/drawing/2014/main" id="{6822ADFE-55E1-4E80-9B93-3116AD66362C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604237" y="5295786"/>
                          <a:ext cx="545007" cy="584775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ru-R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71" name="TextBox 70">
                      <a:extLst>
                        <a:ext uri="{FF2B5EF4-FFF2-40B4-BE49-F238E27FC236}">
                          <a16:creationId xmlns:a16="http://schemas.microsoft.com/office/drawing/2014/main" id="{B1B94123-3305-49BB-9B57-FBFBD562DB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69113" y="4180519"/>
                      <a:ext cx="545007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32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p:txBody>
                </p:sp>
              </p:grpSp>
              <p:cxnSp>
                <p:nvCxnSpPr>
                  <p:cNvPr id="68" name="Straight Arrow Connector 1134">
                    <a:extLst>
                      <a:ext uri="{FF2B5EF4-FFF2-40B4-BE49-F238E27FC236}">
                        <a16:creationId xmlns:a16="http://schemas.microsoft.com/office/drawing/2014/main" id="{DD59AFE8-8B6E-49C7-AAC5-10B628AA8F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V="1">
                    <a:off x="6224573" y="2569445"/>
                    <a:ext cx="0" cy="900345"/>
                  </a:xfrm>
                  <a:prstGeom prst="straightConnector1">
                    <a:avLst/>
                  </a:prstGeom>
                  <a:ln w="57150">
                    <a:solidFill>
                      <a:srgbClr val="009644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0E75EC6-17B0-4369-90EA-1916455FBC37}"/>
                </a:ext>
              </a:extLst>
            </p:cNvPr>
            <p:cNvSpPr txBox="1"/>
            <p:nvPr/>
          </p:nvSpPr>
          <p:spPr>
            <a:xfrm>
              <a:off x="502418" y="4765598"/>
              <a:ext cx="18501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Экзопланета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7758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284B75B-363A-4714-8F5A-7737EEF70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20"/>
            <a:ext cx="12192000" cy="890016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108B8B8-B383-406C-8F9F-D1CF5D4F8B11}"/>
              </a:ext>
            </a:extLst>
          </p:cNvPr>
          <p:cNvSpPr txBox="1"/>
          <p:nvPr/>
        </p:nvSpPr>
        <p:spPr>
          <a:xfrm>
            <a:off x="-99214" y="136525"/>
            <a:ext cx="123904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УРАВНЕНИЯ ДВИЖЕНИЯ. ПОСТАНОВКА (1).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AB5A245-88B5-4D00-A58C-4D4C7AA25295}"/>
                  </a:ext>
                </a:extLst>
              </p:cNvPr>
              <p:cNvSpPr txBox="1"/>
              <p:nvPr/>
            </p:nvSpPr>
            <p:spPr>
              <a:xfrm>
                <a:off x="5171690" y="1205229"/>
                <a:ext cx="2306795" cy="13281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3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sz="36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sz="3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3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acc>
                              <m:r>
                                <a:rPr lang="ru-RU" sz="36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3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e>
                              <m:r>
                                <a:rPr lang="ru-RU" sz="36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sz="3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3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acc>
                              <m:r>
                                <a:rPr lang="ru-RU" sz="36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3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AB5A245-88B5-4D00-A58C-4D4C7AA25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690" y="1205229"/>
                <a:ext cx="2306795" cy="13281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E922263C-4487-4E04-87F1-CA27F71C8266}"/>
              </a:ext>
            </a:extLst>
          </p:cNvPr>
          <p:cNvSpPr txBox="1"/>
          <p:nvPr/>
        </p:nvSpPr>
        <p:spPr>
          <a:xfrm>
            <a:off x="590184" y="1275346"/>
            <a:ext cx="66846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Уравнения движения КА, когда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и экзопланета покоятся.</a:t>
            </a:r>
            <a:endParaRPr lang="ru-RU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C71659-2B1B-4832-8893-7A8DC1B547CA}"/>
              </a:ext>
            </a:extLst>
          </p:cNvPr>
          <p:cNvSpPr txBox="1"/>
          <p:nvPr/>
        </p:nvSpPr>
        <p:spPr>
          <a:xfrm>
            <a:off x="590184" y="3098044"/>
            <a:ext cx="112467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правой части уравнений движения учитывается только реактивное ускорение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двигателей.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EAD8E23-51B4-4A00-A5F8-31EE628D2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7</a:t>
            </a:fld>
            <a:r>
              <a:rPr lang="ru-RU"/>
              <a:t>/20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BD169A-C775-B929-88DD-EEF442E850EE}"/>
              </a:ext>
            </a:extLst>
          </p:cNvPr>
          <p:cNvSpPr txBox="1"/>
          <p:nvPr/>
        </p:nvSpPr>
        <p:spPr>
          <a:xfrm>
            <a:off x="590184" y="4556149"/>
            <a:ext cx="10593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Фактически, это уравнения движения свободно движущейся точки.</a:t>
            </a:r>
          </a:p>
        </p:txBody>
      </p:sp>
    </p:spTree>
    <p:extLst>
      <p:ext uri="{BB962C8B-B14F-4D97-AF65-F5344CB8AC3E}">
        <p14:creationId xmlns:p14="http://schemas.microsoft.com/office/powerpoint/2010/main" val="3071462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F6B504-6460-4AF7-8D50-94315C1E8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959"/>
            <a:ext cx="12192000" cy="890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AE0AD7-0422-49C2-9AEA-5D67C68DCC2F}"/>
              </a:ext>
            </a:extLst>
          </p:cNvPr>
          <p:cNvSpPr txBox="1"/>
          <p:nvPr/>
        </p:nvSpPr>
        <p:spPr>
          <a:xfrm>
            <a:off x="87221" y="39710"/>
            <a:ext cx="120099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УРАВНЕНИЯ ДВИЖЕНИЯ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6D7DA5-311F-4322-BFB5-9907FE1D9500}"/>
                  </a:ext>
                </a:extLst>
              </p:cNvPr>
              <p:cNvSpPr txBox="1"/>
              <p:nvPr/>
            </p:nvSpPr>
            <p:spPr>
              <a:xfrm>
                <a:off x="3814760" y="2058471"/>
                <a:ext cx="7815735" cy="470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400" b="1" i="0" smtClean="0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ru-RU" sz="2400" i="0" smtClean="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CS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радиус-вектор КА в системе координат фокуса</a:t>
                </a:r>
                <a:endParaRPr lang="ru-RU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6D7DA5-311F-4322-BFB5-9907FE1D9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760" y="2058471"/>
                <a:ext cx="7815735" cy="470450"/>
              </a:xfrm>
              <a:prstGeom prst="rect">
                <a:avLst/>
              </a:prstGeom>
              <a:blipFill>
                <a:blip r:embed="rId3"/>
                <a:stretch>
                  <a:fillRect t="-9091" b="-2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4008D3B-A74F-4FA0-B86F-D90893275749}"/>
                  </a:ext>
                </a:extLst>
              </p:cNvPr>
              <p:cNvSpPr txBox="1"/>
              <p:nvPr/>
            </p:nvSpPr>
            <p:spPr>
              <a:xfrm>
                <a:off x="3816107" y="3449375"/>
                <a:ext cx="8375893" cy="8872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𝐚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𝐹𝐶𝑆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ускорение движения Солнца относительно</a:t>
                </a:r>
                <a:b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барицентра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Солнечной системы в системе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FCS</a:t>
                </a:r>
                <a:endParaRPr lang="ru-RU" sz="2400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4008D3B-A74F-4FA0-B86F-D90893275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107" y="3449375"/>
                <a:ext cx="8375893" cy="887294"/>
              </a:xfrm>
              <a:prstGeom prst="rect">
                <a:avLst/>
              </a:prstGeom>
              <a:blipFill>
                <a:blip r:embed="rId4"/>
                <a:stretch>
                  <a:fillRect l="-1092" t="-2759" b="-144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2F75864-ED81-40F1-A716-64C7CB24B8BF}"/>
                  </a:ext>
                </a:extLst>
              </p:cNvPr>
              <p:cNvSpPr txBox="1"/>
              <p:nvPr/>
            </p:nvSpPr>
            <p:spPr>
              <a:xfrm>
                <a:off x="3814760" y="4369838"/>
                <a:ext cx="7039660" cy="462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𝐹𝐶𝑆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реактивное ускорение в системе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FCS</a:t>
                </a:r>
                <a:endParaRPr lang="ru-RU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2F75864-ED81-40F1-A716-64C7CB24B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760" y="4369838"/>
                <a:ext cx="7039660" cy="462884"/>
              </a:xfrm>
              <a:prstGeom prst="rect">
                <a:avLst/>
              </a:prstGeom>
              <a:blipFill>
                <a:blip r:embed="rId5"/>
                <a:stretch>
                  <a:fillRect t="-11842" b="-276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0467363-4BFA-476F-83A0-D3ED4E63C452}"/>
                  </a:ext>
                </a:extLst>
              </p:cNvPr>
              <p:cNvSpPr txBox="1"/>
              <p:nvPr/>
            </p:nvSpPr>
            <p:spPr>
              <a:xfrm>
                <a:off x="3814760" y="2582362"/>
                <a:ext cx="783296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2400" b="1" i="0" smtClean="0">
                        <a:latin typeface="Cambria Math" panose="02040503050406030204" pitchFamily="18" charset="0"/>
                      </a:rPr>
                      <m:t>𝛚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sz="2400" b="1">
                        <a:latin typeface="Cambria Math" panose="02040503050406030204" pitchFamily="18" charset="0"/>
                      </a:rPr>
                      <m:t>𝛆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угловые скорость и ускорение базиса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FCS 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относительно инерциального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 проекции на оси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FCS</a:t>
                </a:r>
                <a:endParaRPr lang="ru-RU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0467363-4BFA-476F-83A0-D3ED4E63C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760" y="2582362"/>
                <a:ext cx="7832960" cy="830997"/>
              </a:xfrm>
              <a:prstGeom prst="rect">
                <a:avLst/>
              </a:prstGeom>
              <a:blipFill>
                <a:blip r:embed="rId6"/>
                <a:stretch>
                  <a:fillRect l="-1245" t="-5882" b="-154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698BF7B-DB35-49A5-8A1F-093ECDBA1994}"/>
              </a:ext>
            </a:extLst>
          </p:cNvPr>
          <p:cNvGrpSpPr/>
          <p:nvPr/>
        </p:nvGrpSpPr>
        <p:grpSpPr>
          <a:xfrm>
            <a:off x="272961" y="924864"/>
            <a:ext cx="9709239" cy="826362"/>
            <a:chOff x="629422" y="2612153"/>
            <a:chExt cx="9709239" cy="826362"/>
          </a:xfrm>
        </p:grpSpPr>
        <p:sp>
          <p:nvSpPr>
            <p:cNvPr id="22" name="Rectangle 1">
              <a:extLst>
                <a:ext uri="{FF2B5EF4-FFF2-40B4-BE49-F238E27FC236}">
                  <a16:creationId xmlns:a16="http://schemas.microsoft.com/office/drawing/2014/main" id="{AC77C0B7-FE06-4C03-9A7A-EFDFF4EB5081}"/>
                </a:ext>
              </a:extLst>
            </p:cNvPr>
            <p:cNvSpPr/>
            <p:nvPr/>
          </p:nvSpPr>
          <p:spPr>
            <a:xfrm>
              <a:off x="2149126" y="3070658"/>
              <a:ext cx="460079" cy="204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554E498-FE53-4C7C-91BD-97FCBF4CFF24}"/>
                    </a:ext>
                  </a:extLst>
                </p:cNvPr>
                <p:cNvSpPr txBox="1"/>
                <p:nvPr/>
              </p:nvSpPr>
              <p:spPr>
                <a:xfrm>
                  <a:off x="629422" y="2750072"/>
                  <a:ext cx="9709239" cy="49827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2800" b="0" dirty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̈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</m:acc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𝐹𝐶𝑆</m:t>
                          </m:r>
                        </m:sup>
                      </m:sSup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𝐹𝐶𝑆</m:t>
                          </m:r>
                        </m:sup>
                      </m:sSup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𝐹𝐶𝑆</m:t>
                          </m:r>
                        </m:sup>
                      </m:sSubSup>
                      <m:r>
                        <a:rPr lang="ru-RU" sz="2800" i="0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ru-RU" sz="2800" b="1" i="0" smtClean="0">
                          <a:latin typeface="Cambria Math" panose="02040503050406030204" pitchFamily="18" charset="0"/>
                        </a:rPr>
                        <m:t>𝛚</m:t>
                      </m:r>
                      <m:r>
                        <a:rPr lang="ru-RU" sz="2800" i="0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ru-RU" sz="2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ru-RU" sz="2800"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CS</m:t>
                          </m:r>
                        </m:sup>
                      </m:sSup>
                      <m:r>
                        <a:rPr lang="ru-RU" sz="280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2800" b="1" i="0" smtClean="0">
                          <a:latin typeface="Cambria Math" panose="02040503050406030204" pitchFamily="18" charset="0"/>
                        </a:rPr>
                        <m:t>𝛆</m:t>
                      </m:r>
                      <m:r>
                        <a:rPr lang="ru-RU" sz="2800" i="0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ru-RU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8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ru-RU" sz="280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CS</m:t>
                          </m:r>
                        </m:sup>
                      </m:sSup>
                      <m:r>
                        <a:rPr lang="ru-RU" sz="280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2800" b="1" i="0" smtClean="0">
                          <a:latin typeface="Cambria Math" panose="02040503050406030204" pitchFamily="18" charset="0"/>
                        </a:rPr>
                        <m:t>𝛚</m:t>
                      </m:r>
                      <m:r>
                        <a:rPr lang="ru-RU" sz="2800" i="0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ru-RU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800" b="1" i="1">
                              <a:latin typeface="Cambria Math" panose="02040503050406030204" pitchFamily="18" charset="0"/>
                            </a:rPr>
                            <m:t>𝛚</m:t>
                          </m:r>
                          <m:r>
                            <a:rPr lang="ru-RU" sz="2800" i="0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ru-RU" sz="28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800" b="1" i="0" smtClean="0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ru-RU" sz="2800" i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CS</m:t>
                              </m:r>
                            </m:sup>
                          </m:sSup>
                        </m:e>
                      </m:d>
                    </m:oMath>
                  </a14:m>
                  <a:endParaRPr lang="ru-RU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554E498-FE53-4C7C-91BD-97FCBF4CFF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422" y="2750072"/>
                  <a:ext cx="9709239" cy="49827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51E32A16-3868-4EC7-BB8D-83067EBF926B}"/>
                </a:ext>
              </a:extLst>
            </p:cNvPr>
            <p:cNvSpPr/>
            <p:nvPr/>
          </p:nvSpPr>
          <p:spPr>
            <a:xfrm>
              <a:off x="2556571" y="2612153"/>
              <a:ext cx="7685315" cy="826362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63C1918-5991-4728-A5C2-B666175CB076}"/>
                  </a:ext>
                </a:extLst>
              </p:cNvPr>
              <p:cNvSpPr txBox="1"/>
              <p:nvPr/>
            </p:nvSpPr>
            <p:spPr>
              <a:xfrm>
                <a:off x="0" y="5169239"/>
                <a:ext cx="12192000" cy="8872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Для ускорения численных расчётов </a:t>
                </a:r>
                <a14:m>
                  <m:oMath xmlns:m="http://schemas.openxmlformats.org/officeDocument/2006/math">
                    <m:r>
                      <a:rPr lang="ru-RU" sz="2400" b="1" i="0" smtClean="0">
                        <a:latin typeface="Cambria Math" panose="02040503050406030204" pitchFamily="18" charset="0"/>
                      </a:rPr>
                      <m:t>𝛚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sz="2400" b="1">
                        <a:latin typeface="Cambria Math" panose="02040503050406030204" pitchFamily="18" charset="0"/>
                      </a:rPr>
                      <m:t>𝛆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𝐚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𝐹𝐶𝑆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(функции исключительно времени) были </a:t>
                </a:r>
                <a:r>
                  <a:rPr lang="ru-RU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предрасчитаны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 линейно интерполированы на некоторой временной сетке </a:t>
                </a:r>
                <a:endParaRPr lang="ru-RU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63C1918-5991-4728-A5C2-B666175CB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69239"/>
                <a:ext cx="12192000" cy="887294"/>
              </a:xfrm>
              <a:prstGeom prst="rect">
                <a:avLst/>
              </a:prstGeom>
              <a:blipFill>
                <a:blip r:embed="rId8"/>
                <a:stretch>
                  <a:fillRect l="-100" t="-2740" r="-650" b="-1369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42470B4-1252-44CD-8B67-1872BD6F5005}"/>
                  </a:ext>
                </a:extLst>
              </p:cNvPr>
              <p:cNvSpPr txBox="1"/>
              <p:nvPr/>
            </p:nvSpPr>
            <p:spPr>
              <a:xfrm>
                <a:off x="55678" y="1972549"/>
                <a:ext cx="1177656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acc>
                              <m:r>
                                <a:rPr lang="ru-RU" sz="2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e>
                              <m:r>
                                <a:rPr lang="ru-RU" sz="2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sz="2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acc>
                              <m:r>
                                <a:rPr lang="ru-RU" sz="2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ru-RU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ru-RU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ru-RU" sz="2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ru-RU" sz="2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42470B4-1252-44CD-8B67-1872BD6F5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8" y="1972549"/>
                <a:ext cx="1177656" cy="1053494"/>
              </a:xfrm>
              <a:prstGeom prst="rect">
                <a:avLst/>
              </a:prstGeom>
              <a:blipFill>
                <a:blip r:embed="rId9"/>
                <a:stretch>
                  <a:fillRect r="-1487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992658DF-9253-4A1E-B051-4D595FEF2178}"/>
              </a:ext>
            </a:extLst>
          </p:cNvPr>
          <p:cNvSpPr/>
          <p:nvPr/>
        </p:nvSpPr>
        <p:spPr>
          <a:xfrm>
            <a:off x="922047" y="2528921"/>
            <a:ext cx="1419422" cy="40518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813CB8CB-1A5E-47DA-AD7A-62D589527598}"/>
              </a:ext>
            </a:extLst>
          </p:cNvPr>
          <p:cNvCxnSpPr>
            <a:cxnSpLocks/>
          </p:cNvCxnSpPr>
          <p:nvPr/>
        </p:nvCxnSpPr>
        <p:spPr>
          <a:xfrm flipV="1">
            <a:off x="1626722" y="1810512"/>
            <a:ext cx="1355964" cy="6805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0" name="Номер слайда 49">
            <a:extLst>
              <a:ext uri="{FF2B5EF4-FFF2-40B4-BE49-F238E27FC236}">
                <a16:creationId xmlns:a16="http://schemas.microsoft.com/office/drawing/2014/main" id="{3C0BE24D-62B3-4320-8BBD-B4FD3E75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8</a:t>
            </a:fld>
            <a:r>
              <a:rPr lang="ru-RU"/>
              <a:t>/20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5094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279B50-C7CA-43DB-84D9-4D2CB1CCB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1CE310-C165-4A05-A739-726804AA7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C02F-43C4-464C-9F56-137AAFAF76E9}" type="slidenum">
              <a:rPr lang="ru-RU" smtClean="0"/>
              <a:pPr/>
              <a:t>9</a:t>
            </a:fld>
            <a:r>
              <a:rPr lang="ru-RU"/>
              <a:t>/20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A763EC-EE05-43B0-8321-7FE16543527F}"/>
              </a:ext>
            </a:extLst>
          </p:cNvPr>
          <p:cNvSpPr txBox="1"/>
          <p:nvPr/>
        </p:nvSpPr>
        <p:spPr>
          <a:xfrm>
            <a:off x="2138205" y="152620"/>
            <a:ext cx="79155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ЗАДАЧИ УПРАВЛЕНИЯ</a:t>
            </a:r>
            <a:endParaRPr lang="ru-RU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6FD8BC-A719-4444-B050-F82D55F9EA0E}"/>
              </a:ext>
            </a:extLst>
          </p:cNvPr>
          <p:cNvSpPr txBox="1"/>
          <p:nvPr/>
        </p:nvSpPr>
        <p:spPr>
          <a:xfrm>
            <a:off x="354204" y="1042636"/>
            <a:ext cx="6094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Постановка 1: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ru-RU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B73C78-613C-4F40-A71C-6654F71C35F1}"/>
                  </a:ext>
                </a:extLst>
              </p:cNvPr>
              <p:cNvSpPr txBox="1"/>
              <p:nvPr/>
            </p:nvSpPr>
            <p:spPr>
              <a:xfrm>
                <a:off x="2105582" y="1019141"/>
                <a:ext cx="1847991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sz="2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acc>
                              <m:r>
                                <a:rPr lang="ru-RU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e>
                              <m:r>
                                <a:rPr lang="ru-RU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acc>
                              <m:r>
                                <a:rPr lang="ru-RU" sz="2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B73C78-613C-4F40-A71C-6654F71C3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582" y="1019141"/>
                <a:ext cx="1847991" cy="10534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99ECDE5-F38A-46DC-9E7F-1CA7563D3614}"/>
              </a:ext>
            </a:extLst>
          </p:cNvPr>
          <p:cNvSpPr txBox="1"/>
          <p:nvPr/>
        </p:nvSpPr>
        <p:spPr>
          <a:xfrm>
            <a:off x="6056028" y="1005305"/>
            <a:ext cx="609432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Постановка 2:</a:t>
            </a: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8649834-3F1D-42B0-B262-99997BED618E}"/>
                  </a:ext>
                </a:extLst>
              </p:cNvPr>
              <p:cNvSpPr txBox="1"/>
              <p:nvPr/>
            </p:nvSpPr>
            <p:spPr>
              <a:xfrm>
                <a:off x="8586155" y="1019141"/>
                <a:ext cx="1472409" cy="105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acc>
                              <m:r>
                                <a:rPr lang="ru-RU" sz="2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e>
                              <m:r>
                                <a:rPr lang="ru-RU" sz="2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acc>
                                <m:accPr>
                                  <m:chr m:val="̇"/>
                                  <m:ctrlPr>
                                    <a:rPr lang="ru-RU" sz="2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acc>
                              <m:r>
                                <a:rPr lang="ru-RU" sz="2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ru-RU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ru-RU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ru-RU" sz="2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ru-RU" sz="2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8649834-3F1D-42B0-B262-99997BED6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6155" y="1019141"/>
                <a:ext cx="1472409" cy="1053494"/>
              </a:xfrm>
              <a:prstGeom prst="rect">
                <a:avLst/>
              </a:prstGeom>
              <a:blipFill>
                <a:blip r:embed="rId4"/>
                <a:stretch>
                  <a:fillRect r="-987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1B945B98-B204-42A9-A247-E4F6E36A852C}"/>
              </a:ext>
            </a:extLst>
          </p:cNvPr>
          <p:cNvSpPr txBox="1"/>
          <p:nvPr/>
        </p:nvSpPr>
        <p:spPr>
          <a:xfrm>
            <a:off x="-77875" y="2150838"/>
            <a:ext cx="6295292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ачальные условия для обеих постановок :</a:t>
            </a: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7F01837-BEB2-4042-975D-35D16FF3EF68}"/>
                  </a:ext>
                </a:extLst>
              </p:cNvPr>
              <p:cNvSpPr txBox="1"/>
              <p:nvPr/>
            </p:nvSpPr>
            <p:spPr>
              <a:xfrm>
                <a:off x="5684014" y="2181697"/>
                <a:ext cx="6295292" cy="24025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450215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ru-RU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eqArrPr>
                        <m:e>
                          <m:sSup>
                            <m:sSupPr>
                              <m:ctrlP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≤</m:t>
                          </m:r>
                          <m:sSubSup>
                            <m:sSubSupPr>
                              <m:ctrlP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, </m:t>
                          </m:r>
                          <m:sSub>
                            <m:sSubPr>
                              <m:ctrlP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=100 000 км#</m:t>
                          </m:r>
                        </m:e>
                      </m:eqArr>
                    </m:oMath>
                  </m:oMathPara>
                </a14:m>
                <a:endParaRPr lang="ru-RU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ru-RU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eqArr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d>
                            <m:dPr>
                              <m:ctrlP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=550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.,#</m:t>
                          </m:r>
                        </m:e>
                      </m:eqArr>
                    </m:oMath>
                  </m:oMathPara>
                </a14:m>
                <a:endParaRPr lang="ru-RU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eqArrPr>
                        <m:e>
                          <m:sSubSup>
                            <m:sSubSupPr>
                              <m:ctrlP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ИСК</m:t>
                              </m:r>
                            </m:sup>
                          </m:sSubSup>
                          <m:d>
                            <m:dPr>
                              <m:ctrlP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sub>
                            <m:sup>
                              <m: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ИСК</m:t>
                              </m:r>
                            </m:sup>
                          </m:sSubSup>
                          <m:d>
                            <m:dPr>
                              <m:ctrlP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=0,#</m:t>
                          </m:r>
                        </m:e>
                      </m:eqArr>
                    </m:oMath>
                  </m:oMathPara>
                </a14:m>
                <a:endParaRPr lang="ru-RU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eqArrPr>
                        <m:e>
                          <m:sSubSup>
                            <m:sSubSupPr>
                              <m:ctrlP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ИСК</m:t>
                              </m:r>
                            </m:sup>
                          </m:sSubSup>
                          <m:d>
                            <m:dPr>
                              <m:ctrlP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=25 а.е. / год</m:t>
                          </m:r>
                          <m:r>
                            <a:rPr lang="ru-RU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ru-RU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7F01837-BEB2-4042-975D-35D16FF3E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014" y="2181697"/>
                <a:ext cx="6295292" cy="24025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7A8CFBD2-2118-4604-A643-2B25AC7DD7AC}"/>
              </a:ext>
            </a:extLst>
          </p:cNvPr>
          <p:cNvSpPr txBox="1"/>
          <p:nvPr/>
        </p:nvSpPr>
        <p:spPr>
          <a:xfrm>
            <a:off x="368056" y="3122592"/>
            <a:ext cx="58778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Управление импульсн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ое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∆v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|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≤ 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ru-R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ru-RU" sz="3200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0.1 км/сек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baseline="-25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управления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чтобы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аппарат оказался как можно ближе к оси фокуса </a:t>
            </a: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 минимальной радиальной скоростью (относительно оси). </a:t>
            </a:r>
          </a:p>
          <a:p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Целевое состояние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b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x = y =0;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2400" i="1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2400" i="1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= 0;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z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2400" i="1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z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любые</a:t>
            </a:r>
            <a:endParaRPr lang="ru-RU" sz="2400" i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22D2C3-CB66-4185-AF43-2AD0085462D7}"/>
              </a:ext>
            </a:extLst>
          </p:cNvPr>
          <p:cNvSpPr txBox="1"/>
          <p:nvPr/>
        </p:nvSpPr>
        <p:spPr>
          <a:xfrm>
            <a:off x="6245889" y="5525353"/>
            <a:ext cx="6176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Количество импульсов –  6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ромежуток между 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мпульсами – 5 дней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D4E1ADC-0C90-4600-AAD9-E69EF114772D}"/>
              </a:ext>
            </a:extLst>
          </p:cNvPr>
          <p:cNvSpPr/>
          <p:nvPr/>
        </p:nvSpPr>
        <p:spPr>
          <a:xfrm>
            <a:off x="6145403" y="2151195"/>
            <a:ext cx="5217606" cy="243422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0852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5517</TotalTime>
  <Words>2250</Words>
  <Application>Microsoft Office PowerPoint</Application>
  <PresentationFormat>Широкоэкранный</PresentationFormat>
  <Paragraphs>327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Courier New</vt:lpstr>
      <vt:lpstr>Roboto</vt:lpstr>
      <vt:lpstr>Times New Roman</vt:lpstr>
      <vt:lpstr>Тема Office</vt:lpstr>
      <vt:lpstr>Специальное оформление</vt:lpstr>
      <vt:lpstr>Управление космическим аппаратом в области гравитационной линзы Солнца с помощью методов обучения с подкреплением (бакалаврская квалификационная работа)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</dc:creator>
  <cp:lastModifiedBy>Алина</cp:lastModifiedBy>
  <cp:revision>434</cp:revision>
  <cp:lastPrinted>2025-05-28T11:20:11Z</cp:lastPrinted>
  <dcterms:created xsi:type="dcterms:W3CDTF">2025-03-26T19:12:57Z</dcterms:created>
  <dcterms:modified xsi:type="dcterms:W3CDTF">2025-06-24T04:39:05Z</dcterms:modified>
</cp:coreProperties>
</file>