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54" r:id="rId3"/>
    <p:sldId id="347" r:id="rId4"/>
    <p:sldId id="258" r:id="rId5"/>
    <p:sldId id="259" r:id="rId6"/>
    <p:sldId id="348" r:id="rId7"/>
    <p:sldId id="349" r:id="rId8"/>
    <p:sldId id="350" r:id="rId9"/>
    <p:sldId id="351" r:id="rId10"/>
    <p:sldId id="263" r:id="rId11"/>
    <p:sldId id="333" r:id="rId12"/>
    <p:sldId id="355" r:id="rId13"/>
    <p:sldId id="345" r:id="rId14"/>
    <p:sldId id="341" r:id="rId15"/>
    <p:sldId id="338" r:id="rId16"/>
    <p:sldId id="337" r:id="rId17"/>
    <p:sldId id="268" r:id="rId18"/>
    <p:sldId id="353" r:id="rId19"/>
    <p:sldId id="352" r:id="rId20"/>
    <p:sldId id="315" r:id="rId21"/>
    <p:sldId id="346" r:id="rId22"/>
    <p:sldId id="343" r:id="rId23"/>
    <p:sldId id="257" r:id="rId24"/>
    <p:sldId id="323" r:id="rId25"/>
    <p:sldId id="330" r:id="rId26"/>
    <p:sldId id="340" r:id="rId27"/>
    <p:sldId id="331" r:id="rId28"/>
    <p:sldId id="332" r:id="rId29"/>
    <p:sldId id="335" r:id="rId30"/>
    <p:sldId id="336" r:id="rId31"/>
    <p:sldId id="344"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75565" autoAdjust="0"/>
  </p:normalViewPr>
  <p:slideViewPr>
    <p:cSldViewPr snapToGrid="0">
      <p:cViewPr varScale="1">
        <p:scale>
          <a:sx n="50" d="100"/>
          <a:sy n="50" d="100"/>
        </p:scale>
        <p:origin x="119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4378" y="10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9C32A2-9058-49F5-9BBF-33E97166DFA8}" type="datetimeFigureOut">
              <a:rPr lang="ru-RU" smtClean="0"/>
              <a:t>25.06.2018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44A62-3B28-464B-8354-1758E40ED73B}" type="slidenum">
              <a:rPr lang="ru-RU" smtClean="0"/>
              <a:t>‹#›</a:t>
            </a:fld>
            <a:endParaRPr lang="ru-RU"/>
          </a:p>
        </p:txBody>
      </p:sp>
    </p:spTree>
    <p:extLst>
      <p:ext uri="{BB962C8B-B14F-4D97-AF65-F5344CB8AC3E}">
        <p14:creationId xmlns:p14="http://schemas.microsoft.com/office/powerpoint/2010/main" val="367185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2BA24-4C05-4A31-95E5-DB6F4AC41A82}" type="datetimeFigureOut">
              <a:rPr lang="ru-RU" smtClean="0"/>
              <a:t>25.06.2018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7FE9-27BD-44A8-970A-6B7D573B006D}" type="slidenum">
              <a:rPr lang="ru-RU" smtClean="0"/>
              <a:t>‹#›</a:t>
            </a:fld>
            <a:endParaRPr lang="ru-RU"/>
          </a:p>
        </p:txBody>
      </p:sp>
    </p:spTree>
    <p:extLst>
      <p:ext uri="{BB962C8B-B14F-4D97-AF65-F5344CB8AC3E}">
        <p14:creationId xmlns:p14="http://schemas.microsoft.com/office/powerpoint/2010/main" val="406102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smtClean="0"/>
              <a:t>Greetings</a:t>
            </a:r>
            <a:r>
              <a:rPr lang="en-GB" baseline="0" dirty="0" smtClean="0"/>
              <a:t> </a:t>
            </a:r>
            <a:r>
              <a:rPr lang="en-US" dirty="0" smtClean="0"/>
              <a:t>everyone, my name is Michael </a:t>
            </a:r>
            <a:r>
              <a:rPr lang="en-US" dirty="0" err="1" smtClean="0"/>
              <a:t>Koptev</a:t>
            </a:r>
            <a:r>
              <a:rPr lang="en-US" dirty="0" smtClean="0"/>
              <a:t>,</a:t>
            </a:r>
            <a:r>
              <a:rPr lang="en-US" baseline="0" dirty="0" smtClean="0"/>
              <a:t> I am from </a:t>
            </a:r>
            <a:r>
              <a:rPr lang="en-US" baseline="0" dirty="0" err="1" smtClean="0"/>
              <a:t>Keldysh</a:t>
            </a:r>
            <a:r>
              <a:rPr lang="en-US" baseline="0" dirty="0" smtClean="0"/>
              <a:t> Institute of Applied mathematics, which is located in Moscow.</a:t>
            </a:r>
            <a:r>
              <a:rPr lang="en-US" dirty="0" smtClean="0"/>
              <a:t> Today</a:t>
            </a:r>
            <a:r>
              <a:rPr lang="en-US" baseline="0" dirty="0" smtClean="0"/>
              <a:t> I’m pleased to present you my research about </a:t>
            </a:r>
            <a:r>
              <a:rPr lang="en-US" sz="1200" dirty="0" smtClean="0"/>
              <a:t>Design and Deployment of Nanosatellite-Based Formation on the Highly Elliptical Orbit .</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a:t>
            </a:fld>
            <a:endParaRPr lang="ru-RU"/>
          </a:p>
        </p:txBody>
      </p:sp>
    </p:spTree>
    <p:extLst>
      <p:ext uri="{BB962C8B-B14F-4D97-AF65-F5344CB8AC3E}">
        <p14:creationId xmlns:p14="http://schemas.microsoft.com/office/powerpoint/2010/main" val="360867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dirty="0" smtClean="0"/>
              <a:t>Separation impulses found have magnitude from up to 2 m/s.</a:t>
            </a:r>
            <a:r>
              <a:rPr lang="en-US" sz="1200" baseline="0" dirty="0" smtClean="0"/>
              <a:t> It is known that s</a:t>
            </a:r>
            <a:r>
              <a:rPr lang="en-US" sz="1200" dirty="0" smtClean="0"/>
              <a:t>pring pushers are the source of large errors, up to 30% of impulse magnitude</a:t>
            </a:r>
          </a:p>
          <a:p>
            <a:r>
              <a:rPr lang="en-US" sz="1200" b="0" i="0" u="none" strike="noStrike" kern="1200" baseline="0" dirty="0" smtClean="0">
                <a:solidFill>
                  <a:schemeClr val="tx1"/>
                </a:solidFill>
                <a:latin typeface="+mn-lt"/>
                <a:ea typeface="+mn-ea"/>
                <a:cs typeface="+mn-cs"/>
              </a:rPr>
              <a:t>Assuming that the chief spacecraft control between separations is accurate, we estimate</a:t>
            </a:r>
            <a:r>
              <a:rPr lang="en-GB" sz="1200" b="0" i="0"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mission lifetime dependency on separation impulse errors. The corresponding results are depicted at the screen. Despite the precise positioning of the chief satellite, typical errors in spring pusher impulses cause a formation to degrade in a few months. Therefore, we should consider a more precise deployment method.</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15</a:t>
            </a:fld>
            <a:endParaRPr lang="ru-RU"/>
          </a:p>
        </p:txBody>
      </p:sp>
    </p:spTree>
    <p:extLst>
      <p:ext uri="{BB962C8B-B14F-4D97-AF65-F5344CB8AC3E}">
        <p14:creationId xmlns:p14="http://schemas.microsoft.com/office/powerpoint/2010/main" val="383461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recent document, published by ESA, the low-velocity orbital </a:t>
            </a:r>
            <a:r>
              <a:rPr lang="en-US" sz="1200" b="0" i="0" u="none" strike="noStrike" kern="1200" baseline="0" dirty="0" err="1" smtClean="0">
                <a:solidFill>
                  <a:schemeClr val="tx1"/>
                </a:solidFill>
                <a:latin typeface="+mn-lt"/>
                <a:ea typeface="+mn-ea"/>
                <a:cs typeface="+mn-cs"/>
              </a:rPr>
              <a:t>deployer</a:t>
            </a:r>
            <a:r>
              <a:rPr lang="en-US" sz="1200" b="0" i="0" u="none" strike="noStrike" kern="1200" baseline="0" dirty="0" smtClean="0">
                <a:solidFill>
                  <a:schemeClr val="tx1"/>
                </a:solidFill>
                <a:latin typeface="+mn-lt"/>
                <a:ea typeface="+mn-ea"/>
                <a:cs typeface="+mn-cs"/>
              </a:rPr>
              <a:t> (LV-POD) is mentioned. Yesterday, I also had a confirmation from some companies that such </a:t>
            </a:r>
            <a:r>
              <a:rPr lang="en-US" sz="1200" b="0" i="0" u="none" strike="noStrike" kern="1200" baseline="0" dirty="0" err="1" smtClean="0">
                <a:solidFill>
                  <a:schemeClr val="tx1"/>
                </a:solidFill>
                <a:latin typeface="+mn-lt"/>
                <a:ea typeface="+mn-ea"/>
                <a:cs typeface="+mn-cs"/>
              </a:rPr>
              <a:t>deployers</a:t>
            </a:r>
            <a:r>
              <a:rPr lang="en-US" sz="1200" b="0" i="0" u="none" strike="noStrike" kern="1200" baseline="0" dirty="0" smtClean="0">
                <a:solidFill>
                  <a:schemeClr val="tx1"/>
                </a:solidFill>
                <a:latin typeface="+mn-lt"/>
                <a:ea typeface="+mn-ea"/>
                <a:cs typeface="+mn-cs"/>
              </a:rPr>
              <a:t> are being developed. It should be able to separate </a:t>
            </a:r>
            <a:r>
              <a:rPr lang="en-US" sz="1200" b="0" i="0" u="none" strike="noStrike" kern="1200" baseline="0" dirty="0" err="1" smtClean="0">
                <a:solidFill>
                  <a:schemeClr val="tx1"/>
                </a:solidFill>
                <a:latin typeface="+mn-lt"/>
                <a:ea typeface="+mn-ea"/>
                <a:cs typeface="+mn-cs"/>
              </a:rPr>
              <a:t>CubeSats</a:t>
            </a:r>
            <a:r>
              <a:rPr lang="en-US" sz="1200" b="0" i="0" u="none" strike="noStrike" kern="1200" baseline="0" dirty="0" smtClean="0">
                <a:solidFill>
                  <a:schemeClr val="tx1"/>
                </a:solidFill>
                <a:latin typeface="+mn-lt"/>
                <a:ea typeface="+mn-ea"/>
                <a:cs typeface="+mn-cs"/>
              </a:rPr>
              <a:t> with relative velocities of 5 cm/s. That can reduce the impact of errors on the mission lifetime. </a:t>
            </a:r>
          </a:p>
          <a:p>
            <a:r>
              <a:rPr lang="en-US" sz="1200" b="0" i="0" u="none" strike="noStrike" kern="1200" baseline="0" dirty="0" smtClean="0">
                <a:solidFill>
                  <a:schemeClr val="tx1"/>
                </a:solidFill>
                <a:latin typeface="+mn-lt"/>
                <a:ea typeface="+mn-ea"/>
                <a:cs typeface="+mn-cs"/>
              </a:rPr>
              <a:t>We can now determine the necessary navigation accuracy level for the chief satellite. The sigma interval for separation impulses errors was fixed as 20% in magnitude and 10 </a:t>
            </a:r>
            <a:r>
              <a:rPr lang="en-US" sz="1200" b="0" i="0" u="none" strike="noStrike" kern="1200" baseline="0" dirty="0" err="1" smtClean="0">
                <a:solidFill>
                  <a:schemeClr val="tx1"/>
                </a:solidFill>
                <a:latin typeface="+mn-lt"/>
                <a:ea typeface="+mn-ea"/>
                <a:cs typeface="+mn-cs"/>
              </a:rPr>
              <a:t>deg</a:t>
            </a:r>
            <a:r>
              <a:rPr lang="en-US" sz="1200" b="0" i="0" u="none" strike="noStrike" kern="1200" baseline="0" dirty="0" smtClean="0">
                <a:solidFill>
                  <a:schemeClr val="tx1"/>
                </a:solidFill>
                <a:latin typeface="+mn-lt"/>
                <a:ea typeface="+mn-ea"/>
                <a:cs typeface="+mn-cs"/>
              </a:rPr>
              <a:t> in direction, as mentioned in the corresponding document. The map of position and velocity errors for the chief satellite navigation is presented in Figure. </a:t>
            </a:r>
            <a:r>
              <a:rPr lang="en-US" sz="1200" dirty="0" smtClean="0"/>
              <a:t>To maintain mission for three months, chief accuracy as of 0.8 km in position and 1.6 cm/s in speed is required.</a:t>
            </a:r>
            <a:r>
              <a:rPr lang="en-US" sz="1200" baseline="0" dirty="0" smtClean="0"/>
              <a:t> Such navigation accuracy is achievable by modern propulsion systems.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FC47FE9-27BD-44A8-970A-6B7D573B006D}" type="slidenum">
              <a:rPr lang="ru-RU" smtClean="0"/>
              <a:t>16</a:t>
            </a:fld>
            <a:endParaRPr lang="ru-RU"/>
          </a:p>
        </p:txBody>
      </p:sp>
    </p:spTree>
    <p:extLst>
      <p:ext uri="{BB962C8B-B14F-4D97-AF65-F5344CB8AC3E}">
        <p14:creationId xmlns:p14="http://schemas.microsoft.com/office/powerpoint/2010/main" val="73451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lnSpc>
                <a:spcPct val="130000"/>
              </a:lnSpc>
              <a:buFont typeface="Arial" panose="020B0604020202020204" pitchFamily="34" charset="0"/>
              <a:buNone/>
            </a:pPr>
            <a:r>
              <a:rPr lang="en-US" sz="1200" dirty="0" smtClean="0">
                <a:latin typeface="+mn-lt"/>
              </a:rPr>
              <a:t>The</a:t>
            </a:r>
            <a:r>
              <a:rPr lang="en-US" sz="1200" baseline="0" dirty="0" smtClean="0">
                <a:latin typeface="+mn-lt"/>
              </a:rPr>
              <a:t> main conclusions from this work are as following.</a:t>
            </a:r>
          </a:p>
          <a:p>
            <a:pPr marL="0" indent="0" algn="just">
              <a:lnSpc>
                <a:spcPct val="130000"/>
              </a:lnSpc>
              <a:buFont typeface="Arial" panose="020B0604020202020204" pitchFamily="34" charset="0"/>
              <a:buNone/>
            </a:pPr>
            <a:r>
              <a:rPr lang="en-US" sz="1200" baseline="0" dirty="0" smtClean="0">
                <a:latin typeface="+mn-lt"/>
              </a:rPr>
              <a:t>It is possible to find orbits for four satellites such that formation will keep acceptable tetrahedral shape for almost a year of purely passive motion</a:t>
            </a:r>
          </a:p>
          <a:p>
            <a:pPr marL="0" indent="0" algn="just">
              <a:lnSpc>
                <a:spcPct val="130000"/>
              </a:lnSpc>
              <a:buFont typeface="Arial" panose="020B0604020202020204" pitchFamily="34" charset="0"/>
              <a:buNone/>
            </a:pPr>
            <a:r>
              <a:rPr lang="en-US" sz="1200" baseline="0" dirty="0" smtClean="0">
                <a:latin typeface="+mn-lt"/>
              </a:rPr>
              <a:t>Corresponding optimization problem can be solved efficiently by means of supercomputer</a:t>
            </a:r>
          </a:p>
          <a:p>
            <a:pPr marL="0" indent="0" algn="just">
              <a:lnSpc>
                <a:spcPct val="130000"/>
              </a:lnSpc>
              <a:buFont typeface="Arial" panose="020B0604020202020204" pitchFamily="34" charset="0"/>
              <a:buNone/>
            </a:pPr>
            <a:r>
              <a:rPr lang="en-US" sz="1200" baseline="0" dirty="0" smtClean="0">
                <a:latin typeface="+mn-lt"/>
              </a:rPr>
              <a:t>The errors caused by standard spring pushers lead to quick formation degradation in less than 30 days. To keep the tetrahedron in required shape for at least three months, it is needed to utilize low-velocity </a:t>
            </a:r>
            <a:r>
              <a:rPr lang="en-US" sz="1200" baseline="0" dirty="0" err="1" smtClean="0">
                <a:latin typeface="+mn-lt"/>
              </a:rPr>
              <a:t>deployer</a:t>
            </a:r>
            <a:r>
              <a:rPr lang="en-US" sz="1200" baseline="0" dirty="0" smtClean="0">
                <a:latin typeface="+mn-lt"/>
              </a:rPr>
              <a:t>, and to be able to control chief sat with precision of 0.8km at position and 1.6 cm/s at speed.</a:t>
            </a:r>
            <a:endParaRPr lang="en-US" sz="1200" dirty="0" smtClean="0">
              <a:latin typeface="+mn-lt"/>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51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18</a:t>
            </a:fld>
            <a:endParaRPr lang="ru-RU"/>
          </a:p>
        </p:txBody>
      </p:sp>
    </p:spTree>
    <p:extLst>
      <p:ext uri="{BB962C8B-B14F-4D97-AF65-F5344CB8AC3E}">
        <p14:creationId xmlns:p14="http://schemas.microsoft.com/office/powerpoint/2010/main" val="371578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59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Over the last decades the role of small spacecraft has significantly increased. It is now possible to utilize small-sized satellites in all kinds of missions. </a:t>
            </a:r>
          </a:p>
          <a:p>
            <a:pPr lvl="0"/>
            <a:r>
              <a:rPr lang="en-US" sz="1200" kern="1200" dirty="0" smtClean="0">
                <a:solidFill>
                  <a:schemeClr val="tx1"/>
                </a:solidFill>
                <a:effectLst/>
                <a:latin typeface="+mn-lt"/>
                <a:ea typeface="+mn-ea"/>
                <a:cs typeface="+mn-cs"/>
              </a:rPr>
              <a:t>One example for such mission is Earth magnetospheric study, such as the recent NASA </a:t>
            </a:r>
            <a:r>
              <a:rPr lang="en-US" sz="1200" kern="1200" dirty="0" err="1" smtClean="0">
                <a:solidFill>
                  <a:schemeClr val="tx1"/>
                </a:solidFill>
                <a:effectLst/>
                <a:latin typeface="+mn-lt"/>
                <a:ea typeface="+mn-ea"/>
                <a:cs typeface="+mn-cs"/>
              </a:rPr>
              <a:t>Magnitospheric</a:t>
            </a:r>
            <a:r>
              <a:rPr lang="en-US" sz="1200" kern="1200" dirty="0" smtClean="0">
                <a:solidFill>
                  <a:schemeClr val="tx1"/>
                </a:solidFill>
                <a:effectLst/>
                <a:latin typeface="+mn-lt"/>
                <a:ea typeface="+mn-ea"/>
                <a:cs typeface="+mn-cs"/>
              </a:rPr>
              <a:t> Multiscale mission, which studied specific regions of earth’s magnetosphere tail.</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MMS Mission, four full-sized satellites were keeping tetrahedron formation to provide necessary measurements. </a:t>
            </a:r>
          </a:p>
          <a:p>
            <a:r>
              <a:rPr lang="en-US" sz="1200" kern="1200" dirty="0" smtClean="0">
                <a:solidFill>
                  <a:schemeClr val="tx1"/>
                </a:solidFill>
                <a:effectLst/>
                <a:latin typeface="+mn-lt"/>
                <a:ea typeface="+mn-ea"/>
                <a:cs typeface="+mn-cs"/>
              </a:rPr>
              <a:t>Each sat weighted more than 1000 kg (one thousand kilos)</a:t>
            </a:r>
            <a:r>
              <a:rPr lang="en-US" sz="1200" kern="1200" baseline="0" dirty="0" smtClean="0">
                <a:solidFill>
                  <a:schemeClr val="tx1"/>
                </a:solidFill>
                <a:effectLst/>
                <a:latin typeface="+mn-lt"/>
                <a:ea typeface="+mn-ea"/>
                <a:cs typeface="+mn-cs"/>
              </a:rPr>
              <a:t> to be able to execute maneuvers and prevent formation degradation.</a:t>
            </a:r>
            <a:r>
              <a:rPr lang="en-US" sz="1200" kern="1200" dirty="0" smtClean="0">
                <a:solidFill>
                  <a:schemeClr val="tx1"/>
                </a:solidFill>
                <a:effectLst/>
                <a:latin typeface="+mn-lt"/>
                <a:ea typeface="+mn-ea"/>
                <a:cs typeface="+mn-cs"/>
              </a:rPr>
              <a:t> In this work we will also consider tetrahedron formation keeping in selected regions of highly-elliptic orbit, but using nanosatellites. That means that we will concentrate mainly on the passive motion and orbits optimization.</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22</a:t>
            </a:fld>
            <a:endParaRPr lang="ru-RU"/>
          </a:p>
        </p:txBody>
      </p:sp>
    </p:spTree>
    <p:extLst>
      <p:ext uri="{BB962C8B-B14F-4D97-AF65-F5344CB8AC3E}">
        <p14:creationId xmlns:p14="http://schemas.microsoft.com/office/powerpoint/2010/main" val="405292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i="0" u="none" baseline="0" dirty="0" smtClean="0"/>
              <a:t>The highly elliptical reference orbit was chosen to be similar with the one used in the second phase of MMS mission. The apogee distance was set to two hundred thousand kilometers, and the perigee is two thousand kilometers. </a:t>
            </a:r>
          </a:p>
          <a:p>
            <a:r>
              <a:rPr lang="en-US" i="0" u="none" baseline="0" dirty="0" smtClean="0"/>
              <a:t>Inclination is fifty one-point-six degrees, assuming the mission start from Baikonur. </a:t>
            </a:r>
            <a:endParaRPr lang="ru-RU" i="0" u="none" baseline="0" dirty="0" smtClean="0"/>
          </a:p>
          <a:p>
            <a:r>
              <a:rPr lang="en-US" i="0" u="none" baseline="0" dirty="0" smtClean="0"/>
              <a:t>The longitude of the ascending node was set to zero to minimize the angle between orbital plane and the Plane of Ecliptic.</a:t>
            </a:r>
          </a:p>
          <a:p>
            <a:r>
              <a:rPr lang="en-US" i="0" u="none" baseline="0" dirty="0" smtClean="0"/>
              <a:t>Periapsis was also set to zero, which means that the orbit apogee is placed in the center of </a:t>
            </a:r>
            <a:r>
              <a:rPr lang="en-US" i="0" u="none" baseline="0" dirty="0" err="1" smtClean="0"/>
              <a:t>magnetotail</a:t>
            </a:r>
            <a:r>
              <a:rPr lang="en-US" i="0" u="none" baseline="0" dirty="0" smtClean="0"/>
              <a:t> on the vernal equinox day. </a:t>
            </a:r>
          </a:p>
          <a:p>
            <a:r>
              <a:rPr lang="en-US" i="0" u="none" baseline="0" dirty="0" smtClean="0"/>
              <a:t>As we intend to make measurements in the </a:t>
            </a:r>
            <a:r>
              <a:rPr lang="en-US" i="0" u="none" baseline="0" dirty="0" err="1" smtClean="0"/>
              <a:t>magnetotail</a:t>
            </a:r>
            <a:r>
              <a:rPr lang="en-US" i="0" u="none" baseline="0" dirty="0" smtClean="0"/>
              <a:t>, we will only try to keep formation in the remote region of interest (red on the picture). It consists of points, distanced from the Earth for more than 15 Earth radii (approx. 95 thousand kilometers). </a:t>
            </a:r>
          </a:p>
          <a:p>
            <a:r>
              <a:rPr lang="en-US" i="0" u="none" baseline="0" dirty="0" smtClean="0"/>
              <a:t>Non-</a:t>
            </a:r>
            <a:r>
              <a:rPr lang="en-US" i="0" u="none" baseline="0" dirty="0" err="1" smtClean="0"/>
              <a:t>sphericity</a:t>
            </a:r>
            <a:r>
              <a:rPr lang="en-US" i="0" u="none" baseline="0" dirty="0" smtClean="0"/>
              <a:t> of</a:t>
            </a:r>
            <a:r>
              <a:rPr lang="ru-RU" i="0" u="none" baseline="0" dirty="0" smtClean="0"/>
              <a:t> </a:t>
            </a:r>
            <a:r>
              <a:rPr lang="en-US" i="0" u="none" baseline="0" dirty="0" smtClean="0"/>
              <a:t>Earth and perturbations due to the Moon and the Sun are considered in orbits propagations, as those perturbations have great influence on formation quality.</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31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I will describe optimization process. </a:t>
            </a:r>
            <a:r>
              <a:rPr lang="en-US" sz="1200" dirty="0" smtClean="0">
                <a:latin typeface="+mn-lt"/>
              </a:rPr>
              <a:t>The goal is to optimize the orbits of four satellites</a:t>
            </a:r>
            <a:r>
              <a:rPr lang="en-US" sz="1200" i="0" dirty="0" smtClean="0">
                <a:latin typeface="+mn-lt"/>
              </a:rPr>
              <a:t> in the vicinity of the reference orbit.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rPr>
              <a:t>We will maximize the following function, which basically means the mean value of integral formation quality factor on a number of revolutions.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rPr>
              <a:t>The unknown 24-dimensional vector x stands for the differential orbital elements for four spacecraft, six elements for each.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rPr>
              <a:t>This (point to </a:t>
            </a:r>
            <a:r>
              <a:rPr lang="en-US" sz="1200" i="0" baseline="0" dirty="0" err="1" smtClean="0">
                <a:latin typeface="+mn-lt"/>
              </a:rPr>
              <a:t>qint</a:t>
            </a:r>
            <a:r>
              <a:rPr lang="en-US" sz="1200" i="0" baseline="0" dirty="0" smtClean="0">
                <a:latin typeface="+mn-lt"/>
              </a:rPr>
              <a:t>) is basically the integral formation quality on the </a:t>
            </a:r>
            <a:r>
              <a:rPr lang="en-US" sz="1200" i="0" baseline="0" dirty="0" err="1" smtClean="0">
                <a:latin typeface="+mn-lt"/>
              </a:rPr>
              <a:t>i-th</a:t>
            </a:r>
            <a:r>
              <a:rPr lang="en-US" sz="1200" i="0" baseline="0" dirty="0" smtClean="0">
                <a:latin typeface="+mn-lt"/>
              </a:rPr>
              <a:t> revolution. To calculate it, we have to propagate the motion of the four satellites on a given orbits.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rPr>
              <a:t>As we want to keep formation in good shape for as much as possible, we have to maximize the </a:t>
            </a:r>
            <a:r>
              <a:rPr lang="en-US" sz="1200" i="0" baseline="0" dirty="0" err="1" smtClean="0">
                <a:latin typeface="+mn-lt"/>
              </a:rPr>
              <a:t>Nrev</a:t>
            </a:r>
            <a:r>
              <a:rPr lang="en-US" sz="1200" i="0" baseline="0" dirty="0" smtClean="0">
                <a:latin typeface="+mn-lt"/>
              </a:rPr>
              <a:t>, which stands for the number of revolutions. But it cant be set very high due to computation time costs. In this work, we set it equal to 100 (one hundred) revolutions.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Minor</a:t>
            </a:r>
            <a:r>
              <a:rPr lang="en-US" sz="1200" baseline="0" dirty="0" smtClean="0">
                <a:latin typeface="+mn-lt"/>
              </a:rPr>
              <a:t> m</a:t>
            </a:r>
            <a:r>
              <a:rPr lang="en-US" sz="1200" dirty="0" smtClean="0">
                <a:latin typeface="+mn-lt"/>
              </a:rPr>
              <a:t>odifications</a:t>
            </a:r>
            <a:r>
              <a:rPr lang="en-US" sz="1200" baseline="0" dirty="0" smtClean="0">
                <a:latin typeface="+mn-lt"/>
              </a:rPr>
              <a:t> were done for better optimization, and it can be thought as regular integral formation quality factor on </a:t>
            </a:r>
            <a:r>
              <a:rPr lang="en-US" sz="1200" baseline="0" dirty="0" err="1" smtClean="0">
                <a:latin typeface="+mn-lt"/>
              </a:rPr>
              <a:t>i-th</a:t>
            </a:r>
            <a:r>
              <a:rPr lang="en-US" sz="1200" baseline="0" dirty="0" smtClean="0">
                <a:latin typeface="+mn-lt"/>
              </a:rPr>
              <a:t> revolution. Additional details on modification can be provided later at request. They are also can be found in conference paper.</a:t>
            </a:r>
            <a:endParaRPr lang="en-US" sz="1200" dirty="0" smtClean="0">
              <a:latin typeface="+mn-lt"/>
            </a:endParaRP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14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As the optimization</a:t>
            </a:r>
            <a:r>
              <a:rPr lang="en-US" i="0" baseline="0" dirty="0" smtClean="0"/>
              <a:t> problem is massive, and the computation of the objective function takes lot of time due to numerical integration, we decided to use supercomputer to solve it in a parallel way.  </a:t>
            </a:r>
            <a:r>
              <a:rPr lang="en-US" sz="1200" i="0" dirty="0" smtClean="0"/>
              <a:t>The C++ library </a:t>
            </a:r>
            <a:r>
              <a:rPr lang="en-US" sz="1200" i="0" baseline="0" dirty="0" err="1" smtClean="0"/>
              <a:t>pagmo</a:t>
            </a:r>
            <a:r>
              <a:rPr lang="en-US" sz="1200" i="0" baseline="0" dirty="0" smtClean="0"/>
              <a:t>, which</a:t>
            </a:r>
            <a:r>
              <a:rPr lang="en-US" sz="1200" i="0" dirty="0" smtClean="0"/>
              <a:t> was developed by ESA,</a:t>
            </a:r>
            <a:r>
              <a:rPr lang="en-US" sz="1200" i="0" baseline="0" dirty="0" smtClean="0"/>
              <a:t> was used</a:t>
            </a:r>
            <a:r>
              <a:rPr lang="en-US" sz="1200" i="0" dirty="0" smtClean="0"/>
              <a:t>. </a:t>
            </a:r>
            <a:r>
              <a:rPr lang="en-US" i="0" baseline="0" dirty="0" err="1" smtClean="0"/>
              <a:t>Pagmo</a:t>
            </a:r>
            <a:r>
              <a:rPr lang="en-US" i="0" baseline="0" dirty="0" smtClean="0"/>
              <a:t> library is a parallel implementation of generalized island model</a:t>
            </a:r>
            <a:r>
              <a:rPr lang="en-US" sz="1200" i="0" dirty="0" smtClean="0"/>
              <a:t>.</a:t>
            </a:r>
            <a:r>
              <a:rPr lang="en-US" sz="1200" i="0" baseline="0" dirty="0" smtClean="0"/>
              <a:t> </a:t>
            </a:r>
            <a:r>
              <a:rPr lang="en-US" sz="1200" b="0" i="0" u="none" strike="noStrike" kern="1200" baseline="0" dirty="0" smtClean="0">
                <a:solidFill>
                  <a:schemeClr val="tx1"/>
                </a:solidFill>
                <a:latin typeface="+mn-lt"/>
                <a:ea typeface="+mn-ea"/>
                <a:cs typeface="+mn-cs"/>
              </a:rPr>
              <a:t>In this model different optimization algorithms work in separate threads, while asynchronously exchanging information about best candidates to speed-up computations and improve results. The topology of islands dictating possible ways for migration of the solutions can also be set. Supercomputer k-60, located in </a:t>
            </a:r>
            <a:r>
              <a:rPr lang="en-US" sz="1200" b="0" i="0" u="none" strike="noStrike" kern="1200" baseline="0" dirty="0" err="1" smtClean="0">
                <a:solidFill>
                  <a:schemeClr val="tx1"/>
                </a:solidFill>
                <a:latin typeface="+mn-lt"/>
                <a:ea typeface="+mn-ea"/>
                <a:cs typeface="+mn-cs"/>
              </a:rPr>
              <a:t>Keldysh</a:t>
            </a:r>
            <a:r>
              <a:rPr lang="en-US" sz="1200" b="0" i="0" u="none" strike="noStrike" kern="1200" baseline="0" dirty="0" smtClean="0">
                <a:solidFill>
                  <a:schemeClr val="tx1"/>
                </a:solidFill>
                <a:latin typeface="+mn-lt"/>
                <a:ea typeface="+mn-ea"/>
                <a:cs typeface="+mn-cs"/>
              </a:rPr>
              <a:t> institute of applied mathematics, allowed to use 361 (three-hundred-and-sixty-one) core for optimization.</a:t>
            </a:r>
            <a:endParaRPr lang="ru-RU" i="0" dirty="0"/>
          </a:p>
        </p:txBody>
      </p:sp>
      <p:sp>
        <p:nvSpPr>
          <p:cNvPr id="4" name="Номер слайда 3"/>
          <p:cNvSpPr>
            <a:spLocks noGrp="1"/>
          </p:cNvSpPr>
          <p:nvPr>
            <p:ph type="sldNum" sz="quarter" idx="10"/>
          </p:nvPr>
        </p:nvSpPr>
        <p:spPr/>
        <p:txBody>
          <a:bodyPr/>
          <a:lstStyle/>
          <a:p>
            <a:fld id="{5FC47FE9-27BD-44A8-970A-6B7D573B006D}" type="slidenum">
              <a:rPr lang="ru-RU" smtClean="0"/>
              <a:t>25</a:t>
            </a:fld>
            <a:endParaRPr lang="ru-RU"/>
          </a:p>
        </p:txBody>
      </p:sp>
    </p:spTree>
    <p:extLst>
      <p:ext uri="{BB962C8B-B14F-4D97-AF65-F5344CB8AC3E}">
        <p14:creationId xmlns:p14="http://schemas.microsoft.com/office/powerpoint/2010/main" val="178510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select the most appropriate algorithms from the wide list available in </a:t>
            </a:r>
            <a:r>
              <a:rPr lang="en-US" sz="1200" b="0" i="0" u="none" strike="noStrike" kern="1200" baseline="0" dirty="0" err="1" smtClean="0">
                <a:solidFill>
                  <a:schemeClr val="tx1"/>
                </a:solidFill>
                <a:latin typeface="+mn-lt"/>
                <a:ea typeface="+mn-ea"/>
                <a:cs typeface="+mn-cs"/>
              </a:rPr>
              <a:t>pagmo</a:t>
            </a:r>
            <a:r>
              <a:rPr lang="en-US" sz="1200" b="0" i="0" u="none" strike="noStrike" kern="1200" baseline="0" dirty="0" smtClean="0">
                <a:solidFill>
                  <a:schemeClr val="tx1"/>
                </a:solidFill>
                <a:latin typeface="+mn-lt"/>
                <a:ea typeface="+mn-ea"/>
                <a:cs typeface="+mn-cs"/>
              </a:rPr>
              <a:t>, the benchmark was developed. It consists of maximizing the same objective function, but on a single orbital period and without perturbations. That benchmark allowed us to test every algorithm from </a:t>
            </a:r>
            <a:r>
              <a:rPr lang="en-US" sz="1200" b="0" i="0" u="none" strike="noStrike" kern="1200" baseline="0" dirty="0" err="1" smtClean="0">
                <a:solidFill>
                  <a:schemeClr val="tx1"/>
                </a:solidFill>
                <a:latin typeface="+mn-lt"/>
                <a:ea typeface="+mn-ea"/>
                <a:cs typeface="+mn-cs"/>
              </a:rPr>
              <a:t>pagmo</a:t>
            </a:r>
            <a:r>
              <a:rPr lang="en-US" sz="1200" b="0" i="0" u="none" strike="noStrike" kern="1200" baseline="0" dirty="0" smtClean="0">
                <a:solidFill>
                  <a:schemeClr val="tx1"/>
                </a:solidFill>
                <a:latin typeface="+mn-lt"/>
                <a:ea typeface="+mn-ea"/>
                <a:cs typeface="+mn-cs"/>
              </a:rPr>
              <a:t> in a short period of time. After the test, the following global optimization algorithms have been selected: Differential Evolution (DE), Covariance Matrix Adaptation Evolution Strategy (CMAES), Particle Swarm Optimization (PSO), and Sequential Quadratic Programming (SQP). They were spawned in the bidirectional ring topology, so that islands may exchange information with the closest ones.</a:t>
            </a:r>
          </a:p>
          <a:p>
            <a:r>
              <a:rPr lang="en-US" sz="1200" b="0" i="0" u="none" strike="noStrike" kern="1200" baseline="0" dirty="0" smtClean="0">
                <a:solidFill>
                  <a:schemeClr val="tx1"/>
                </a:solidFill>
                <a:latin typeface="+mn-lt"/>
                <a:ea typeface="+mn-ea"/>
                <a:cs typeface="+mn-cs"/>
              </a:rPr>
              <a:t>Also we connected them all with a central island, where the local optimization </a:t>
            </a:r>
            <a:r>
              <a:rPr lang="en-US" sz="1200" b="0" i="0" u="none" strike="noStrike" kern="1200" baseline="0" dirty="0" err="1" smtClean="0">
                <a:solidFill>
                  <a:schemeClr val="tx1"/>
                </a:solidFill>
                <a:latin typeface="+mn-lt"/>
                <a:ea typeface="+mn-ea"/>
                <a:cs typeface="+mn-cs"/>
              </a:rPr>
              <a:t>subplex</a:t>
            </a:r>
            <a:r>
              <a:rPr lang="en-US" sz="1200" b="0" i="0" u="none" strike="noStrike" kern="1200" baseline="0" dirty="0" smtClean="0">
                <a:solidFill>
                  <a:schemeClr val="tx1"/>
                </a:solidFill>
                <a:latin typeface="+mn-lt"/>
                <a:ea typeface="+mn-ea"/>
                <a:cs typeface="+mn-cs"/>
              </a:rPr>
              <a:t> algorithm refined best results from the outer ring and injected them back.</a:t>
            </a:r>
          </a:p>
          <a:p>
            <a:endParaRPr lang="en-US"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5FC47FE9-27BD-44A8-970A-6B7D573B006D}" type="slidenum">
              <a:rPr lang="ru-RU" smtClean="0"/>
              <a:t>26</a:t>
            </a:fld>
            <a:endParaRPr lang="ru-RU"/>
          </a:p>
        </p:txBody>
      </p:sp>
    </p:spTree>
    <p:extLst>
      <p:ext uri="{BB962C8B-B14F-4D97-AF65-F5344CB8AC3E}">
        <p14:creationId xmlns:p14="http://schemas.microsoft.com/office/powerpoint/2010/main" val="43012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i="0" u="none" baseline="0" dirty="0" smtClean="0"/>
              <a:t>The highly elliptical reference orbit was chosen to be similar with the one used in the second phase of MMS mission. The apogee distance was set to two hundred thousand kilometers, and the perigee is two thousand kilometers. </a:t>
            </a:r>
          </a:p>
          <a:p>
            <a:r>
              <a:rPr lang="en-US" i="0" u="none" baseline="0" dirty="0" smtClean="0"/>
              <a:t>Inclination is fifty one-point-six degrees, assuming the mission start from Baikonur. </a:t>
            </a:r>
            <a:endParaRPr lang="ru-RU" i="0" u="none" baseline="0" dirty="0" smtClean="0"/>
          </a:p>
          <a:p>
            <a:r>
              <a:rPr lang="en-US" i="0" u="none" baseline="0" dirty="0" smtClean="0"/>
              <a:t>The longitude of the ascending node was set to zero to minimize the angle between orbital plane and the Plane of Ecliptic.</a:t>
            </a:r>
          </a:p>
          <a:p>
            <a:r>
              <a:rPr lang="en-US" i="0" u="none" baseline="0" dirty="0" smtClean="0"/>
              <a:t>Periapsis was also set to zero, which means that the orbit apogee is placed in the center of </a:t>
            </a:r>
            <a:r>
              <a:rPr lang="en-US" i="0" u="none" baseline="0" dirty="0" err="1" smtClean="0"/>
              <a:t>magnetotail</a:t>
            </a:r>
            <a:r>
              <a:rPr lang="en-US" i="0" u="none" baseline="0" dirty="0" smtClean="0"/>
              <a:t> on the vernal equinox day. </a:t>
            </a:r>
          </a:p>
          <a:p>
            <a:r>
              <a:rPr lang="en-US" i="0" u="none" baseline="0" dirty="0" smtClean="0"/>
              <a:t>As we intend to make measurements in the </a:t>
            </a:r>
            <a:r>
              <a:rPr lang="en-US" i="0" u="none" baseline="0" dirty="0" err="1" smtClean="0"/>
              <a:t>magnetotail</a:t>
            </a:r>
            <a:r>
              <a:rPr lang="en-US" i="0" u="none" baseline="0" dirty="0" smtClean="0"/>
              <a:t>, we will only try to keep formation in the remote region of interest (red on the picture). It consists of points, distanced from the Earth for more than 15 Earth radii (approx. 95 thousand kilometers). </a:t>
            </a:r>
          </a:p>
          <a:p>
            <a:r>
              <a:rPr lang="en-US" i="0" u="none" baseline="0" dirty="0" smtClean="0"/>
              <a:t>Non-</a:t>
            </a:r>
            <a:r>
              <a:rPr lang="en-US" i="0" u="none" baseline="0" dirty="0" err="1" smtClean="0"/>
              <a:t>sphericity</a:t>
            </a:r>
            <a:r>
              <a:rPr lang="en-US" i="0" u="none" baseline="0" dirty="0" smtClean="0"/>
              <a:t> of</a:t>
            </a:r>
            <a:r>
              <a:rPr lang="ru-RU" i="0" u="none" baseline="0" dirty="0" smtClean="0"/>
              <a:t> </a:t>
            </a:r>
            <a:r>
              <a:rPr lang="en-US" i="0" u="none" baseline="0" dirty="0" smtClean="0"/>
              <a:t>Earth and perturbations due to the Moon and the Sun are considered in orbits propagations, as those perturbations have great influence on formation quality.</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4808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one more detail to be considered prior to optimization.</a:t>
            </a:r>
          </a:p>
          <a:p>
            <a:r>
              <a:rPr lang="en-US" sz="1200" b="0" i="0" u="none" strike="noStrike" kern="1200" baseline="0" dirty="0" smtClean="0">
                <a:solidFill>
                  <a:schemeClr val="tx1"/>
                </a:solidFill>
                <a:latin typeface="+mn-lt"/>
                <a:ea typeface="+mn-ea"/>
                <a:cs typeface="+mn-cs"/>
              </a:rPr>
              <a:t>As you can see in the figure, the tetrahedral formation will slowly degrade over time due to the second harmonics and lunisolar perturbations. The latter are time-dependent and determined by celestial bodies positions. Therefore, overall mission lifetime may depend heavily on the mission start date.</a:t>
            </a:r>
          </a:p>
          <a:p>
            <a:r>
              <a:rPr lang="en-US" sz="1200" b="0" i="0" u="none" strike="noStrike" kern="1200" baseline="0" dirty="0" smtClean="0">
                <a:solidFill>
                  <a:schemeClr val="tx1"/>
                </a:solidFill>
                <a:latin typeface="+mn-lt"/>
                <a:ea typeface="+mn-ea"/>
                <a:cs typeface="+mn-cs"/>
              </a:rPr>
              <a:t>To find the optimal date to launch the mission, we conducted a numerical experiment in which the same initial orbits were propagated starting at different days. To obtain those orbits, we optimized objective function in the unperturbed two-body model. Optimization was accomplished according to the scheme described previously. </a:t>
            </a:r>
          </a:p>
          <a:p>
            <a:r>
              <a:rPr lang="en-US" sz="1200" b="0" i="0" u="none" strike="noStrike" kern="1200" baseline="0" dirty="0" smtClean="0">
                <a:solidFill>
                  <a:schemeClr val="tx1"/>
                </a:solidFill>
                <a:latin typeface="+mn-lt"/>
                <a:ea typeface="+mn-ea"/>
                <a:cs typeface="+mn-cs"/>
              </a:rPr>
              <a:t>The evolution of formation quality factor can be seen here, with noticeable formation degradation in perturbed motion model. We also noticed that at the initial moment of time the quality exceeds 0.7; therefore, we also propagated </a:t>
            </a:r>
            <a:r>
              <a:rPr lang="en-US" sz="1200" b="0" i="0" u="none" strike="noStrike" kern="1200" baseline="0" dirty="0" err="1" smtClean="0">
                <a:solidFill>
                  <a:schemeClr val="tx1"/>
                </a:solidFill>
                <a:latin typeface="+mn-lt"/>
                <a:ea typeface="+mn-ea"/>
                <a:cs typeface="+mn-cs"/>
              </a:rPr>
              <a:t>theequations</a:t>
            </a:r>
            <a:r>
              <a:rPr lang="en-US" sz="1200" b="0" i="0" u="none" strike="noStrike" kern="1200" baseline="0" dirty="0" smtClean="0">
                <a:solidFill>
                  <a:schemeClr val="tx1"/>
                </a:solidFill>
                <a:latin typeface="+mn-lt"/>
                <a:ea typeface="+mn-ea"/>
                <a:cs typeface="+mn-cs"/>
              </a:rPr>
              <a:t> of satellite motion backwards.</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27</a:t>
            </a:fld>
            <a:endParaRPr lang="ru-RU"/>
          </a:p>
        </p:txBody>
      </p:sp>
    </p:spTree>
    <p:extLst>
      <p:ext uri="{BB962C8B-B14F-4D97-AF65-F5344CB8AC3E}">
        <p14:creationId xmlns:p14="http://schemas.microsoft.com/office/powerpoint/2010/main" val="149432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this histogram each bar represents certain day chosen to be initial for back and forward propagations of the same orbits. It is seen that overall mission lifetime varies from 45 to 80 revolutions ( which is 180 to 320 days, 1 revolution is approx. 4 days). Almost twice the difference using the same orbits but with different start dates.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short-period oscillations</a:t>
            </a:r>
            <a:r>
              <a:rPr lang="en-US" baseline="0" dirty="0" smtClean="0"/>
              <a:t> in mission lifetime are caused by the Moon, let’s consider the no-Moon (with only J2+Sun perturbations taken into account) case to smooth out the picture.</a:t>
            </a:r>
            <a:endParaRPr lang="ru-RU" dirty="0" smtClean="0"/>
          </a:p>
          <a:p>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28</a:t>
            </a:fld>
            <a:endParaRPr lang="ru-RU"/>
          </a:p>
        </p:txBody>
      </p:sp>
    </p:spTree>
    <p:extLst>
      <p:ext uri="{BB962C8B-B14F-4D97-AF65-F5344CB8AC3E}">
        <p14:creationId xmlns:p14="http://schemas.microsoft.com/office/powerpoint/2010/main" val="1201306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a:t>
            </a:r>
            <a:r>
              <a:rPr lang="en-US" baseline="0" dirty="0" smtClean="0"/>
              <a:t> we did the same, but “disabled” moon perturbations. </a:t>
            </a:r>
            <a:r>
              <a:rPr lang="en-US" dirty="0" smtClean="0"/>
              <a:t>It is clearly seen that in</a:t>
            </a:r>
            <a:r>
              <a:rPr lang="en-US" baseline="0" dirty="0" smtClean="0"/>
              <a:t> Spring perturbations by the Sun are least destructible to formation quality.</a:t>
            </a:r>
            <a:r>
              <a:rPr lang="ru-RU" baseline="0" dirty="0" smtClean="0"/>
              <a:t> </a:t>
            </a:r>
            <a:r>
              <a:rPr lang="en-US" baseline="0" dirty="0" smtClean="0"/>
              <a:t>Naturally, at this time the orbit apogee is most distant from the Sun. Also, at vernal equinox the reference orbit apogee is in the middle of Earth magnetosphere tail, where it is needed to obtain required measurements. We will further consider that mission start date is chosen 45 days prior to vernal equinox, to ensure the orbit apogee will be placed in </a:t>
            </a:r>
            <a:r>
              <a:rPr lang="en-US" baseline="0" dirty="0" err="1" smtClean="0"/>
              <a:t>magnetotail</a:t>
            </a:r>
            <a:r>
              <a:rPr lang="en-US" baseline="0" dirty="0" smtClean="0"/>
              <a:t> in the first few months of the mission.</a:t>
            </a:r>
          </a:p>
          <a:p>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29</a:t>
            </a:fld>
            <a:endParaRPr lang="ru-RU"/>
          </a:p>
        </p:txBody>
      </p:sp>
    </p:spTree>
    <p:extLst>
      <p:ext uri="{BB962C8B-B14F-4D97-AF65-F5344CB8AC3E}">
        <p14:creationId xmlns:p14="http://schemas.microsoft.com/office/powerpoint/2010/main" val="412137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assumed that the deployment should happen within the three revolutions prior to mission start, each revolution being reserved for the separation of single satellite. The chief satellite, originally placed in orbit to be found, corrects its orbit between the separations. As a result of undocking the nanosatellites, the mass of the chief satellite gradually decreases, which should also be considered in simulations. The separation impulse affects both Deputy and the Chief.</a:t>
            </a:r>
          </a:p>
        </p:txBody>
      </p:sp>
      <p:sp>
        <p:nvSpPr>
          <p:cNvPr id="4" name="Номер слайда 3"/>
          <p:cNvSpPr>
            <a:spLocks noGrp="1"/>
          </p:cNvSpPr>
          <p:nvPr>
            <p:ph type="sldNum" sz="quarter" idx="10"/>
          </p:nvPr>
        </p:nvSpPr>
        <p:spPr/>
        <p:txBody>
          <a:bodyPr/>
          <a:lstStyle/>
          <a:p>
            <a:fld id="{5FC47FE9-27BD-44A8-970A-6B7D573B006D}" type="slidenum">
              <a:rPr lang="ru-RU" smtClean="0"/>
              <a:t>30</a:t>
            </a:fld>
            <a:endParaRPr lang="ru-RU"/>
          </a:p>
        </p:txBody>
      </p:sp>
    </p:spTree>
    <p:extLst>
      <p:ext uri="{BB962C8B-B14F-4D97-AF65-F5344CB8AC3E}">
        <p14:creationId xmlns:p14="http://schemas.microsoft.com/office/powerpoint/2010/main" val="1686609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30 unknown variables in the deployment process. Six stand for initial orbit of the chief spacecraft, and 24 are distributed between six impulses of deputy separation and the chief correction. Each impulse is described by its execution time and the three components.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find deployment scheme, impulses and orbits, t</a:t>
            </a:r>
            <a:r>
              <a:rPr lang="en-US" sz="1200" dirty="0" smtClean="0"/>
              <a:t>he sequential quadratic programming method has been used</a:t>
            </a:r>
            <a:r>
              <a:rPr lang="en-US" sz="1200" b="0" i="0" u="none" strike="noStrike" kern="1200" baseline="0" dirty="0" smtClean="0">
                <a:solidFill>
                  <a:schemeClr val="tx1"/>
                </a:solidFill>
                <a:latin typeface="+mn-lt"/>
                <a:ea typeface="+mn-ea"/>
                <a:cs typeface="+mn-cs"/>
              </a:rPr>
              <a:t>. Correction impulses magnitude were minimized during the optimization process.</a:t>
            </a:r>
          </a:p>
        </p:txBody>
      </p:sp>
      <p:sp>
        <p:nvSpPr>
          <p:cNvPr id="4" name="Номер слайда 3"/>
          <p:cNvSpPr>
            <a:spLocks noGrp="1"/>
          </p:cNvSpPr>
          <p:nvPr>
            <p:ph type="sldNum" sz="quarter" idx="10"/>
          </p:nvPr>
        </p:nvSpPr>
        <p:spPr/>
        <p:txBody>
          <a:bodyPr/>
          <a:lstStyle/>
          <a:p>
            <a:fld id="{5FC47FE9-27BD-44A8-970A-6B7D573B006D}" type="slidenum">
              <a:rPr lang="ru-RU" smtClean="0"/>
              <a:t>31</a:t>
            </a:fld>
            <a:endParaRPr lang="ru-RU"/>
          </a:p>
        </p:txBody>
      </p:sp>
    </p:spTree>
    <p:extLst>
      <p:ext uri="{BB962C8B-B14F-4D97-AF65-F5344CB8AC3E}">
        <p14:creationId xmlns:p14="http://schemas.microsoft.com/office/powerpoint/2010/main" val="35835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i="0" u="none" baseline="0" dirty="0" smtClean="0"/>
              <a:t>A few words should be said about estimation of the formation geometry. The method from MMS-devoted papers was used. In it, there are two factors, (point!), which measure tetrahedron size and shape independently on the scale from 0 (Zero) to 1 (one). They are then multiplied to obtain overall tetrahedron quality factor. </a:t>
            </a:r>
            <a:r>
              <a:rPr lang="en-US" sz="1200" b="0" i="0" u="none" strike="noStrike" kern="1200" baseline="0" dirty="0" smtClean="0">
                <a:solidFill>
                  <a:schemeClr val="tx1"/>
                </a:solidFill>
                <a:latin typeface="+mn-lt"/>
                <a:ea typeface="+mn-ea"/>
                <a:cs typeface="+mn-cs"/>
              </a:rPr>
              <a:t>Since our goal is to maintain the formation in the </a:t>
            </a:r>
            <a:r>
              <a:rPr lang="en-US" sz="1200" b="0" i="0" u="none" strike="noStrike" kern="1200" baseline="0" dirty="0" err="1" smtClean="0">
                <a:solidFill>
                  <a:schemeClr val="tx1"/>
                </a:solidFill>
                <a:latin typeface="+mn-lt"/>
                <a:ea typeface="+mn-ea"/>
                <a:cs typeface="+mn-cs"/>
              </a:rPr>
              <a:t>RoI</a:t>
            </a:r>
            <a:r>
              <a:rPr lang="en-US" sz="1200" b="0" i="0" u="none" strike="noStrike" kern="1200" baseline="0" dirty="0" smtClean="0">
                <a:solidFill>
                  <a:schemeClr val="tx1"/>
                </a:solidFill>
                <a:latin typeface="+mn-lt"/>
                <a:ea typeface="+mn-ea"/>
                <a:cs typeface="+mn-cs"/>
              </a:rPr>
              <a:t>, we also use the integral formation quality factor showed here (point!). It allows to examine the tetrahedron quality over the period of time. It also should be noted that d</a:t>
            </a:r>
            <a:r>
              <a:rPr lang="en-US" i="0" u="none" baseline="0" dirty="0" smtClean="0"/>
              <a:t>ifferent missions may require different tetrahedron scales, MMS itself used scales from 30 400 kilometers. In this particular work we set 100km (one hundred kilometers) as ideal edge length of the tetrahedron. </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26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this work is to find optimal initialization parameters for each of the four spacecraft near the reference orbit to maximize the number of orbital revolutions with acceptable formation quality. The quality is considered acceptable if the integral formation quality factor at a given revolution exceeds 0.7 (zero-point-seven). Then, we should examine different options of formation deployment in the orbits found.</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1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Knowing the best time to initialize the formation and start the mission, we can solve the global optimization problem in the full model. The optimization process took 24 hours on 361 cores to be done.</a:t>
            </a:r>
            <a:r>
              <a:rPr lang="en-GB" sz="1200" b="0" i="0" u="none" strike="noStrike" kern="1200" baseline="0" dirty="0" smtClean="0">
                <a:solidFill>
                  <a:schemeClr val="tx1"/>
                </a:solidFill>
                <a:latin typeface="+mn-lt"/>
                <a:ea typeface="+mn-ea"/>
                <a:cs typeface="+mn-cs"/>
              </a:rPr>
              <a:t> </a:t>
            </a:r>
            <a:r>
              <a:rPr lang="en-US" i="0" dirty="0" smtClean="0"/>
              <a:t>The evolution of formation quality using the orbits obtained after optimization is showed on this figure. 83 revolutions</a:t>
            </a:r>
            <a:r>
              <a:rPr lang="ru-RU" i="0" dirty="0" smtClean="0"/>
              <a:t> (</a:t>
            </a:r>
            <a:r>
              <a:rPr lang="en-US" i="0" dirty="0" smtClean="0"/>
              <a:t>approximately </a:t>
            </a:r>
            <a:r>
              <a:rPr lang="en-US" i="0" baseline="0" dirty="0" smtClean="0"/>
              <a:t>340 days)</a:t>
            </a:r>
            <a:r>
              <a:rPr lang="en-US" i="0" dirty="0" smtClean="0"/>
              <a:t> of purely passive motion tetrahedron</a:t>
            </a:r>
            <a:r>
              <a:rPr lang="en-US" i="0" baseline="0" dirty="0" smtClean="0"/>
              <a:t> keeping </a:t>
            </a:r>
            <a:r>
              <a:rPr lang="en-US" i="0" dirty="0" smtClean="0"/>
              <a:t>c</a:t>
            </a:r>
            <a:r>
              <a:rPr lang="en-US" i="0" baseline="0" dirty="0" smtClean="0"/>
              <a:t>an be achieved with acceptable quality factor. It should be noted that in previous works we achieved results of no more than 50 revolutions. Such improvement mainly caused by supercomputer optimization and start date analysis. Also animation of tetrahedron evolution in Region of interest at fortieth revolution (where it’s quality is the best) is shown.</a:t>
            </a:r>
            <a:endParaRPr lang="ru-RU" i="0"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20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let’s proceed to the formation deployment. It is possible to keep the three satellites passive (we will call the deputies), if the chief (other one sat) microsatellite will perform maneuvers and inject Deputies to their optimal orbits. </a:t>
            </a:r>
            <a:r>
              <a:rPr lang="en-US" sz="1200" dirty="0" smtClean="0"/>
              <a:t>Chief itself had to be placed in its orbit by the launch vehicle.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Nanosatellites are separated from the chief spacecraft by spring pushers. It is also necessary to analyze the impact of deployment errors caused by spring pushers and the Chief’s navigation errors. </a:t>
            </a:r>
          </a:p>
          <a:p>
            <a:r>
              <a:rPr lang="en-US" sz="1200" b="0" i="0" u="none" strike="noStrike" kern="1200" baseline="0" dirty="0" smtClean="0">
                <a:solidFill>
                  <a:schemeClr val="tx1"/>
                </a:solidFill>
                <a:latin typeface="+mn-lt"/>
                <a:ea typeface="+mn-ea"/>
                <a:cs typeface="+mn-cs"/>
              </a:rPr>
              <a:t>To begin with, we computed formation evolution for normally perturbed satellites positions and velocities near the optimal orbits. In the perfect case, mission length is almost a year, but as the satellites get distant from optimal orbits, mission lifetime rapidly decreases. It is clear that the mission lifetime depends heavily on the deployment errors. </a:t>
            </a:r>
          </a:p>
        </p:txBody>
      </p:sp>
      <p:sp>
        <p:nvSpPr>
          <p:cNvPr id="4" name="Номер слайда 3"/>
          <p:cNvSpPr>
            <a:spLocks noGrp="1"/>
          </p:cNvSpPr>
          <p:nvPr>
            <p:ph type="sldNum" sz="quarter" idx="10"/>
          </p:nvPr>
        </p:nvSpPr>
        <p:spPr/>
        <p:txBody>
          <a:bodyPr/>
          <a:lstStyle/>
          <a:p>
            <a:fld id="{5FC47FE9-27BD-44A8-970A-6B7D573B006D}" type="slidenum">
              <a:rPr lang="ru-RU" smtClean="0"/>
              <a:t>11</a:t>
            </a:fld>
            <a:endParaRPr lang="ru-RU"/>
          </a:p>
        </p:txBody>
      </p:sp>
    </p:spTree>
    <p:extLst>
      <p:ext uri="{BB962C8B-B14F-4D97-AF65-F5344CB8AC3E}">
        <p14:creationId xmlns:p14="http://schemas.microsoft.com/office/powerpoint/2010/main" val="192995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let’s proceed to the formation deployment. It is possible to keep the three satellites passive (we will call the deputies), if the chief (other one sat) microsatellite will perform maneuvers and inject Deputies to their optimal orbits. </a:t>
            </a:r>
            <a:r>
              <a:rPr lang="en-US" sz="1200" dirty="0" smtClean="0"/>
              <a:t>Chief itself had to be placed in its orbit by the launch vehicle.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Nanosatellites are separated from the chief spacecraft by spring pushers. It is also necessary to analyze the impact of deployment errors caused by spring pushers and the Chief’s navigation errors. </a:t>
            </a:r>
          </a:p>
          <a:p>
            <a:r>
              <a:rPr lang="en-US" sz="1200" b="0" i="0" u="none" strike="noStrike" kern="1200" baseline="0" dirty="0" smtClean="0">
                <a:solidFill>
                  <a:schemeClr val="tx1"/>
                </a:solidFill>
                <a:latin typeface="+mn-lt"/>
                <a:ea typeface="+mn-ea"/>
                <a:cs typeface="+mn-cs"/>
              </a:rPr>
              <a:t>To begin with, we computed formation evolution for normally perturbed satellites positions and velocities near the optimal orbits. In the perfect case, mission length is almost a year, but as the satellites get distant from optimal orbits, mission lifetime rapidly decreases. It is clear that the mission lifetime depends heavily on the deployment errors. </a:t>
            </a:r>
          </a:p>
        </p:txBody>
      </p:sp>
      <p:sp>
        <p:nvSpPr>
          <p:cNvPr id="4" name="Номер слайда 3"/>
          <p:cNvSpPr>
            <a:spLocks noGrp="1"/>
          </p:cNvSpPr>
          <p:nvPr>
            <p:ph type="sldNum" sz="quarter" idx="10"/>
          </p:nvPr>
        </p:nvSpPr>
        <p:spPr/>
        <p:txBody>
          <a:bodyPr/>
          <a:lstStyle/>
          <a:p>
            <a:fld id="{5FC47FE9-27BD-44A8-970A-6B7D573B006D}" type="slidenum">
              <a:rPr lang="ru-RU" smtClean="0"/>
              <a:t>12</a:t>
            </a:fld>
            <a:endParaRPr lang="ru-RU"/>
          </a:p>
        </p:txBody>
      </p:sp>
    </p:spTree>
    <p:extLst>
      <p:ext uri="{BB962C8B-B14F-4D97-AF65-F5344CB8AC3E}">
        <p14:creationId xmlns:p14="http://schemas.microsoft.com/office/powerpoint/2010/main" val="316149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 we can see an animation</a:t>
            </a:r>
            <a:r>
              <a:rPr lang="en-US" baseline="0" dirty="0" smtClean="0"/>
              <a:t> </a:t>
            </a:r>
            <a:r>
              <a:rPr lang="en-US" dirty="0" smtClean="0"/>
              <a:t>of the deployment found. On the left figure there is a zoomed-in tetrahedron</a:t>
            </a:r>
            <a:r>
              <a:rPr lang="en-US" baseline="0" dirty="0" smtClean="0"/>
              <a:t> in the </a:t>
            </a:r>
            <a:r>
              <a:rPr lang="en-US" baseline="0" dirty="0" err="1" smtClean="0"/>
              <a:t>barycentric</a:t>
            </a:r>
            <a:r>
              <a:rPr lang="en-US" baseline="0" dirty="0" smtClean="0"/>
              <a:t> coordinates. On the right there is the position of tetrahedron formation on the highly elliptic orbit and the timeline. </a:t>
            </a:r>
            <a:r>
              <a:rPr lang="en-US" baseline="0" dirty="0" err="1" smtClean="0"/>
              <a:t>Okey</a:t>
            </a:r>
            <a:r>
              <a:rPr lang="en-US" baseline="0" dirty="0" smtClean="0"/>
              <a:t>, lets start it. </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13</a:t>
            </a:fld>
            <a:endParaRPr lang="ru-RU"/>
          </a:p>
        </p:txBody>
      </p:sp>
    </p:spTree>
    <p:extLst>
      <p:ext uri="{BB962C8B-B14F-4D97-AF65-F5344CB8AC3E}">
        <p14:creationId xmlns:p14="http://schemas.microsoft.com/office/powerpoint/2010/main" val="11512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Here we can see an animation</a:t>
            </a:r>
            <a:r>
              <a:rPr lang="en-US" baseline="0" dirty="0" smtClean="0"/>
              <a:t> </a:t>
            </a:r>
            <a:r>
              <a:rPr lang="en-US" dirty="0" smtClean="0"/>
              <a:t>of the deployment found. On the left figure there is a zoomed-in tetrahedron</a:t>
            </a:r>
            <a:r>
              <a:rPr lang="en-US" baseline="0" dirty="0" smtClean="0"/>
              <a:t> in the </a:t>
            </a:r>
            <a:r>
              <a:rPr lang="en-US" baseline="0" dirty="0" err="1" smtClean="0"/>
              <a:t>barycentric</a:t>
            </a:r>
            <a:r>
              <a:rPr lang="en-US" baseline="0" dirty="0" smtClean="0"/>
              <a:t> coordinates. On the right there is the position of tetrahedron formation on the highly elliptic orbit and the timeline. </a:t>
            </a:r>
          </a:p>
          <a:p>
            <a:endParaRPr lang="en-US" baseline="0" dirty="0" smtClean="0"/>
          </a:p>
          <a:p>
            <a:r>
              <a:rPr lang="en-US" baseline="0" dirty="0" smtClean="0"/>
              <a:t>There are separation impulses, which affects both Deputy and Chief, and, between them, correction impulses for the Chief Satellite. Both types of impulses, separation and correction, are located in the apogee region of the given orbit. Here you can see a separation, and, afterwards, the correction of the chief satellite. In time, the tetrahedral formation is deployed at optimal orbits.</a:t>
            </a:r>
            <a:endParaRPr lang="ru-RU" baseline="0" dirty="0" smtClean="0"/>
          </a:p>
          <a:p>
            <a:endParaRPr lang="ru-RU" baseline="0" dirty="0" smtClean="0"/>
          </a:p>
          <a:p>
            <a:pPr>
              <a:lnSpc>
                <a:spcPct val="130000"/>
              </a:lnSpc>
            </a:pPr>
            <a:r>
              <a:rPr lang="ru-RU" sz="1200" dirty="0" smtClean="0"/>
              <a:t>Выведение длится 3 орбитальных периода</a:t>
            </a:r>
            <a:endParaRPr lang="en-US" sz="1200" dirty="0" smtClean="0"/>
          </a:p>
          <a:p>
            <a:pPr>
              <a:lnSpc>
                <a:spcPct val="130000"/>
              </a:lnSpc>
            </a:pPr>
            <a:r>
              <a:rPr lang="ru-RU" sz="1200" dirty="0" smtClean="0"/>
              <a:t>На каждом витке происходит отделение одного дочернего КА</a:t>
            </a:r>
            <a:endParaRPr lang="en-US" sz="1200" dirty="0" smtClean="0"/>
          </a:p>
          <a:p>
            <a:pPr>
              <a:lnSpc>
                <a:spcPct val="130000"/>
              </a:lnSpc>
            </a:pPr>
            <a:r>
              <a:rPr lang="ru-RU" sz="1200" dirty="0" smtClean="0"/>
              <a:t>Материнский </a:t>
            </a:r>
            <a:r>
              <a:rPr lang="ru-RU" sz="1200" dirty="0" err="1" smtClean="0"/>
              <a:t>микроспутник</a:t>
            </a:r>
            <a:r>
              <a:rPr lang="ru-RU" sz="1200" dirty="0" smtClean="0"/>
              <a:t> маневрирует между разделениями</a:t>
            </a:r>
            <a:endParaRPr lang="en-US" sz="1200" dirty="0" smtClean="0"/>
          </a:p>
          <a:p>
            <a:pPr>
              <a:lnSpc>
                <a:spcPct val="130000"/>
              </a:lnSpc>
            </a:pPr>
            <a:r>
              <a:rPr lang="ru-RU" sz="1200" dirty="0" smtClean="0"/>
              <a:t>Импульсы отделения не превышают 2</a:t>
            </a:r>
            <a:r>
              <a:rPr lang="en-US" sz="1200" dirty="0" smtClean="0"/>
              <a:t> </a:t>
            </a:r>
            <a:r>
              <a:rPr lang="ru-RU" sz="1200" dirty="0" smtClean="0"/>
              <a:t>м</a:t>
            </a:r>
            <a:r>
              <a:rPr lang="en-US" sz="1200" dirty="0" smtClean="0"/>
              <a:t>/c </a:t>
            </a:r>
            <a:r>
              <a:rPr lang="ru-RU" sz="1200" dirty="0" smtClean="0"/>
              <a:t>и влияют как на материнский, так и на дочерние КА в зависимости от их массы</a:t>
            </a:r>
            <a:endParaRPr lang="en-US" sz="1200" dirty="0" smtClean="0"/>
          </a:p>
          <a:p>
            <a:pPr>
              <a:lnSpc>
                <a:spcPct val="130000"/>
              </a:lnSpc>
            </a:pPr>
            <a:r>
              <a:rPr lang="ru-RU" sz="1200" dirty="0" smtClean="0"/>
              <a:t>Материнский КА вести 30 кг, дочерние – по 5 кг.</a:t>
            </a:r>
            <a:endParaRPr lang="en-US" sz="1200" dirty="0" smtClean="0"/>
          </a:p>
          <a:p>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14</a:t>
            </a:fld>
            <a:endParaRPr lang="ru-RU"/>
          </a:p>
        </p:txBody>
      </p:sp>
    </p:spTree>
    <p:extLst>
      <p:ext uri="{BB962C8B-B14F-4D97-AF65-F5344CB8AC3E}">
        <p14:creationId xmlns:p14="http://schemas.microsoft.com/office/powerpoint/2010/main" val="341656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smtClean="0"/>
              <a:t>Образец подзаголовка</a:t>
            </a:r>
            <a:endParaRPr lang="ru-RU"/>
          </a:p>
        </p:txBody>
      </p:sp>
      <p:sp>
        <p:nvSpPr>
          <p:cNvPr id="8"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250023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3163683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4"/>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4"/>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767519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4800"/>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a:defRPr sz="3200"/>
            </a:lvl1pPr>
            <a:lvl2pPr>
              <a:defRPr sz="2800"/>
            </a:lvl2pPr>
            <a:lvl3pPr>
              <a:defRPr sz="3200"/>
            </a:lvl3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3211960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5333"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smtClean="0"/>
              <a:t>Образец текста</a:t>
            </a:r>
          </a:p>
        </p:txBody>
      </p:sp>
      <p:sp>
        <p:nvSpPr>
          <p:cNvPr id="8"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1969030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10"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2695958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smtClean="0"/>
              <a:t>Образец текста</a:t>
            </a:r>
          </a:p>
        </p:txBody>
      </p:sp>
      <p:sp>
        <p:nvSpPr>
          <p:cNvPr id="6" name="Объект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1" name="Нижний колонтитул 4"/>
          <p:cNvSpPr>
            <a:spLocks noGrp="1"/>
          </p:cNvSpPr>
          <p:nvPr>
            <p:ph type="ftr" sz="quarter" idx="11"/>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12" name="Номер слайда 5"/>
          <p:cNvSpPr>
            <a:spLocks noGrp="1"/>
          </p:cNvSpPr>
          <p:nvPr>
            <p:ph type="sldNum" sz="quarter" idx="12"/>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2757032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7"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8"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372199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7"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29272002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21" y="273049"/>
            <a:ext cx="4011084" cy="1162051"/>
          </a:xfrm>
        </p:spPr>
        <p:txBody>
          <a:bodyPr anchor="b"/>
          <a:lstStyle>
            <a:lvl1pPr algn="l">
              <a:defRPr sz="2667" b="1"/>
            </a:lvl1pPr>
          </a:lstStyle>
          <a:p>
            <a:r>
              <a:rPr lang="ru-RU" smtClean="0"/>
              <a:t>Образец заголовка</a:t>
            </a:r>
            <a:endParaRPr lang="ru-RU"/>
          </a:p>
        </p:txBody>
      </p:sp>
      <p:sp>
        <p:nvSpPr>
          <p:cNvPr id="3" name="Объект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2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9"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10"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1259694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667"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ru-RU"/>
          </a:p>
        </p:txBody>
      </p:sp>
      <p:sp>
        <p:nvSpPr>
          <p:cNvPr id="4" name="Текст 3"/>
          <p:cNvSpPr>
            <a:spLocks noGrp="1"/>
          </p:cNvSpPr>
          <p:nvPr>
            <p:ph type="body" sz="half" idx="2"/>
          </p:nvPr>
        </p:nvSpPr>
        <p:spPr>
          <a:xfrm>
            <a:off x="2389717" y="5367346"/>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9"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10"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3030797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17000"/>
                <a:lumOff val="83000"/>
              </a:schemeClr>
            </a:gs>
            <a:gs pos="0">
              <a:schemeClr val="tx1">
                <a:lumMod val="0"/>
                <a:lumOff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endParaRPr lang="ru-RU">
              <a:solidFill>
                <a:prstClr val="black">
                  <a:tint val="75000"/>
                </a:prstClr>
              </a:solidFill>
            </a:endParaRPr>
          </a:p>
        </p:txBody>
      </p:sp>
      <p:sp>
        <p:nvSpPr>
          <p:cNvPr id="5" name="Нижний колонтитул 4"/>
          <p:cNvSpPr>
            <a:spLocks noGrp="1"/>
          </p:cNvSpPr>
          <p:nvPr>
            <p:ph type="ftr" sz="quarter" idx="3"/>
          </p:nvPr>
        </p:nvSpPr>
        <p:spPr>
          <a:xfrm>
            <a:off x="3810000" y="6356356"/>
            <a:ext cx="45720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4S Symposium, 28 May-01 June 2018 Sorrento, Italy</a:t>
            </a:r>
            <a:endParaRPr lang="ru-RU" dirty="0"/>
          </a:p>
        </p:txBody>
      </p:sp>
      <p:sp>
        <p:nvSpPr>
          <p:cNvPr id="6"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en-US" dirty="0" smtClean="0">
                <a:solidFill>
                  <a:prstClr val="black">
                    <a:tint val="75000"/>
                  </a:prstClr>
                </a:solidFill>
              </a:rPr>
              <a:t>&lt;#&gt;/18</a:t>
            </a:r>
            <a:endParaRPr lang="ru-RU" dirty="0" smtClean="0">
              <a:solidFill>
                <a:prstClr val="black">
                  <a:tint val="75000"/>
                </a:prstClr>
              </a:solidFill>
            </a:endParaRPr>
          </a:p>
        </p:txBody>
      </p:sp>
    </p:spTree>
    <p:extLst>
      <p:ext uri="{BB962C8B-B14F-4D97-AF65-F5344CB8AC3E}">
        <p14:creationId xmlns:p14="http://schemas.microsoft.com/office/powerpoint/2010/main" val="3290934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8503" y="1675498"/>
            <a:ext cx="11038226" cy="3128351"/>
          </a:xfrm>
        </p:spPr>
        <p:txBody>
          <a:bodyPr>
            <a:noAutofit/>
          </a:bodyPr>
          <a:lstStyle/>
          <a:p>
            <a:r>
              <a:rPr lang="ru-RU" sz="2800" i="1" dirty="0">
                <a:solidFill>
                  <a:srgbClr val="000000"/>
                </a:solidFill>
              </a:rPr>
              <a:t>Квалификационная работа на соискание степени </a:t>
            </a:r>
            <a:r>
              <a:rPr lang="ru-RU" sz="2800" i="1" dirty="0" smtClean="0">
                <a:solidFill>
                  <a:srgbClr val="000000"/>
                </a:solidFill>
              </a:rPr>
              <a:t>магистра</a:t>
            </a:r>
            <a:r>
              <a:rPr lang="ru-RU" sz="2800" i="1" dirty="0" smtClean="0"/>
              <a:t/>
            </a:r>
            <a:br>
              <a:rPr lang="ru-RU" sz="2800" i="1" dirty="0" smtClean="0"/>
            </a:br>
            <a:r>
              <a:rPr lang="ru-RU" sz="4400" dirty="0" smtClean="0"/>
              <a:t>Построение</a:t>
            </a:r>
            <a:r>
              <a:rPr lang="ru-RU" sz="4400" dirty="0"/>
              <a:t>, выведение и поддержание тетраэдральной формации наноспутников </a:t>
            </a:r>
            <a:r>
              <a:rPr lang="en-US" sz="4400" dirty="0" smtClean="0"/>
              <a:t/>
            </a:r>
            <a:br>
              <a:rPr lang="en-US" sz="4400" dirty="0" smtClean="0"/>
            </a:br>
            <a:r>
              <a:rPr lang="ru-RU" sz="4400" dirty="0" smtClean="0"/>
              <a:t>на </a:t>
            </a:r>
            <a:r>
              <a:rPr lang="ru-RU" sz="4400" dirty="0"/>
              <a:t>высокоэллиптических орбитах</a:t>
            </a:r>
            <a:endParaRPr lang="en-US" sz="4400" dirty="0"/>
          </a:p>
        </p:txBody>
      </p:sp>
      <p:pic>
        <p:nvPicPr>
          <p:cNvPr id="1028" name="Picture 4" descr="Картинки по запросу ип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0300" y="264452"/>
            <a:ext cx="2171700" cy="1585258"/>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3094564" y="5763866"/>
            <a:ext cx="6002872" cy="79009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endParaRPr lang="ru-RU" sz="2000" dirty="0">
              <a:latin typeface="+mn-lt"/>
            </a:endParaRPr>
          </a:p>
        </p:txBody>
      </p:sp>
      <p:sp>
        <p:nvSpPr>
          <p:cNvPr id="14" name="Заголовок 1"/>
          <p:cNvSpPr txBox="1">
            <a:spLocks/>
          </p:cNvSpPr>
          <p:nvPr/>
        </p:nvSpPr>
        <p:spPr>
          <a:xfrm>
            <a:off x="1848810" y="387013"/>
            <a:ext cx="8494380" cy="832616"/>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ru-RU" sz="1800" dirty="0" smtClean="0"/>
              <a:t>МОСКОВСКИЙ ФИЗИКО-ТЕХНИЧЕСКИЙ ИНСТИТУТ  </a:t>
            </a:r>
            <a:r>
              <a:rPr lang="en-US" sz="1800" dirty="0" smtClean="0"/>
              <a:t>(</a:t>
            </a:r>
            <a:r>
              <a:rPr lang="ru-RU" sz="1800" dirty="0" smtClean="0"/>
              <a:t>государственный университет)</a:t>
            </a:r>
          </a:p>
          <a:p>
            <a:pPr algn="ctr"/>
            <a:r>
              <a:rPr lang="ru-RU" sz="1800" dirty="0" smtClean="0"/>
              <a:t>Базовая организация: </a:t>
            </a:r>
            <a:r>
              <a:rPr lang="ru-RU" sz="1800" dirty="0"/>
              <a:t>институт прикладной математики им. М. в. Келдыша </a:t>
            </a:r>
            <a:r>
              <a:rPr lang="ru-RU" sz="1800" dirty="0" smtClean="0"/>
              <a:t>ран</a:t>
            </a:r>
          </a:p>
          <a:p>
            <a:pPr algn="ctr"/>
            <a:r>
              <a:rPr lang="ru-RU" sz="1800" dirty="0"/>
              <a:t>кафедра математического моделирования и прикладной </a:t>
            </a:r>
            <a:r>
              <a:rPr lang="ru-RU" sz="1800" dirty="0" smtClean="0"/>
              <a:t>математики</a:t>
            </a:r>
            <a:endParaRPr lang="ru-RU" sz="1800" dirty="0"/>
          </a:p>
          <a:p>
            <a:pPr algn="ctr"/>
            <a:endParaRPr lang="ru-RU" sz="1800" dirty="0" smtClean="0"/>
          </a:p>
        </p:txBody>
      </p:sp>
      <p:pic>
        <p:nvPicPr>
          <p:cNvPr id="1026" name="Picture 2" descr="https://mipt.ru/upload/medialibrary/fee/logo_mfti_prozrachnaya_podlozhk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27" y="264452"/>
            <a:ext cx="3201931" cy="216346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Группа 18"/>
          <p:cNvGrpSpPr/>
          <p:nvPr/>
        </p:nvGrpSpPr>
        <p:grpSpPr>
          <a:xfrm>
            <a:off x="882572" y="4959109"/>
            <a:ext cx="10795506" cy="967645"/>
            <a:chOff x="914414" y="3127929"/>
            <a:chExt cx="7724390" cy="967645"/>
          </a:xfrm>
        </p:grpSpPr>
        <p:grpSp>
          <p:nvGrpSpPr>
            <p:cNvPr id="20" name="Группа 19"/>
            <p:cNvGrpSpPr/>
            <p:nvPr/>
          </p:nvGrpSpPr>
          <p:grpSpPr>
            <a:xfrm>
              <a:off x="914414" y="3127929"/>
              <a:ext cx="7466785" cy="461665"/>
              <a:chOff x="683568" y="3101648"/>
              <a:chExt cx="7466785" cy="461665"/>
            </a:xfrm>
          </p:grpSpPr>
          <p:sp>
            <p:nvSpPr>
              <p:cNvPr id="29" name="Прямоугольник 28"/>
              <p:cNvSpPr/>
              <p:nvPr/>
            </p:nvSpPr>
            <p:spPr>
              <a:xfrm>
                <a:off x="683568" y="3101648"/>
                <a:ext cx="1242862" cy="461665"/>
              </a:xfrm>
              <a:prstGeom prst="rect">
                <a:avLst/>
              </a:prstGeom>
            </p:spPr>
            <p:txBody>
              <a:bodyPr wrap="none" anchor="ctr">
                <a:spAutoFit/>
              </a:bodyPr>
              <a:lstStyle/>
              <a:p>
                <a:r>
                  <a:rPr lang="ru-RU" sz="2400" dirty="0" smtClean="0"/>
                  <a:t>Выполнил</a:t>
                </a:r>
                <a:endParaRPr lang="ru-RU" sz="2400" dirty="0"/>
              </a:p>
            </p:txBody>
          </p:sp>
          <p:sp>
            <p:nvSpPr>
              <p:cNvPr id="30" name="Прямоугольник 29"/>
              <p:cNvSpPr/>
              <p:nvPr/>
            </p:nvSpPr>
            <p:spPr>
              <a:xfrm>
                <a:off x="3209736" y="3101648"/>
                <a:ext cx="2331381" cy="461665"/>
              </a:xfrm>
              <a:prstGeom prst="rect">
                <a:avLst/>
              </a:prstGeom>
            </p:spPr>
            <p:txBody>
              <a:bodyPr wrap="none" anchor="ctr">
                <a:spAutoFit/>
              </a:bodyPr>
              <a:lstStyle/>
              <a:p>
                <a:r>
                  <a:rPr lang="ru-RU" sz="2400" dirty="0" smtClean="0"/>
                  <a:t>студент группы 272в</a:t>
                </a:r>
                <a:endParaRPr lang="ru-RU" sz="2400" dirty="0"/>
              </a:p>
            </p:txBody>
          </p:sp>
          <p:sp>
            <p:nvSpPr>
              <p:cNvPr id="31" name="Прямоугольник 30"/>
              <p:cNvSpPr/>
              <p:nvPr/>
            </p:nvSpPr>
            <p:spPr>
              <a:xfrm>
                <a:off x="6701371" y="3101648"/>
                <a:ext cx="1448982" cy="461665"/>
              </a:xfrm>
              <a:prstGeom prst="rect">
                <a:avLst/>
              </a:prstGeom>
            </p:spPr>
            <p:txBody>
              <a:bodyPr wrap="none" anchor="ctr">
                <a:spAutoFit/>
              </a:bodyPr>
              <a:lstStyle/>
              <a:p>
                <a:r>
                  <a:rPr lang="ru-RU" sz="2400" dirty="0" smtClean="0"/>
                  <a:t>Коптев М.Д.</a:t>
                </a:r>
                <a:endParaRPr lang="ru-RU" sz="2400" dirty="0"/>
              </a:p>
            </p:txBody>
          </p:sp>
        </p:grpSp>
        <p:grpSp>
          <p:nvGrpSpPr>
            <p:cNvPr id="22" name="Группа 21"/>
            <p:cNvGrpSpPr/>
            <p:nvPr/>
          </p:nvGrpSpPr>
          <p:grpSpPr>
            <a:xfrm>
              <a:off x="914414" y="3633909"/>
              <a:ext cx="7724390" cy="461665"/>
              <a:chOff x="683568" y="3607628"/>
              <a:chExt cx="7724390" cy="461665"/>
            </a:xfrm>
          </p:grpSpPr>
          <p:sp>
            <p:nvSpPr>
              <p:cNvPr id="23" name="Заголовок 1"/>
              <p:cNvSpPr txBox="1">
                <a:spLocks/>
              </p:cNvSpPr>
              <p:nvPr/>
            </p:nvSpPr>
            <p:spPr>
              <a:xfrm>
                <a:off x="683568" y="3642435"/>
                <a:ext cx="2729457" cy="3900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Научный руководитель</a:t>
                </a:r>
              </a:p>
            </p:txBody>
          </p:sp>
          <p:sp>
            <p:nvSpPr>
              <p:cNvPr id="24" name="Прямоугольник 23"/>
              <p:cNvSpPr/>
              <p:nvPr/>
            </p:nvSpPr>
            <p:spPr>
              <a:xfrm>
                <a:off x="3218017" y="3607628"/>
                <a:ext cx="1401838" cy="461665"/>
              </a:xfrm>
              <a:prstGeom prst="rect">
                <a:avLst/>
              </a:prstGeom>
            </p:spPr>
            <p:txBody>
              <a:bodyPr wrap="none" anchor="ctr">
                <a:spAutoFit/>
              </a:bodyPr>
              <a:lstStyle/>
              <a:p>
                <a:r>
                  <a:rPr lang="ru-RU" sz="2400" dirty="0" smtClean="0"/>
                  <a:t>к.ф</a:t>
                </a:r>
                <a:r>
                  <a:rPr lang="ru-RU" sz="2400" dirty="0"/>
                  <a:t>.-</a:t>
                </a:r>
                <a:r>
                  <a:rPr lang="ru-RU" sz="2400" dirty="0" err="1" smtClean="0"/>
                  <a:t>м.н</a:t>
                </a:r>
                <a:r>
                  <a:rPr lang="en-US" sz="2400" dirty="0" smtClean="0"/>
                  <a:t>.,</a:t>
                </a:r>
                <a:r>
                  <a:rPr lang="ru-RU" sz="2400" dirty="0"/>
                  <a:t> </a:t>
                </a:r>
                <a:r>
                  <a:rPr lang="ru-RU" sz="2400" dirty="0" err="1" smtClean="0"/>
                  <a:t>н.с</a:t>
                </a:r>
                <a:r>
                  <a:rPr lang="ru-RU" sz="2400" dirty="0" smtClean="0"/>
                  <a:t>. </a:t>
                </a:r>
                <a:endParaRPr lang="ru-RU" sz="2400" dirty="0"/>
              </a:p>
            </p:txBody>
          </p:sp>
          <p:sp>
            <p:nvSpPr>
              <p:cNvPr id="25" name="Прямоугольник 24"/>
              <p:cNvSpPr/>
              <p:nvPr/>
            </p:nvSpPr>
            <p:spPr>
              <a:xfrm>
                <a:off x="6697194" y="3607628"/>
                <a:ext cx="1710764" cy="461665"/>
              </a:xfrm>
              <a:prstGeom prst="rect">
                <a:avLst/>
              </a:prstGeom>
            </p:spPr>
            <p:txBody>
              <a:bodyPr wrap="none" anchor="ctr">
                <a:spAutoFit/>
              </a:bodyPr>
              <a:lstStyle/>
              <a:p>
                <a:r>
                  <a:rPr lang="ru-RU" sz="2400" dirty="0" smtClean="0"/>
                  <a:t>Трофимов С.П.</a:t>
                </a:r>
                <a:endParaRPr lang="ru-RU" sz="2400" dirty="0"/>
              </a:p>
            </p:txBody>
          </p:sp>
        </p:grpSp>
      </p:grpSp>
    </p:spTree>
    <p:extLst>
      <p:ext uri="{BB962C8B-B14F-4D97-AF65-F5344CB8AC3E}">
        <p14:creationId xmlns:p14="http://schemas.microsoft.com/office/powerpoint/2010/main" val="191832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085488" y="890751"/>
            <a:ext cx="5967249" cy="5967249"/>
          </a:xfrm>
          <a:prstGeom prst="rect">
            <a:avLst/>
          </a:prstGeom>
        </p:spPr>
      </p:pic>
      <p:pic>
        <p:nvPicPr>
          <p:cNvPr id="6" name="Рисунок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84" y="2523839"/>
            <a:ext cx="5791212" cy="3084582"/>
          </a:xfrm>
          <a:prstGeom prst="rect">
            <a:avLst/>
          </a:prstGeom>
        </p:spPr>
      </p:pic>
      <p:sp>
        <p:nvSpPr>
          <p:cNvPr id="14" name="Прямоугольник 13"/>
          <p:cNvSpPr/>
          <p:nvPr/>
        </p:nvSpPr>
        <p:spPr>
          <a:xfrm>
            <a:off x="6780959" y="1685367"/>
            <a:ext cx="5176644" cy="461665"/>
          </a:xfrm>
          <a:prstGeom prst="rect">
            <a:avLst/>
          </a:prstGeom>
        </p:spPr>
        <p:txBody>
          <a:bodyPr wrap="square">
            <a:spAutoFit/>
          </a:bodyPr>
          <a:lstStyle/>
          <a:p>
            <a:pPr algn="ctr"/>
            <a:r>
              <a:rPr lang="ru-RU" sz="2400" dirty="0" smtClean="0"/>
              <a:t>Тетраэдр на 40-м витке</a:t>
            </a:r>
            <a:endParaRPr lang="ru-RU" sz="2400" dirty="0"/>
          </a:p>
        </p:txBody>
      </p:sp>
      <p:sp>
        <p:nvSpPr>
          <p:cNvPr id="2" name="Заголовок 1"/>
          <p:cNvSpPr>
            <a:spLocks noGrp="1"/>
          </p:cNvSpPr>
          <p:nvPr>
            <p:ph type="title"/>
          </p:nvPr>
        </p:nvSpPr>
        <p:spPr/>
        <p:txBody>
          <a:bodyPr>
            <a:noAutofit/>
          </a:bodyPr>
          <a:lstStyle/>
          <a:p>
            <a:r>
              <a:rPr lang="ru-RU" dirty="0" smtClean="0"/>
              <a:t>Результаты оптимизации</a:t>
            </a:r>
            <a:endParaRPr lang="ru-RU" dirty="0"/>
          </a:p>
        </p:txBody>
      </p:sp>
      <p:sp>
        <p:nvSpPr>
          <p:cNvPr id="4" name="Номер слайда 3"/>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7 / 14</a:t>
            </a:r>
            <a:endParaRPr lang="ru-RU" dirty="0" smtClean="0">
              <a:solidFill>
                <a:schemeClr val="tx2">
                  <a:lumMod val="60000"/>
                  <a:lumOff val="40000"/>
                </a:schemeClr>
              </a:solidFill>
            </a:endParaRPr>
          </a:p>
        </p:txBody>
      </p:sp>
      <p:sp>
        <p:nvSpPr>
          <p:cNvPr id="16" name="Заголовок 1"/>
          <p:cNvSpPr txBox="1">
            <a:spLocks/>
          </p:cNvSpPr>
          <p:nvPr/>
        </p:nvSpPr>
        <p:spPr>
          <a:xfrm>
            <a:off x="2674574" y="3968939"/>
            <a:ext cx="1527277" cy="58852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800" kern="1200">
                <a:solidFill>
                  <a:schemeClr val="tx1"/>
                </a:solidFill>
                <a:latin typeface="+mj-lt"/>
                <a:ea typeface="+mj-ea"/>
                <a:cs typeface="+mj-cs"/>
              </a:defRPr>
            </a:lvl1pPr>
          </a:lstStyle>
          <a:p>
            <a:r>
              <a:rPr lang="ru-RU" sz="2000" dirty="0">
                <a:latin typeface="+mn-lt"/>
              </a:rPr>
              <a:t>н</a:t>
            </a:r>
            <a:r>
              <a:rPr lang="ru-RU" sz="2000" dirty="0" smtClean="0">
                <a:latin typeface="+mn-lt"/>
              </a:rPr>
              <a:t>а 83 витках</a:t>
            </a:r>
            <a:endParaRPr lang="ru-RU" sz="2000" dirty="0">
              <a:latin typeface="+mn-lt"/>
            </a:endParaRPr>
          </a:p>
        </p:txBody>
      </p:sp>
      <p:sp>
        <p:nvSpPr>
          <p:cNvPr id="8" name="Прямоугольник 7"/>
          <p:cNvSpPr/>
          <p:nvPr/>
        </p:nvSpPr>
        <p:spPr>
          <a:xfrm>
            <a:off x="646346" y="1685367"/>
            <a:ext cx="6186123" cy="461665"/>
          </a:xfrm>
          <a:prstGeom prst="rect">
            <a:avLst/>
          </a:prstGeom>
        </p:spPr>
        <p:txBody>
          <a:bodyPr wrap="square">
            <a:spAutoFit/>
          </a:bodyPr>
          <a:lstStyle/>
          <a:p>
            <a:r>
              <a:rPr lang="ru-RU" sz="2400" dirty="0" smtClean="0"/>
              <a:t>Изменение</a:t>
            </a:r>
            <a:r>
              <a:rPr lang="en-US" sz="2400" dirty="0" smtClean="0"/>
              <a:t>            </a:t>
            </a:r>
            <a:r>
              <a:rPr lang="ru-RU" sz="2400" dirty="0" smtClean="0"/>
              <a:t>для оптимальных орбит</a:t>
            </a:r>
            <a:endParaRPr lang="ru-RU" sz="2400" dirty="0"/>
          </a:p>
        </p:txBody>
      </p:sp>
      <p:pic>
        <p:nvPicPr>
          <p:cNvPr id="2050" name="Picture 2" descr="http://latex2png.com/output/latex_2ffbe7713aaff82ab13df3816da861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7243" y="4162182"/>
            <a:ext cx="1247331" cy="254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atex2png.com/output/latex_9f6bdfbfb8bf75b5856809b7afcf2be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6606" y="1780464"/>
            <a:ext cx="584684" cy="30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6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Выведение спутников на орбиту</a:t>
            </a:r>
            <a:endParaRPr lang="ru-RU" dirty="0"/>
          </a:p>
        </p:txBody>
      </p:sp>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8 / 14</a:t>
            </a:r>
            <a:endParaRPr lang="ru-RU" dirty="0" smtClean="0">
              <a:solidFill>
                <a:schemeClr val="tx2">
                  <a:lumMod val="60000"/>
                  <a:lumOff val="40000"/>
                </a:schemeClr>
              </a:solidFill>
            </a:endParaRPr>
          </a:p>
        </p:txBody>
      </p:sp>
      <p:sp>
        <p:nvSpPr>
          <p:cNvPr id="9" name="Прямоугольник 8"/>
          <p:cNvSpPr/>
          <p:nvPr/>
        </p:nvSpPr>
        <p:spPr>
          <a:xfrm>
            <a:off x="5594597" y="1010972"/>
            <a:ext cx="6286005" cy="830997"/>
          </a:xfrm>
          <a:prstGeom prst="rect">
            <a:avLst/>
          </a:prstGeom>
        </p:spPr>
        <p:txBody>
          <a:bodyPr wrap="square">
            <a:spAutoFit/>
          </a:bodyPr>
          <a:lstStyle/>
          <a:p>
            <a:pPr algn="ctr"/>
            <a:r>
              <a:rPr lang="ru-RU" sz="2400" dirty="0" smtClean="0"/>
              <a:t>Длительность миссии (в днях) для различных смещений КА от оптимальных орбит</a:t>
            </a:r>
            <a:endParaRPr lang="ru-RU" sz="2400" dirty="0"/>
          </a:p>
        </p:txBody>
      </p:sp>
      <p:pic>
        <p:nvPicPr>
          <p:cNvPr id="10" name="Рисунок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4597" y="1418306"/>
            <a:ext cx="6766132" cy="5103942"/>
          </a:xfrm>
          <a:prstGeom prst="rect">
            <a:avLst/>
          </a:prstGeom>
        </p:spPr>
      </p:pic>
      <p:sp>
        <p:nvSpPr>
          <p:cNvPr id="7" name="Объект 2"/>
          <p:cNvSpPr txBox="1">
            <a:spLocks/>
          </p:cNvSpPr>
          <p:nvPr/>
        </p:nvSpPr>
        <p:spPr>
          <a:xfrm>
            <a:off x="274865" y="1243907"/>
            <a:ext cx="5652407" cy="5295011"/>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10000"/>
              </a:lnSpc>
              <a:spcBef>
                <a:spcPts val="1200"/>
              </a:spcBef>
            </a:pPr>
            <a:r>
              <a:rPr lang="ru-RU" sz="2800" dirty="0"/>
              <a:t>Срок активного существования миссии зависит от ошибок </a:t>
            </a:r>
            <a:r>
              <a:rPr lang="ru-RU" sz="2800" dirty="0" smtClean="0"/>
              <a:t>выведения</a:t>
            </a:r>
          </a:p>
          <a:p>
            <a:pPr>
              <a:lnSpc>
                <a:spcPct val="110000"/>
              </a:lnSpc>
              <a:spcBef>
                <a:spcPts val="1200"/>
              </a:spcBef>
            </a:pPr>
            <a:r>
              <a:rPr lang="ru-RU" sz="2800" dirty="0"/>
              <a:t>Материнский </a:t>
            </a:r>
            <a:r>
              <a:rPr lang="ru-RU" sz="2800" dirty="0" smtClean="0"/>
              <a:t>КА (</a:t>
            </a:r>
            <a:r>
              <a:rPr lang="en-US" sz="2800" dirty="0" smtClean="0"/>
              <a:t>m = 35 </a:t>
            </a:r>
            <a:r>
              <a:rPr lang="ru-RU" sz="2800" dirty="0" smtClean="0"/>
              <a:t>кг)</a:t>
            </a:r>
            <a:r>
              <a:rPr lang="en-US" sz="2800" dirty="0" smtClean="0"/>
              <a:t>, </a:t>
            </a:r>
            <a:r>
              <a:rPr lang="ru-RU" sz="2800" dirty="0" smtClean="0"/>
              <a:t>несущий дочерние </a:t>
            </a:r>
            <a:r>
              <a:rPr lang="ru-RU" sz="2800" dirty="0" err="1" smtClean="0"/>
              <a:t>наноспутники</a:t>
            </a:r>
            <a:r>
              <a:rPr lang="en-US" sz="2800" dirty="0" smtClean="0"/>
              <a:t>,</a:t>
            </a:r>
            <a:r>
              <a:rPr lang="ru-RU" sz="2800" dirty="0" smtClean="0"/>
              <a:t> </a:t>
            </a:r>
            <a:r>
              <a:rPr lang="ru-RU" sz="2800" dirty="0"/>
              <a:t>помещается на орбиту </a:t>
            </a:r>
            <a:r>
              <a:rPr lang="ru-RU" sz="2800" dirty="0" smtClean="0"/>
              <a:t>ракетой-носителем</a:t>
            </a:r>
          </a:p>
          <a:p>
            <a:pPr>
              <a:lnSpc>
                <a:spcPct val="110000"/>
              </a:lnSpc>
              <a:spcBef>
                <a:spcPts val="1200"/>
              </a:spcBef>
            </a:pPr>
            <a:r>
              <a:rPr lang="ru-RU" sz="2800" dirty="0" smtClean="0"/>
              <a:t>Дочерние КА (</a:t>
            </a:r>
            <a:r>
              <a:rPr lang="en-US" sz="2800" dirty="0" smtClean="0"/>
              <a:t>m = 5 </a:t>
            </a:r>
            <a:r>
              <a:rPr lang="ru-RU" sz="2800" dirty="0" smtClean="0"/>
              <a:t>кг) последовательно отделяются от материнского </a:t>
            </a:r>
            <a:r>
              <a:rPr lang="ru-RU" sz="2800" dirty="0" err="1" smtClean="0"/>
              <a:t>микроспутника</a:t>
            </a:r>
            <a:endParaRPr lang="en-US" sz="2800" dirty="0" smtClean="0"/>
          </a:p>
        </p:txBody>
      </p:sp>
    </p:spTree>
    <p:extLst>
      <p:ext uri="{BB962C8B-B14F-4D97-AF65-F5344CB8AC3E}">
        <p14:creationId xmlns:p14="http://schemas.microsoft.com/office/powerpoint/2010/main" val="1252949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Выведение спутников на орбиту</a:t>
            </a:r>
            <a:endParaRPr lang="ru-RU" dirty="0"/>
          </a:p>
        </p:txBody>
      </p:sp>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8 / 14</a:t>
            </a:r>
            <a:endParaRPr lang="ru-RU" dirty="0" smtClean="0">
              <a:solidFill>
                <a:schemeClr val="tx2">
                  <a:lumMod val="60000"/>
                  <a:lumOff val="40000"/>
                </a:schemeClr>
              </a:solidFill>
            </a:endParaRPr>
          </a:p>
        </p:txBody>
      </p:sp>
      <p:sp>
        <p:nvSpPr>
          <p:cNvPr id="8" name="Объект 2"/>
          <p:cNvSpPr txBox="1">
            <a:spLocks/>
          </p:cNvSpPr>
          <p:nvPr/>
        </p:nvSpPr>
        <p:spPr>
          <a:xfrm>
            <a:off x="274865" y="1243907"/>
            <a:ext cx="5652407" cy="5295011"/>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10000"/>
              </a:lnSpc>
              <a:spcBef>
                <a:spcPts val="1200"/>
              </a:spcBef>
            </a:pPr>
            <a:r>
              <a:rPr lang="ru-RU" sz="2800" dirty="0"/>
              <a:t>Срок активного существования миссии зависит от ошибок </a:t>
            </a:r>
            <a:r>
              <a:rPr lang="ru-RU" sz="2800" dirty="0" smtClean="0"/>
              <a:t>выведения</a:t>
            </a:r>
          </a:p>
          <a:p>
            <a:pPr>
              <a:lnSpc>
                <a:spcPct val="110000"/>
              </a:lnSpc>
              <a:spcBef>
                <a:spcPts val="1200"/>
              </a:spcBef>
            </a:pPr>
            <a:r>
              <a:rPr lang="ru-RU" sz="2800" dirty="0"/>
              <a:t>Материнский </a:t>
            </a:r>
            <a:r>
              <a:rPr lang="ru-RU" sz="2800" dirty="0" smtClean="0"/>
              <a:t>КА (</a:t>
            </a:r>
            <a:r>
              <a:rPr lang="en-US" sz="2800" dirty="0" smtClean="0"/>
              <a:t>m = </a:t>
            </a:r>
            <a:r>
              <a:rPr lang="en-US" sz="2800" dirty="0" smtClean="0"/>
              <a:t>30 </a:t>
            </a:r>
            <a:r>
              <a:rPr lang="ru-RU" sz="2800" dirty="0" smtClean="0"/>
              <a:t>кг)</a:t>
            </a:r>
            <a:r>
              <a:rPr lang="en-US" sz="2800" dirty="0" smtClean="0"/>
              <a:t>, </a:t>
            </a:r>
            <a:r>
              <a:rPr lang="ru-RU" sz="2800" dirty="0" smtClean="0"/>
              <a:t>несущий дочерние </a:t>
            </a:r>
            <a:r>
              <a:rPr lang="ru-RU" sz="2800" dirty="0" err="1" smtClean="0"/>
              <a:t>наноспутники</a:t>
            </a:r>
            <a:r>
              <a:rPr lang="en-US" sz="2800" dirty="0" smtClean="0"/>
              <a:t>,</a:t>
            </a:r>
            <a:r>
              <a:rPr lang="ru-RU" sz="2800" dirty="0" smtClean="0"/>
              <a:t> </a:t>
            </a:r>
            <a:r>
              <a:rPr lang="ru-RU" sz="2800" dirty="0"/>
              <a:t>помещается на орбиту </a:t>
            </a:r>
            <a:r>
              <a:rPr lang="ru-RU" sz="2800" dirty="0" smtClean="0"/>
              <a:t>ракетой-носителем</a:t>
            </a:r>
          </a:p>
          <a:p>
            <a:pPr>
              <a:lnSpc>
                <a:spcPct val="110000"/>
              </a:lnSpc>
              <a:spcBef>
                <a:spcPts val="1200"/>
              </a:spcBef>
            </a:pPr>
            <a:r>
              <a:rPr lang="ru-RU" sz="2800" dirty="0" smtClean="0"/>
              <a:t>Дочерние КА (</a:t>
            </a:r>
            <a:r>
              <a:rPr lang="en-US" sz="2800" dirty="0" smtClean="0"/>
              <a:t>m = 5 </a:t>
            </a:r>
            <a:r>
              <a:rPr lang="ru-RU" sz="2800" dirty="0" smtClean="0"/>
              <a:t>кг) последовательно отделяются от материнского </a:t>
            </a:r>
            <a:r>
              <a:rPr lang="ru-RU" sz="2800" dirty="0" err="1" smtClean="0"/>
              <a:t>микроспутника</a:t>
            </a:r>
            <a:endParaRPr lang="en-US" sz="2800" dirty="0" smtClean="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210" y="1608772"/>
            <a:ext cx="2624716" cy="466616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0033" y="1608772"/>
            <a:ext cx="2624716" cy="4666160"/>
          </a:xfrm>
          <a:prstGeom prst="rect">
            <a:avLst/>
          </a:prstGeom>
        </p:spPr>
      </p:pic>
      <p:sp>
        <p:nvSpPr>
          <p:cNvPr id="7" name="Прямоугольник 6"/>
          <p:cNvSpPr/>
          <p:nvPr/>
        </p:nvSpPr>
        <p:spPr>
          <a:xfrm>
            <a:off x="5594597" y="1191002"/>
            <a:ext cx="6286005" cy="461665"/>
          </a:xfrm>
          <a:prstGeom prst="rect">
            <a:avLst/>
          </a:prstGeom>
        </p:spPr>
        <p:txBody>
          <a:bodyPr wrap="square">
            <a:spAutoFit/>
          </a:bodyPr>
          <a:lstStyle/>
          <a:p>
            <a:pPr algn="ctr"/>
            <a:r>
              <a:rPr lang="ru-RU" sz="2400" dirty="0" smtClean="0"/>
              <a:t>Пружинный толкатель для </a:t>
            </a:r>
            <a:r>
              <a:rPr lang="en-US" sz="2400" dirty="0" smtClean="0"/>
              <a:t>3U </a:t>
            </a:r>
            <a:r>
              <a:rPr lang="ru-RU" sz="2400" dirty="0" err="1" smtClean="0"/>
              <a:t>кубсатов</a:t>
            </a:r>
            <a:endParaRPr lang="ru-RU" sz="2400" dirty="0"/>
          </a:p>
        </p:txBody>
      </p:sp>
    </p:spTree>
    <p:extLst>
      <p:ext uri="{BB962C8B-B14F-4D97-AF65-F5344CB8AC3E}">
        <p14:creationId xmlns:p14="http://schemas.microsoft.com/office/powerpoint/2010/main" val="114529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9 / 14</a:t>
            </a:r>
            <a:endParaRPr lang="ru-RU" dirty="0" smtClean="0">
              <a:solidFill>
                <a:schemeClr val="tx2">
                  <a:lumMod val="60000"/>
                  <a:lumOff val="40000"/>
                </a:schemeClr>
              </a:solidFill>
            </a:endParaRPr>
          </a:p>
        </p:txBody>
      </p:sp>
      <p:sp>
        <p:nvSpPr>
          <p:cNvPr id="8" name="Заголовок 1"/>
          <p:cNvSpPr>
            <a:spLocks noGrp="1"/>
          </p:cNvSpPr>
          <p:nvPr>
            <p:ph type="title"/>
          </p:nvPr>
        </p:nvSpPr>
        <p:spPr>
          <a:xfrm>
            <a:off x="127511" y="-126897"/>
            <a:ext cx="11936978" cy="1143000"/>
          </a:xfrm>
        </p:spPr>
        <p:txBody>
          <a:bodyPr>
            <a:normAutofit/>
          </a:bodyPr>
          <a:lstStyle/>
          <a:p>
            <a:r>
              <a:rPr lang="ru-RU" dirty="0" smtClean="0"/>
              <a:t>Процесс выведения</a:t>
            </a:r>
            <a:endParaRPr lang="ru-RU" dirty="0"/>
          </a:p>
        </p:txBody>
      </p:sp>
      <p:pic>
        <p:nvPicPr>
          <p:cNvPr id="3" name="ezgif.com-crop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2410" y="763597"/>
            <a:ext cx="11036135" cy="5509632"/>
          </a:xfrm>
          <a:prstGeom prst="rect">
            <a:avLst/>
          </a:prstGeom>
        </p:spPr>
      </p:pic>
    </p:spTree>
    <p:extLst>
      <p:ext uri="{BB962C8B-B14F-4D97-AF65-F5344CB8AC3E}">
        <p14:creationId xmlns:p14="http://schemas.microsoft.com/office/powerpoint/2010/main" val="1757015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9 / 14</a:t>
            </a:r>
            <a:endParaRPr lang="ru-RU" dirty="0">
              <a:solidFill>
                <a:schemeClr val="tx2">
                  <a:lumMod val="60000"/>
                  <a:lumOff val="40000"/>
                </a:schemeClr>
              </a:solidFill>
            </a:endParaRPr>
          </a:p>
        </p:txBody>
      </p:sp>
      <p:pic>
        <p:nvPicPr>
          <p:cNvPr id="3" name="ezgif.com-crop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2410" y="763597"/>
            <a:ext cx="11036135" cy="5509632"/>
          </a:xfrm>
          <a:prstGeom prst="rect">
            <a:avLst/>
          </a:prstGeom>
        </p:spPr>
      </p:pic>
      <p:sp>
        <p:nvSpPr>
          <p:cNvPr id="9" name="Заголовок 1"/>
          <p:cNvSpPr>
            <a:spLocks noGrp="1"/>
          </p:cNvSpPr>
          <p:nvPr>
            <p:ph type="title"/>
          </p:nvPr>
        </p:nvSpPr>
        <p:spPr>
          <a:xfrm>
            <a:off x="127511" y="-126897"/>
            <a:ext cx="11936978" cy="1143000"/>
          </a:xfrm>
        </p:spPr>
        <p:txBody>
          <a:bodyPr>
            <a:normAutofit/>
          </a:bodyPr>
          <a:lstStyle/>
          <a:p>
            <a:r>
              <a:rPr lang="ru-RU" dirty="0" smtClean="0"/>
              <a:t>Процесс выведения</a:t>
            </a:r>
            <a:endParaRPr lang="ru-RU" dirty="0"/>
          </a:p>
        </p:txBody>
      </p:sp>
    </p:spTree>
    <p:extLst>
      <p:ext uri="{BB962C8B-B14F-4D97-AF65-F5344CB8AC3E}">
        <p14:creationId xmlns:p14="http://schemas.microsoft.com/office/powerpoint/2010/main" val="21978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6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10 / 14</a:t>
            </a:r>
            <a:endParaRPr lang="ru-RU" dirty="0">
              <a:solidFill>
                <a:schemeClr val="tx2">
                  <a:lumMod val="60000"/>
                  <a:lumOff val="40000"/>
                </a:schemeClr>
              </a:solidFill>
            </a:endParaRPr>
          </a:p>
        </p:txBody>
      </p:sp>
      <p:sp>
        <p:nvSpPr>
          <p:cNvPr id="8" name="Объект 2"/>
          <p:cNvSpPr txBox="1">
            <a:spLocks/>
          </p:cNvSpPr>
          <p:nvPr/>
        </p:nvSpPr>
        <p:spPr>
          <a:xfrm>
            <a:off x="361721" y="1742781"/>
            <a:ext cx="5235991" cy="4881217"/>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10000"/>
              </a:lnSpc>
              <a:spcBef>
                <a:spcPts val="1200"/>
              </a:spcBef>
            </a:pPr>
            <a:r>
              <a:rPr lang="ru-RU" sz="2400" dirty="0" smtClean="0"/>
              <a:t>Найденные импульсы разделения имеют величину до 2 м</a:t>
            </a:r>
            <a:r>
              <a:rPr lang="en-US" sz="2400" dirty="0" smtClean="0"/>
              <a:t>/c</a:t>
            </a:r>
          </a:p>
          <a:p>
            <a:pPr>
              <a:lnSpc>
                <a:spcPct val="110000"/>
              </a:lnSpc>
              <a:spcBef>
                <a:spcPts val="1200"/>
              </a:spcBef>
            </a:pPr>
            <a:r>
              <a:rPr lang="ru-RU" sz="2400" dirty="0" smtClean="0"/>
              <a:t>Использование пружинных толкателей влечет ошибки до 30% по величине импульса</a:t>
            </a:r>
            <a:endParaRPr lang="en-US" sz="2400" dirty="0" smtClean="0"/>
          </a:p>
          <a:p>
            <a:pPr>
              <a:lnSpc>
                <a:spcPct val="110000"/>
              </a:lnSpc>
              <a:spcBef>
                <a:spcPts val="1200"/>
              </a:spcBef>
            </a:pPr>
            <a:r>
              <a:rPr lang="ru-RU" sz="2400" dirty="0" smtClean="0"/>
              <a:t>Типичные ошибки пружинных толкателей – 20 </a:t>
            </a:r>
            <a:r>
              <a:rPr lang="en-US" sz="2400" dirty="0" smtClean="0"/>
              <a:t>% </a:t>
            </a:r>
            <a:r>
              <a:rPr lang="ru-RU" sz="2400" dirty="0" smtClean="0"/>
              <a:t>по величине и 5 градусов по направлению – приводят к разрушению формации менее чем на месяц</a:t>
            </a:r>
            <a:endParaRPr lang="ru-RU" sz="2400" dirty="0"/>
          </a:p>
        </p:txBody>
      </p:sp>
      <p:sp>
        <p:nvSpPr>
          <p:cNvPr id="11" name="Прямоугольник 10"/>
          <p:cNvSpPr/>
          <p:nvPr/>
        </p:nvSpPr>
        <p:spPr>
          <a:xfrm>
            <a:off x="5798635" y="1235981"/>
            <a:ext cx="6253157" cy="830997"/>
          </a:xfrm>
          <a:prstGeom prst="rect">
            <a:avLst/>
          </a:prstGeom>
        </p:spPr>
        <p:txBody>
          <a:bodyPr wrap="square">
            <a:spAutoFit/>
          </a:bodyPr>
          <a:lstStyle/>
          <a:p>
            <a:pPr algn="ctr"/>
            <a:r>
              <a:rPr lang="ru-RU" sz="2400" dirty="0"/>
              <a:t>Длительность миссии (в днях) для различных </a:t>
            </a:r>
            <a:r>
              <a:rPr lang="ru-RU" sz="2400" dirty="0" smtClean="0"/>
              <a:t>ошибок в пружинном разделении</a:t>
            </a:r>
            <a:endParaRPr lang="ru-RU" sz="2400" dirty="0"/>
          </a:p>
        </p:txBody>
      </p:sp>
      <p:sp>
        <p:nvSpPr>
          <p:cNvPr id="9" name="Заголовок 1"/>
          <p:cNvSpPr>
            <a:spLocks noGrp="1"/>
          </p:cNvSpPr>
          <p:nvPr>
            <p:ph type="title"/>
          </p:nvPr>
        </p:nvSpPr>
        <p:spPr>
          <a:xfrm>
            <a:off x="194882" y="117469"/>
            <a:ext cx="11936978" cy="1143000"/>
          </a:xfrm>
        </p:spPr>
        <p:txBody>
          <a:bodyPr>
            <a:normAutofit fontScale="90000"/>
          </a:bodyPr>
          <a:lstStyle/>
          <a:p>
            <a:r>
              <a:rPr lang="ru-RU" dirty="0" smtClean="0"/>
              <a:t>Выведение со стандартными </a:t>
            </a:r>
            <a:br>
              <a:rPr lang="ru-RU" dirty="0" smtClean="0"/>
            </a:br>
            <a:r>
              <a:rPr lang="ru-RU" dirty="0" smtClean="0"/>
              <a:t>пружинными толкателями</a:t>
            </a:r>
            <a:endParaRPr lang="ru-RU" dirty="0"/>
          </a:p>
        </p:txBody>
      </p:sp>
      <p:pic>
        <p:nvPicPr>
          <p:cNvPr id="12" name="Рисунок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77780" y="1651479"/>
            <a:ext cx="6632461" cy="4879858"/>
          </a:xfrm>
          <a:prstGeom prst="rect">
            <a:avLst/>
          </a:prstGeom>
        </p:spPr>
      </p:pic>
    </p:spTree>
    <p:extLst>
      <p:ext uri="{BB962C8B-B14F-4D97-AF65-F5344CB8AC3E}">
        <p14:creationId xmlns:p14="http://schemas.microsoft.com/office/powerpoint/2010/main" val="222840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342" y="-8130"/>
            <a:ext cx="13102683" cy="1143000"/>
          </a:xfrm>
        </p:spPr>
        <p:txBody>
          <a:bodyPr>
            <a:normAutofit/>
          </a:bodyPr>
          <a:lstStyle/>
          <a:p>
            <a:r>
              <a:rPr lang="ru-RU" dirty="0" smtClean="0"/>
              <a:t>Выведение с низкоскоростным отделением</a:t>
            </a:r>
            <a:endParaRPr lang="ru-RU" dirty="0"/>
          </a:p>
        </p:txBody>
      </p:sp>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11 / 14</a:t>
            </a:r>
            <a:endParaRPr lang="ru-RU" dirty="0">
              <a:solidFill>
                <a:schemeClr val="tx2">
                  <a:lumMod val="60000"/>
                  <a:lumOff val="40000"/>
                </a:schemeClr>
              </a:solidFill>
            </a:endParaRPr>
          </a:p>
        </p:txBody>
      </p:sp>
      <p:sp>
        <p:nvSpPr>
          <p:cNvPr id="8" name="Объект 2"/>
          <p:cNvSpPr txBox="1">
            <a:spLocks/>
          </p:cNvSpPr>
          <p:nvPr/>
        </p:nvSpPr>
        <p:spPr>
          <a:xfrm>
            <a:off x="300526" y="1657350"/>
            <a:ext cx="5462624" cy="5121796"/>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spcBef>
                <a:spcPts val="1200"/>
              </a:spcBef>
            </a:pPr>
            <a:r>
              <a:rPr lang="ru-RU" sz="2400" dirty="0" smtClean="0"/>
              <a:t>Для увеличения срока активного существования миссии предлагается использовать низкоскоростное отделение (</a:t>
            </a:r>
            <a:r>
              <a:rPr lang="en-US" sz="2400" dirty="0" smtClean="0"/>
              <a:t>&lt;5 </a:t>
            </a:r>
            <a:r>
              <a:rPr lang="ru-RU" sz="2400" dirty="0" smtClean="0"/>
              <a:t>см</a:t>
            </a:r>
            <a:r>
              <a:rPr lang="en-US" sz="2400" dirty="0"/>
              <a:t>/</a:t>
            </a:r>
            <a:r>
              <a:rPr lang="en-US" sz="2400" dirty="0" smtClean="0"/>
              <a:t>c)</a:t>
            </a:r>
          </a:p>
          <a:p>
            <a:pPr>
              <a:spcBef>
                <a:spcPts val="1200"/>
              </a:spcBef>
            </a:pPr>
            <a:r>
              <a:rPr lang="ru-RU" sz="2400" dirty="0" smtClean="0"/>
              <a:t>Ошибки импульсов отделения дочерних КА зафиксированы </a:t>
            </a:r>
            <a:br>
              <a:rPr lang="ru-RU" sz="2400" dirty="0" smtClean="0"/>
            </a:br>
            <a:r>
              <a:rPr lang="ru-RU" sz="2400" dirty="0" smtClean="0"/>
              <a:t>как 20% и 5 градусов</a:t>
            </a:r>
            <a:endParaRPr lang="en-US" sz="2400" dirty="0" smtClean="0"/>
          </a:p>
          <a:p>
            <a:pPr>
              <a:spcBef>
                <a:spcPts val="1200"/>
              </a:spcBef>
            </a:pPr>
            <a:r>
              <a:rPr lang="ru-RU" sz="2400" dirty="0" smtClean="0"/>
              <a:t>Для поддержания формации в течение трех месяцев требуется управление материнским КА с точностью 0.8 км и 1.6 см</a:t>
            </a:r>
            <a:r>
              <a:rPr lang="en-US" sz="2400" dirty="0" smtClean="0"/>
              <a:t>/c</a:t>
            </a:r>
          </a:p>
          <a:p>
            <a:endParaRPr lang="en-US" sz="2400" dirty="0" smtClean="0"/>
          </a:p>
        </p:txBody>
      </p:sp>
      <p:sp>
        <p:nvSpPr>
          <p:cNvPr id="9" name="Прямоугольник 8"/>
          <p:cNvSpPr/>
          <p:nvPr/>
        </p:nvSpPr>
        <p:spPr>
          <a:xfrm>
            <a:off x="5763150" y="996127"/>
            <a:ext cx="6398287" cy="830997"/>
          </a:xfrm>
          <a:prstGeom prst="rect">
            <a:avLst/>
          </a:prstGeom>
        </p:spPr>
        <p:txBody>
          <a:bodyPr wrap="square">
            <a:spAutoFit/>
          </a:bodyPr>
          <a:lstStyle/>
          <a:p>
            <a:pPr algn="ctr"/>
            <a:r>
              <a:rPr lang="ru-RU" sz="2400" dirty="0"/>
              <a:t>Длительность миссии (в днях) для различных </a:t>
            </a:r>
            <a:r>
              <a:rPr lang="ru-RU" sz="2400" dirty="0" smtClean="0"/>
              <a:t>навигационных ошибок материнского КА</a:t>
            </a:r>
            <a:endParaRPr lang="ru-RU" sz="2400" dirty="0"/>
          </a:p>
        </p:txBody>
      </p:sp>
      <p:pic>
        <p:nvPicPr>
          <p:cNvPr id="10" name="Рисунок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3200" y="1557660"/>
            <a:ext cx="6951079" cy="4798696"/>
          </a:xfrm>
          <a:prstGeom prst="rect">
            <a:avLst/>
          </a:prstGeom>
        </p:spPr>
      </p:pic>
    </p:spTree>
    <p:extLst>
      <p:ext uri="{BB962C8B-B14F-4D97-AF65-F5344CB8AC3E}">
        <p14:creationId xmlns:p14="http://schemas.microsoft.com/office/powerpoint/2010/main" val="239713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5139" y="1476724"/>
            <a:ext cx="7456497" cy="4502716"/>
          </a:xfrm>
          <a:prstGeom prst="rect">
            <a:avLst/>
          </a:prstGeom>
        </p:spPr>
      </p:pic>
      <p:sp>
        <p:nvSpPr>
          <p:cNvPr id="2" name="Заголовок 1"/>
          <p:cNvSpPr>
            <a:spLocks noGrp="1"/>
          </p:cNvSpPr>
          <p:nvPr>
            <p:ph type="title"/>
          </p:nvPr>
        </p:nvSpPr>
        <p:spPr>
          <a:xfrm>
            <a:off x="609600" y="93008"/>
            <a:ext cx="10972800" cy="1143000"/>
          </a:xfrm>
        </p:spPr>
        <p:txBody>
          <a:bodyPr/>
          <a:lstStyle/>
          <a:p>
            <a:r>
              <a:rPr lang="ru-RU" dirty="0" smtClean="0"/>
              <a:t>Продление миссии</a:t>
            </a:r>
            <a:endParaRPr lang="ru-RU" dirty="0"/>
          </a:p>
        </p:txBody>
      </p:sp>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12 / 14</a:t>
            </a:r>
            <a:endParaRPr lang="ru-RU" dirty="0">
              <a:solidFill>
                <a:schemeClr val="tx2">
                  <a:lumMod val="60000"/>
                  <a:lumOff val="40000"/>
                </a:schemeClr>
              </a:solidFill>
            </a:endParaRPr>
          </a:p>
        </p:txBody>
      </p:sp>
      <p:grpSp>
        <p:nvGrpSpPr>
          <p:cNvPr id="4" name="Группа 3"/>
          <p:cNvGrpSpPr/>
          <p:nvPr/>
        </p:nvGrpSpPr>
        <p:grpSpPr>
          <a:xfrm>
            <a:off x="6096000" y="1332868"/>
            <a:ext cx="6186123" cy="461665"/>
            <a:chOff x="646346" y="1685367"/>
            <a:chExt cx="6186123" cy="461665"/>
          </a:xfrm>
        </p:grpSpPr>
        <p:sp>
          <p:nvSpPr>
            <p:cNvPr id="6" name="Прямоугольник 5"/>
            <p:cNvSpPr/>
            <p:nvPr/>
          </p:nvSpPr>
          <p:spPr>
            <a:xfrm>
              <a:off x="646346" y="1685367"/>
              <a:ext cx="6186123" cy="461665"/>
            </a:xfrm>
            <a:prstGeom prst="rect">
              <a:avLst/>
            </a:prstGeom>
          </p:spPr>
          <p:txBody>
            <a:bodyPr wrap="square">
              <a:spAutoFit/>
            </a:bodyPr>
            <a:lstStyle/>
            <a:p>
              <a:r>
                <a:rPr lang="ru-RU" sz="2400" dirty="0" smtClean="0"/>
                <a:t>Изменение</a:t>
              </a:r>
              <a:r>
                <a:rPr lang="en-US" sz="2400" dirty="0" smtClean="0"/>
                <a:t>            </a:t>
              </a:r>
              <a:r>
                <a:rPr lang="ru-RU" sz="2400" dirty="0" smtClean="0"/>
                <a:t>для продленной миссии</a:t>
              </a:r>
              <a:endParaRPr lang="ru-RU" sz="2400" dirty="0"/>
            </a:p>
          </p:txBody>
        </p:sp>
        <p:pic>
          <p:nvPicPr>
            <p:cNvPr id="7" name="Picture 4" descr="http://latex2png.com/output/latex_9f6bdfbfb8bf75b5856809b7afcf2b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6606" y="1780464"/>
              <a:ext cx="584684" cy="30024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Заголовок 1"/>
          <p:cNvSpPr txBox="1">
            <a:spLocks/>
          </p:cNvSpPr>
          <p:nvPr/>
        </p:nvSpPr>
        <p:spPr>
          <a:xfrm>
            <a:off x="9845669" y="2482187"/>
            <a:ext cx="1889543" cy="58852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800" kern="1200">
                <a:solidFill>
                  <a:schemeClr val="tx1"/>
                </a:solidFill>
                <a:latin typeface="+mj-lt"/>
                <a:ea typeface="+mj-ea"/>
                <a:cs typeface="+mj-cs"/>
              </a:defRPr>
            </a:lvl1pPr>
          </a:lstStyle>
          <a:p>
            <a:r>
              <a:rPr lang="ru-RU" sz="2000" dirty="0">
                <a:latin typeface="+mn-lt"/>
              </a:rPr>
              <a:t>н</a:t>
            </a:r>
            <a:r>
              <a:rPr lang="ru-RU" sz="2000" dirty="0" smtClean="0">
                <a:latin typeface="+mn-lt"/>
              </a:rPr>
              <a:t>а 114 витках</a:t>
            </a:r>
            <a:endParaRPr lang="ru-RU" sz="2000" dirty="0">
              <a:latin typeface="+mn-lt"/>
            </a:endParaRPr>
          </a:p>
        </p:txBody>
      </p:sp>
      <p:pic>
        <p:nvPicPr>
          <p:cNvPr id="10" name="Picture 2" descr="http://latex2png.com/output/latex_2ffbe7713aaff82ab13df3816da861e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7600" y="2657276"/>
            <a:ext cx="1247331" cy="254831"/>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2"/>
          <p:cNvSpPr txBox="1">
            <a:spLocks/>
          </p:cNvSpPr>
          <p:nvPr/>
        </p:nvSpPr>
        <p:spPr>
          <a:xfrm>
            <a:off x="102877" y="1387770"/>
            <a:ext cx="5220235" cy="4680623"/>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10000"/>
              </a:lnSpc>
              <a:spcBef>
                <a:spcPts val="1200"/>
              </a:spcBef>
            </a:pPr>
            <a:r>
              <a:rPr lang="ru-RU" sz="2800" dirty="0" smtClean="0"/>
              <a:t>Материнский КА приводится на новую орбиту при помощи управления</a:t>
            </a:r>
            <a:r>
              <a:rPr lang="en-US" sz="2800" dirty="0" smtClean="0"/>
              <a:t>,                   </a:t>
            </a:r>
            <a:r>
              <a:rPr lang="ru-RU" sz="2800" dirty="0" smtClean="0"/>
              <a:t>  </a:t>
            </a:r>
            <a:r>
              <a:rPr lang="ru-RU" sz="2800" dirty="0" smtClean="0"/>
              <a:t>м</a:t>
            </a:r>
            <a:r>
              <a:rPr lang="en-US" sz="2800" dirty="0" smtClean="0"/>
              <a:t>/</a:t>
            </a:r>
            <a:r>
              <a:rPr lang="ru-RU" sz="2800" dirty="0" smtClean="0"/>
              <a:t>с</a:t>
            </a:r>
            <a:r>
              <a:rPr lang="en-US" sz="2800" dirty="0" smtClean="0"/>
              <a:t> </a:t>
            </a:r>
            <a:endParaRPr lang="en-US" sz="2800" dirty="0" smtClean="0"/>
          </a:p>
          <a:p>
            <a:pPr>
              <a:lnSpc>
                <a:spcPct val="110000"/>
              </a:lnSpc>
              <a:spcBef>
                <a:spcPts val="1200"/>
              </a:spcBef>
            </a:pPr>
            <a:r>
              <a:rPr lang="ru-RU" sz="2800" dirty="0" smtClean="0"/>
              <a:t>Один из дочерних КА заменяется дополнительным </a:t>
            </a:r>
            <a:r>
              <a:rPr lang="ru-RU" sz="2800" dirty="0" err="1" smtClean="0"/>
              <a:t>наноспутником</a:t>
            </a:r>
            <a:endParaRPr lang="en-US" sz="2800" dirty="0" smtClean="0"/>
          </a:p>
          <a:p>
            <a:pPr>
              <a:lnSpc>
                <a:spcPct val="110000"/>
              </a:lnSpc>
              <a:spcBef>
                <a:spcPts val="1200"/>
              </a:spcBef>
            </a:pPr>
            <a:r>
              <a:rPr lang="ru-RU" sz="2800" dirty="0" smtClean="0"/>
              <a:t>Возможно продление миссии на 31 виток (всего 114 витков, 460 дней)</a:t>
            </a:r>
            <a:endParaRPr lang="ru-RU" sz="2800" dirty="0"/>
          </a:p>
        </p:txBody>
      </p:sp>
      <p:pic>
        <p:nvPicPr>
          <p:cNvPr id="2050" name="Picture 2" descr="http://latex2png.com/output/latex_9466a1d711ed8686fc4140581abcfa3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694" y="2482187"/>
            <a:ext cx="1532394" cy="26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89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614065"/>
          </a:xfrm>
        </p:spPr>
        <p:txBody>
          <a:bodyPr>
            <a:normAutofit fontScale="90000"/>
          </a:bodyPr>
          <a:lstStyle/>
          <a:p>
            <a:r>
              <a:rPr lang="ru-RU" dirty="0" smtClean="0"/>
              <a:t>Заключение</a:t>
            </a:r>
            <a:endParaRPr lang="ru-RU" dirty="0"/>
          </a:p>
        </p:txBody>
      </p:sp>
      <p:sp>
        <p:nvSpPr>
          <p:cNvPr id="3" name="Объект 2"/>
          <p:cNvSpPr>
            <a:spLocks noGrp="1"/>
          </p:cNvSpPr>
          <p:nvPr>
            <p:ph idx="1"/>
          </p:nvPr>
        </p:nvSpPr>
        <p:spPr>
          <a:xfrm>
            <a:off x="104845" y="804129"/>
            <a:ext cx="11982310" cy="6053871"/>
          </a:xfrm>
        </p:spPr>
        <p:txBody>
          <a:bodyPr>
            <a:noAutofit/>
          </a:bodyPr>
          <a:lstStyle/>
          <a:p>
            <a:pPr>
              <a:lnSpc>
                <a:spcPct val="110000"/>
              </a:lnSpc>
              <a:spcBef>
                <a:spcPts val="600"/>
              </a:spcBef>
            </a:pPr>
            <a:r>
              <a:rPr lang="ru-RU" dirty="0" smtClean="0"/>
              <a:t>Доказана возможность развертывания </a:t>
            </a:r>
            <a:r>
              <a:rPr lang="ru-RU" dirty="0"/>
              <a:t>на высокоэллиптической орбите</a:t>
            </a:r>
            <a:r>
              <a:rPr lang="ru-RU" dirty="0" smtClean="0"/>
              <a:t> тетраэдральной формации, сохраняющей благоприятную геометрию в течение почти года пассивного полета </a:t>
            </a:r>
          </a:p>
          <a:p>
            <a:pPr>
              <a:lnSpc>
                <a:spcPct val="110000"/>
              </a:lnSpc>
              <a:spcBef>
                <a:spcPts val="600"/>
              </a:spcBef>
            </a:pPr>
            <a:r>
              <a:rPr lang="ru-RU" dirty="0" smtClean="0"/>
              <a:t>Предложен способ способ выведения формации на орбиту, определены требования к точности навигации материнского КА</a:t>
            </a:r>
          </a:p>
          <a:p>
            <a:pPr>
              <a:lnSpc>
                <a:spcPct val="110000"/>
              </a:lnSpc>
              <a:spcBef>
                <a:spcPts val="600"/>
              </a:spcBef>
            </a:pPr>
            <a:r>
              <a:rPr lang="ru-RU" dirty="0" smtClean="0"/>
              <a:t>Приобретены навыки:</a:t>
            </a:r>
          </a:p>
          <a:p>
            <a:pPr lvl="1">
              <a:lnSpc>
                <a:spcPct val="110000"/>
              </a:lnSpc>
              <a:spcBef>
                <a:spcPts val="600"/>
              </a:spcBef>
            </a:pPr>
            <a:r>
              <a:rPr lang="ru-RU" dirty="0" smtClean="0"/>
              <a:t>моделирования орбитального движения КА</a:t>
            </a:r>
          </a:p>
          <a:p>
            <a:pPr lvl="1">
              <a:lnSpc>
                <a:spcPct val="110000"/>
              </a:lnSpc>
              <a:spcBef>
                <a:spcPts val="600"/>
              </a:spcBef>
            </a:pPr>
            <a:r>
              <a:rPr lang="ru-RU" dirty="0" smtClean="0"/>
              <a:t>решения вычислительно сложных оптимизационных задач</a:t>
            </a:r>
          </a:p>
          <a:p>
            <a:pPr lvl="1">
              <a:lnSpc>
                <a:spcPct val="110000"/>
              </a:lnSpc>
              <a:spcBef>
                <a:spcPts val="600"/>
              </a:spcBef>
            </a:pPr>
            <a:r>
              <a:rPr lang="ru-RU" dirty="0" smtClean="0"/>
              <a:t>анализа и визуализации полученных результатов</a:t>
            </a:r>
          </a:p>
          <a:p>
            <a:pPr lvl="1">
              <a:lnSpc>
                <a:spcPct val="110000"/>
              </a:lnSpc>
              <a:spcBef>
                <a:spcPts val="600"/>
              </a:spcBef>
            </a:pPr>
            <a:r>
              <a:rPr lang="ru-RU" dirty="0" smtClean="0"/>
              <a:t>подготовки научных публикаций и выступления с докладами</a:t>
            </a:r>
          </a:p>
        </p:txBody>
      </p:sp>
      <p:sp>
        <p:nvSpPr>
          <p:cNvPr id="7"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13 / 14</a:t>
            </a:r>
            <a:endParaRPr lang="ru-RU" dirty="0">
              <a:solidFill>
                <a:schemeClr val="tx2">
                  <a:lumMod val="60000"/>
                  <a:lumOff val="40000"/>
                </a:schemeClr>
              </a:solidFill>
            </a:endParaRPr>
          </a:p>
        </p:txBody>
      </p:sp>
    </p:spTree>
    <p:extLst>
      <p:ext uri="{BB962C8B-B14F-4D97-AF65-F5344CB8AC3E}">
        <p14:creationId xmlns:p14="http://schemas.microsoft.com/office/powerpoint/2010/main" val="2431120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626" y="0"/>
            <a:ext cx="10663966" cy="614443"/>
          </a:xfrm>
        </p:spPr>
        <p:txBody>
          <a:bodyPr>
            <a:noAutofit/>
          </a:bodyPr>
          <a:lstStyle/>
          <a:p>
            <a:r>
              <a:rPr lang="ru-RU" sz="3600" dirty="0" smtClean="0"/>
              <a:t>Список публикаций и конференций</a:t>
            </a:r>
            <a:r>
              <a:rPr lang="en-US" sz="3600" dirty="0" smtClean="0"/>
              <a:t> </a:t>
            </a:r>
            <a:r>
              <a:rPr lang="ru-RU" sz="3600" dirty="0" smtClean="0"/>
              <a:t>по теме работы</a:t>
            </a:r>
            <a:endParaRPr lang="ru-RU" sz="3600" dirty="0"/>
          </a:p>
        </p:txBody>
      </p:sp>
      <p:sp>
        <p:nvSpPr>
          <p:cNvPr id="3" name="Объект 2"/>
          <p:cNvSpPr>
            <a:spLocks noGrp="1"/>
          </p:cNvSpPr>
          <p:nvPr>
            <p:ph idx="1"/>
          </p:nvPr>
        </p:nvSpPr>
        <p:spPr>
          <a:xfrm>
            <a:off x="176234" y="616563"/>
            <a:ext cx="11936749" cy="5922355"/>
          </a:xfrm>
        </p:spPr>
        <p:txBody>
          <a:bodyPr>
            <a:noAutofit/>
          </a:bodyPr>
          <a:lstStyle/>
          <a:p>
            <a:pPr marL="449263" lvl="0" indent="-449263" algn="just">
              <a:lnSpc>
                <a:spcPct val="90000"/>
              </a:lnSpc>
              <a:spcBef>
                <a:spcPts val="600"/>
              </a:spcBef>
              <a:buFont typeface="+mj-lt"/>
              <a:buAutoNum type="arabicPeriod"/>
            </a:pPr>
            <a:r>
              <a:rPr lang="en-US" sz="2000" dirty="0" smtClean="0"/>
              <a:t>Michael D. Koptev, Sergey </a:t>
            </a:r>
            <a:r>
              <a:rPr lang="en-US" sz="2000" dirty="0"/>
              <a:t>P. Trofimov, Mikhail Yu. Ovchinnikov. </a:t>
            </a:r>
            <a:r>
              <a:rPr lang="en-US" sz="2000" i="1" dirty="0" smtClean="0"/>
              <a:t>Design </a:t>
            </a:r>
            <a:r>
              <a:rPr lang="en-US" sz="2000" i="1" dirty="0"/>
              <a:t>and Deployment </a:t>
            </a:r>
            <a:r>
              <a:rPr lang="en-US" sz="2000" i="1" dirty="0" smtClean="0"/>
              <a:t>of a Nanosatellite Based Tetrahedral Formation</a:t>
            </a:r>
            <a:r>
              <a:rPr lang="en-US" sz="2000" dirty="0" smtClean="0"/>
              <a:t>// Journal </a:t>
            </a:r>
            <a:r>
              <a:rPr lang="en-US" sz="2000" dirty="0"/>
              <a:t>of Guidance, Control, and Dynamics, </a:t>
            </a:r>
            <a:r>
              <a:rPr lang="en-US" sz="2000" dirty="0" smtClean="0"/>
              <a:t>2017 (</a:t>
            </a:r>
            <a:r>
              <a:rPr lang="ru-RU" sz="2000" dirty="0" smtClean="0"/>
              <a:t>в процессе подготовки)</a:t>
            </a:r>
          </a:p>
          <a:p>
            <a:pPr marL="449263" lvl="0" indent="-449263" algn="just">
              <a:lnSpc>
                <a:spcPct val="90000"/>
              </a:lnSpc>
              <a:spcBef>
                <a:spcPts val="600"/>
              </a:spcBef>
              <a:buFont typeface="+mj-lt"/>
              <a:buAutoNum type="arabicPeriod"/>
            </a:pPr>
            <a:r>
              <a:rPr lang="en-US" sz="2000" dirty="0" smtClean="0"/>
              <a:t>M</a:t>
            </a:r>
            <a:r>
              <a:rPr lang="en-US" sz="2000" dirty="0"/>
              <a:t>. Koptev, S. Trofimov. </a:t>
            </a:r>
            <a:r>
              <a:rPr lang="en-US" sz="2000" i="1" dirty="0"/>
              <a:t>Improved Design and Deployment Analysis for a HEO Tetrahedral Formation with Passive Deputy Nanosatellites</a:t>
            </a:r>
            <a:r>
              <a:rPr lang="en-US" sz="2000" dirty="0"/>
              <a:t> // Small Satellites Systems and Services (4S) Symposium, 28 May-1 June 2018, Sorrento, </a:t>
            </a:r>
            <a:r>
              <a:rPr lang="en-US" sz="2000" dirty="0" smtClean="0"/>
              <a:t>Italy</a:t>
            </a:r>
            <a:endParaRPr lang="ru-RU" sz="2000" dirty="0" smtClean="0"/>
          </a:p>
          <a:p>
            <a:pPr marL="449263" indent="-449263" algn="just">
              <a:lnSpc>
                <a:spcPct val="90000"/>
              </a:lnSpc>
              <a:spcBef>
                <a:spcPts val="600"/>
              </a:spcBef>
              <a:buFont typeface="+mj-lt"/>
              <a:buAutoNum type="arabicPeriod"/>
            </a:pPr>
            <a:r>
              <a:rPr lang="ru-RU" sz="2000" dirty="0"/>
              <a:t>Коптев М.Д., Трофимов С.П. </a:t>
            </a:r>
            <a:r>
              <a:rPr lang="ru-RU" sz="2000" i="1" dirty="0"/>
              <a:t>Проектирование, развертывание и поддержание тетраэдральной формации наноспутников на высокоэллиптических орбитах </a:t>
            </a:r>
            <a:r>
              <a:rPr lang="ru-RU" sz="2000" dirty="0"/>
              <a:t>// Препринты ИПМ им. </a:t>
            </a:r>
            <a:r>
              <a:rPr lang="ru-RU" sz="2000" dirty="0" err="1"/>
              <a:t>М.В.Келдыша</a:t>
            </a:r>
            <a:r>
              <a:rPr lang="ru-RU" sz="2000" dirty="0"/>
              <a:t>. 2018. № 97. 28 с</a:t>
            </a:r>
            <a:r>
              <a:rPr lang="ru-RU" sz="2000" dirty="0" smtClean="0"/>
              <a:t>.</a:t>
            </a:r>
            <a:endParaRPr lang="ru-RU" sz="2000" dirty="0"/>
          </a:p>
          <a:p>
            <a:pPr marL="449263" lvl="0" indent="-449263" algn="just">
              <a:lnSpc>
                <a:spcPct val="90000"/>
              </a:lnSpc>
              <a:spcBef>
                <a:spcPts val="600"/>
              </a:spcBef>
              <a:buFont typeface="+mj-lt"/>
              <a:buAutoNum type="arabicPeriod"/>
            </a:pPr>
            <a:r>
              <a:rPr lang="en-US" sz="2000" dirty="0"/>
              <a:t>M. Koptev, Y. </a:t>
            </a:r>
            <a:r>
              <a:rPr lang="en-US" sz="2000" dirty="0" err="1"/>
              <a:t>Mashtakov</a:t>
            </a:r>
            <a:r>
              <a:rPr lang="en-US" sz="2000" dirty="0"/>
              <a:t>, M. Ovchinnikov, S</a:t>
            </a:r>
            <a:r>
              <a:rPr lang="en-US" sz="2000" dirty="0" smtClean="0"/>
              <a:t>.</a:t>
            </a:r>
            <a:r>
              <a:rPr lang="ru-RU" sz="2000" dirty="0" smtClean="0"/>
              <a:t> </a:t>
            </a:r>
            <a:r>
              <a:rPr lang="en-US" sz="2000" dirty="0" err="1" smtClean="0"/>
              <a:t>Shestakov</a:t>
            </a:r>
            <a:r>
              <a:rPr lang="en-US" sz="2000" dirty="0"/>
              <a:t>. </a:t>
            </a:r>
            <a:r>
              <a:rPr lang="en-US" sz="2000" i="1" dirty="0"/>
              <a:t>Novel Approach to Construction and Maintenance of Tetrahedral Formation</a:t>
            </a:r>
            <a:r>
              <a:rPr lang="en-US" sz="2000" dirty="0"/>
              <a:t>// Proceedings of 9th International Workshop on Satellite Constellations and Formation Flying, 20-22 June 2017, Boulder, Colorado, United States, Paper IWSCFF 17-29, 18p.</a:t>
            </a:r>
            <a:endParaRPr lang="ru-RU" sz="2000" dirty="0"/>
          </a:p>
          <a:p>
            <a:pPr marL="449263" indent="-449263" algn="just">
              <a:lnSpc>
                <a:spcPct val="90000"/>
              </a:lnSpc>
              <a:spcBef>
                <a:spcPts val="600"/>
              </a:spcBef>
              <a:buFont typeface="+mj-lt"/>
              <a:buAutoNum type="arabicPeriod"/>
            </a:pPr>
            <a:r>
              <a:rPr lang="ru-RU" sz="2000" dirty="0" smtClean="0"/>
              <a:t>Коптев </a:t>
            </a:r>
            <a:r>
              <a:rPr lang="ru-RU" sz="2000" dirty="0"/>
              <a:t>М.Д., Трофимов С.П. </a:t>
            </a:r>
            <a:r>
              <a:rPr lang="ru-RU" sz="2000" i="1" dirty="0"/>
              <a:t>Проектирование, развертывание и поддержание тетраэдральной формации наноспутников на высокоэллиптических орбитах</a:t>
            </a:r>
            <a:r>
              <a:rPr lang="en-US" sz="2000" i="1" dirty="0" smtClean="0"/>
              <a:t> </a:t>
            </a:r>
            <a:r>
              <a:rPr lang="en-US" sz="2000" dirty="0"/>
              <a:t>// </a:t>
            </a:r>
            <a:r>
              <a:rPr lang="ru-RU" sz="2000" dirty="0"/>
              <a:t>Второй Российский </a:t>
            </a:r>
            <a:r>
              <a:rPr lang="ru-RU" sz="2000" dirty="0" smtClean="0"/>
              <a:t>симпозиум по </a:t>
            </a:r>
            <a:r>
              <a:rPr lang="ru-RU" sz="2000" dirty="0" err="1"/>
              <a:t>наноспутникам</a:t>
            </a:r>
            <a:r>
              <a:rPr lang="ru-RU" sz="2000" dirty="0"/>
              <a:t> </a:t>
            </a:r>
            <a:r>
              <a:rPr lang="ru-RU" sz="2000" dirty="0" smtClean="0"/>
              <a:t>с международным участием 28-30 </a:t>
            </a:r>
            <a:r>
              <a:rPr lang="ru-RU" sz="2000" dirty="0"/>
              <a:t>июня 2017 года, Самара, </a:t>
            </a:r>
            <a:r>
              <a:rPr lang="ru-RU" sz="2000" dirty="0" smtClean="0"/>
              <a:t>Россия</a:t>
            </a:r>
          </a:p>
          <a:p>
            <a:pPr marL="449263" lvl="0" indent="-449263" algn="just">
              <a:lnSpc>
                <a:spcPct val="90000"/>
              </a:lnSpc>
              <a:spcBef>
                <a:spcPts val="600"/>
              </a:spcBef>
              <a:buFont typeface="+mj-lt"/>
              <a:buAutoNum type="arabicPeriod"/>
            </a:pPr>
            <a:r>
              <a:rPr lang="en-US" sz="2000" dirty="0"/>
              <a:t>M. Koptev, S. Trofimov, S. </a:t>
            </a:r>
            <a:r>
              <a:rPr lang="en-US" sz="2000" dirty="0" err="1"/>
              <a:t>Shestakov</a:t>
            </a:r>
            <a:r>
              <a:rPr lang="en-US" sz="2000" dirty="0"/>
              <a:t>, Y. </a:t>
            </a:r>
            <a:r>
              <a:rPr lang="en-US" sz="2000" dirty="0" err="1"/>
              <a:t>Mashtakov</a:t>
            </a:r>
            <a:r>
              <a:rPr lang="en-US" sz="2000" dirty="0"/>
              <a:t>. </a:t>
            </a:r>
            <a:r>
              <a:rPr lang="en-US" sz="2000" i="1" dirty="0"/>
              <a:t>Design and Keeping of Nanosatellite-Based Highly Elliptical Orbit Formation</a:t>
            </a:r>
            <a:r>
              <a:rPr lang="en-US" sz="2000" dirty="0"/>
              <a:t> // Paper DyCoSS3-039, 3rd IAA Conference on Dynamics and Control of Space Systems, Moscow, Russia, May 30-June 1, 2017, 13 p</a:t>
            </a:r>
            <a:r>
              <a:rPr lang="en-US" sz="2000" dirty="0" smtClean="0"/>
              <a:t>.</a:t>
            </a:r>
            <a:endParaRPr lang="ru-RU" sz="2000" dirty="0"/>
          </a:p>
          <a:p>
            <a:pPr marL="449263" indent="-449263" algn="just">
              <a:lnSpc>
                <a:spcPct val="90000"/>
              </a:lnSpc>
              <a:spcBef>
                <a:spcPts val="600"/>
              </a:spcBef>
              <a:buFont typeface="+mj-lt"/>
              <a:buAutoNum type="arabicPeriod"/>
            </a:pPr>
            <a:r>
              <a:rPr lang="ru-RU" sz="2000" dirty="0"/>
              <a:t>С.А. Шестаков, М.Д. Коптев. </a:t>
            </a:r>
            <a:r>
              <a:rPr lang="ru-RU" sz="2000" i="1" dirty="0"/>
              <a:t>Построение управления для поддержания тетраэдральной конфигурации </a:t>
            </a:r>
            <a:r>
              <a:rPr lang="ru-RU" sz="2000" i="1" dirty="0" smtClean="0"/>
              <a:t>спутников</a:t>
            </a:r>
            <a:r>
              <a:rPr lang="ru-RU" sz="2000" dirty="0" smtClean="0"/>
              <a:t> </a:t>
            </a:r>
            <a:r>
              <a:rPr lang="en-US" sz="2000" dirty="0" smtClean="0"/>
              <a:t>// </a:t>
            </a:r>
            <a:r>
              <a:rPr lang="ru-RU" sz="2000" dirty="0"/>
              <a:t>XLI Академические чтения по </a:t>
            </a:r>
            <a:r>
              <a:rPr lang="ru-RU" sz="2000" dirty="0" smtClean="0"/>
              <a:t>космонавтике</a:t>
            </a:r>
            <a:r>
              <a:rPr lang="en-US" sz="2000" dirty="0" smtClean="0"/>
              <a:t>, 24-27 </a:t>
            </a:r>
            <a:r>
              <a:rPr lang="ru-RU" sz="2000" dirty="0" smtClean="0"/>
              <a:t>января 2017 года, Москва, Россия</a:t>
            </a:r>
          </a:p>
        </p:txBody>
      </p:sp>
      <p:sp>
        <p:nvSpPr>
          <p:cNvPr id="6"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14 / 14</a:t>
            </a:r>
            <a:endParaRPr lang="ru-RU" dirty="0">
              <a:solidFill>
                <a:schemeClr val="tx2">
                  <a:lumMod val="60000"/>
                  <a:lumOff val="40000"/>
                </a:schemeClr>
              </a:solidFill>
            </a:endParaRPr>
          </a:p>
        </p:txBody>
      </p:sp>
    </p:spTree>
    <p:extLst>
      <p:ext uri="{BB962C8B-B14F-4D97-AF65-F5344CB8AC3E}">
        <p14:creationId xmlns:p14="http://schemas.microsoft.com/office/powerpoint/2010/main" val="128386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0" y="0"/>
            <a:ext cx="10972800" cy="1143000"/>
          </a:xfrm>
        </p:spPr>
        <p:txBody>
          <a:bodyPr/>
          <a:lstStyle/>
          <a:p>
            <a:r>
              <a:rPr lang="ru-RU" dirty="0" smtClean="0"/>
              <a:t>Научная постановка задачи</a:t>
            </a:r>
            <a:endParaRPr lang="ru-RU" dirty="0"/>
          </a:p>
        </p:txBody>
      </p:sp>
      <p:pic>
        <p:nvPicPr>
          <p:cNvPr id="6" name="Объект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3896" y="1307344"/>
            <a:ext cx="6747407" cy="4884667"/>
          </a:xfrm>
        </p:spPr>
      </p:pic>
      <p:sp>
        <p:nvSpPr>
          <p:cNvPr id="7" name="Прямоугольник 6"/>
          <p:cNvSpPr/>
          <p:nvPr/>
        </p:nvSpPr>
        <p:spPr>
          <a:xfrm>
            <a:off x="404348" y="1427470"/>
            <a:ext cx="5163655" cy="4733604"/>
          </a:xfrm>
          <a:prstGeom prst="rect">
            <a:avLst/>
          </a:prstGeom>
        </p:spPr>
        <p:txBody>
          <a:bodyPr wrap="square">
            <a:spAutoFit/>
          </a:bodyPr>
          <a:lstStyle/>
          <a:p>
            <a:pPr marL="571500" indent="-571500">
              <a:lnSpc>
                <a:spcPct val="110000"/>
              </a:lnSpc>
              <a:spcBef>
                <a:spcPts val="1200"/>
              </a:spcBef>
              <a:buFont typeface="Arial" panose="020B0604020202020204" pitchFamily="34" charset="0"/>
              <a:buChar char="•"/>
            </a:pPr>
            <a:r>
              <a:rPr lang="ru-RU" sz="3200" dirty="0" smtClean="0">
                <a:solidFill>
                  <a:prstClr val="black"/>
                </a:solidFill>
              </a:rPr>
              <a:t>Исследование магнитосферы Земли</a:t>
            </a:r>
          </a:p>
          <a:p>
            <a:pPr marL="571500" indent="-571500">
              <a:lnSpc>
                <a:spcPct val="110000"/>
              </a:lnSpc>
              <a:spcBef>
                <a:spcPts val="1200"/>
              </a:spcBef>
              <a:buFont typeface="Arial" panose="020B0604020202020204" pitchFamily="34" charset="0"/>
              <a:buChar char="•"/>
            </a:pPr>
            <a:r>
              <a:rPr lang="ru-RU" sz="3200" dirty="0" smtClean="0">
                <a:solidFill>
                  <a:prstClr val="black"/>
                </a:solidFill>
              </a:rPr>
              <a:t>Для измерений нужна формация КА в виде тетраэдра</a:t>
            </a:r>
            <a:endParaRPr lang="ru-RU" sz="3200" dirty="0" smtClean="0"/>
          </a:p>
          <a:p>
            <a:pPr marL="571500" indent="-571500">
              <a:lnSpc>
                <a:spcPct val="110000"/>
              </a:lnSpc>
              <a:spcBef>
                <a:spcPts val="1200"/>
              </a:spcBef>
              <a:buFont typeface="Arial" panose="020B0604020202020204" pitchFamily="34" charset="0"/>
              <a:buChar char="•"/>
            </a:pPr>
            <a:r>
              <a:rPr lang="ru-RU" sz="3200" dirty="0" smtClean="0">
                <a:solidFill>
                  <a:prstClr val="black"/>
                </a:solidFill>
              </a:rPr>
              <a:t>Геометрия формации деградирует со временем</a:t>
            </a:r>
          </a:p>
        </p:txBody>
      </p:sp>
      <p:sp>
        <p:nvSpPr>
          <p:cNvPr id="8" name="Номер слайда 2"/>
          <p:cNvSpPr>
            <a:spLocks noGrp="1"/>
          </p:cNvSpPr>
          <p:nvPr>
            <p:ph type="sldNum" sz="quarter" idx="4"/>
          </p:nvPr>
        </p:nvSpPr>
        <p:spPr>
          <a:xfrm>
            <a:off x="8737600" y="6356356"/>
            <a:ext cx="2844800" cy="365125"/>
          </a:xfrm>
        </p:spPr>
        <p:txBody>
          <a:bodyPr/>
          <a:lstStyle/>
          <a:p>
            <a:r>
              <a:rPr lang="ru-RU" dirty="0" smtClean="0">
                <a:solidFill>
                  <a:schemeClr val="tx2">
                    <a:lumMod val="60000"/>
                    <a:lumOff val="40000"/>
                  </a:schemeClr>
                </a:solidFill>
              </a:rPr>
              <a:t>2</a:t>
            </a:r>
            <a:r>
              <a:rPr lang="en-US" dirty="0" smtClean="0">
                <a:solidFill>
                  <a:schemeClr val="tx2">
                    <a:lumMod val="60000"/>
                    <a:lumOff val="40000"/>
                  </a:schemeClr>
                </a:solidFill>
              </a:rPr>
              <a:t> / </a:t>
            </a:r>
            <a:r>
              <a:rPr lang="ru-RU" dirty="0" smtClean="0">
                <a:solidFill>
                  <a:schemeClr val="tx2">
                    <a:lumMod val="60000"/>
                    <a:lumOff val="40000"/>
                  </a:schemeClr>
                </a:solidFill>
              </a:rPr>
              <a:t>14</a:t>
            </a:r>
            <a:endParaRPr lang="en-US" dirty="0" smtClean="0">
              <a:solidFill>
                <a:schemeClr val="tx2">
                  <a:lumMod val="60000"/>
                  <a:lumOff val="40000"/>
                </a:schemeClr>
              </a:solidFill>
            </a:endParaRPr>
          </a:p>
        </p:txBody>
      </p:sp>
    </p:spTree>
    <p:extLst>
      <p:ext uri="{BB962C8B-B14F-4D97-AF65-F5344CB8AC3E}">
        <p14:creationId xmlns:p14="http://schemas.microsoft.com/office/powerpoint/2010/main" val="351663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01436" y="2800197"/>
            <a:ext cx="10972800" cy="1143000"/>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800" kern="1200">
                <a:solidFill>
                  <a:schemeClr val="tx1"/>
                </a:solidFill>
                <a:latin typeface="+mj-lt"/>
                <a:ea typeface="+mj-ea"/>
                <a:cs typeface="+mj-cs"/>
              </a:defRPr>
            </a:lvl1pPr>
          </a:lstStyle>
          <a:p>
            <a:r>
              <a:rPr lang="ru-RU" sz="8000" dirty="0" smtClean="0"/>
              <a:t>Спасибо за внимание!</a:t>
            </a:r>
            <a:endParaRPr lang="ru-RU" sz="8000" dirty="0"/>
          </a:p>
        </p:txBody>
      </p:sp>
    </p:spTree>
    <p:extLst>
      <p:ext uri="{BB962C8B-B14F-4D97-AF65-F5344CB8AC3E}">
        <p14:creationId xmlns:p14="http://schemas.microsoft.com/office/powerpoint/2010/main" val="1074797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180" y="2379336"/>
            <a:ext cx="10972800" cy="1143000"/>
          </a:xfrm>
        </p:spPr>
        <p:txBody>
          <a:bodyPr/>
          <a:lstStyle/>
          <a:p>
            <a:r>
              <a:rPr lang="ru-RU" dirty="0" smtClean="0"/>
              <a:t>Дополнительные слайды</a:t>
            </a:r>
            <a:endParaRPr lang="ru-RU" dirty="0"/>
          </a:p>
        </p:txBody>
      </p:sp>
    </p:spTree>
    <p:extLst>
      <p:ext uri="{BB962C8B-B14F-4D97-AF65-F5344CB8AC3E}">
        <p14:creationId xmlns:p14="http://schemas.microsoft.com/office/powerpoint/2010/main" val="1028878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Предпосылки</a:t>
            </a:r>
            <a:endParaRPr lang="ru-RU" dirty="0"/>
          </a:p>
        </p:txBody>
      </p:sp>
      <p:sp>
        <p:nvSpPr>
          <p:cNvPr id="9" name="Объект 2"/>
          <p:cNvSpPr txBox="1">
            <a:spLocks/>
          </p:cNvSpPr>
          <p:nvPr/>
        </p:nvSpPr>
        <p:spPr>
          <a:xfrm>
            <a:off x="6096000" y="1381788"/>
            <a:ext cx="5533902" cy="4854285"/>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indent="-432000">
              <a:lnSpc>
                <a:spcPct val="130000"/>
              </a:lnSpc>
              <a:spcBef>
                <a:spcPts val="300"/>
              </a:spcBef>
            </a:pPr>
            <a:r>
              <a:rPr lang="ru-RU" sz="2800" dirty="0" smtClean="0"/>
              <a:t>Распространение малых КА</a:t>
            </a:r>
            <a:endParaRPr lang="en-US" sz="2800" dirty="0" smtClean="0"/>
          </a:p>
          <a:p>
            <a:pPr indent="-432000">
              <a:lnSpc>
                <a:spcPct val="130000"/>
              </a:lnSpc>
              <a:spcBef>
                <a:spcPts val="300"/>
              </a:spcBef>
            </a:pPr>
            <a:r>
              <a:rPr lang="ru-RU" sz="2800" dirty="0" smtClean="0"/>
              <a:t>Миссия </a:t>
            </a:r>
            <a:r>
              <a:rPr lang="en-US" sz="2800" dirty="0" smtClean="0"/>
              <a:t>NASA Magnetospheric Multiscale (MMS)</a:t>
            </a:r>
          </a:p>
          <a:p>
            <a:pPr indent="-432000">
              <a:lnSpc>
                <a:spcPct val="130000"/>
              </a:lnSpc>
              <a:spcBef>
                <a:spcPts val="300"/>
              </a:spcBef>
            </a:pPr>
            <a:r>
              <a:rPr lang="ru-RU" sz="2800" dirty="0" smtClean="0"/>
              <a:t>Тетраэдральная формация на высокоэллиптических орбитах</a:t>
            </a:r>
            <a:endParaRPr lang="ru-RU" sz="2800" dirty="0"/>
          </a:p>
          <a:p>
            <a:pPr indent="-432000">
              <a:lnSpc>
                <a:spcPct val="130000"/>
              </a:lnSpc>
              <a:spcBef>
                <a:spcPts val="300"/>
              </a:spcBef>
            </a:pPr>
            <a:r>
              <a:rPr lang="ru-RU" sz="2800" dirty="0" smtClean="0"/>
              <a:t>Маневрирование КА для компенсации дрейфа</a:t>
            </a:r>
            <a:endParaRPr lang="ru-RU" sz="2800" dirty="0"/>
          </a:p>
          <a:p>
            <a:pPr indent="-432000">
              <a:lnSpc>
                <a:spcPct val="130000"/>
              </a:lnSpc>
              <a:spcBef>
                <a:spcPts val="300"/>
              </a:spcBef>
            </a:pPr>
            <a:r>
              <a:rPr lang="ru-RU" sz="2800" dirty="0" smtClean="0"/>
              <a:t>Спутники </a:t>
            </a:r>
            <a:r>
              <a:rPr lang="en-US" sz="2800" dirty="0" smtClean="0"/>
              <a:t>MMS </a:t>
            </a:r>
            <a:r>
              <a:rPr lang="ru-RU" sz="2800" dirty="0" smtClean="0"/>
              <a:t>весили </a:t>
            </a:r>
            <a:r>
              <a:rPr lang="en-US" sz="2800" dirty="0" smtClean="0"/>
              <a:t>1360 </a:t>
            </a:r>
            <a:r>
              <a:rPr lang="ru-RU" sz="2800" dirty="0" smtClean="0"/>
              <a:t>кг</a:t>
            </a:r>
            <a:endParaRPr lang="en-US" sz="2800" dirty="0" smtClean="0"/>
          </a:p>
        </p:txBody>
      </p:sp>
      <p:sp>
        <p:nvSpPr>
          <p:cNvPr id="8" name="Прямоугольник 7"/>
          <p:cNvSpPr/>
          <p:nvPr/>
        </p:nvSpPr>
        <p:spPr>
          <a:xfrm>
            <a:off x="726733" y="5866741"/>
            <a:ext cx="4227376" cy="369332"/>
          </a:xfrm>
          <a:prstGeom prst="rect">
            <a:avLst/>
          </a:prstGeom>
        </p:spPr>
        <p:txBody>
          <a:bodyPr wrap="none">
            <a:spAutoFit/>
          </a:bodyPr>
          <a:lstStyle/>
          <a:p>
            <a:r>
              <a:rPr lang="en-US" i="1" dirty="0">
                <a:solidFill>
                  <a:srgbClr val="000000"/>
                </a:solidFill>
              </a:rPr>
              <a:t>Credit: NASA's </a:t>
            </a:r>
            <a:r>
              <a:rPr lang="en-US" i="1" dirty="0" smtClean="0">
                <a:solidFill>
                  <a:srgbClr val="000000"/>
                </a:solidFill>
              </a:rPr>
              <a:t>Goddard Space Flight Center</a:t>
            </a:r>
            <a:endParaRPr lang="en-US" i="1" dirty="0">
              <a:solidFill>
                <a:srgbClr val="000000"/>
              </a:solidFill>
            </a:endParaRPr>
          </a:p>
        </p:txBody>
      </p:sp>
      <p:pic>
        <p:nvPicPr>
          <p:cNvPr id="12" name="Рисунок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295" y="1437428"/>
            <a:ext cx="5523809" cy="4409524"/>
          </a:xfrm>
          <a:prstGeom prst="rect">
            <a:avLst/>
          </a:prstGeom>
        </p:spPr>
      </p:pic>
      <p:sp>
        <p:nvSpPr>
          <p:cNvPr id="7"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15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83670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3733"/>
            <a:ext cx="10972800" cy="1143000"/>
          </a:xfrm>
        </p:spPr>
        <p:txBody>
          <a:bodyPr>
            <a:normAutofit/>
          </a:bodyPr>
          <a:lstStyle/>
          <a:p>
            <a:r>
              <a:rPr lang="ru-RU" sz="4800" dirty="0" smtClean="0"/>
              <a:t>Опорная орбита</a:t>
            </a:r>
            <a:endParaRPr lang="ru-RU" sz="4800" dirty="0"/>
          </a:p>
        </p:txBody>
      </p:sp>
      <p:grpSp>
        <p:nvGrpSpPr>
          <p:cNvPr id="9" name="Группа 8"/>
          <p:cNvGrpSpPr/>
          <p:nvPr/>
        </p:nvGrpSpPr>
        <p:grpSpPr>
          <a:xfrm>
            <a:off x="7029050" y="1521617"/>
            <a:ext cx="5209371" cy="3896451"/>
            <a:chOff x="6884576" y="1482203"/>
            <a:chExt cx="5209371" cy="3896451"/>
          </a:xfrm>
        </p:grpSpPr>
        <p:sp>
          <p:nvSpPr>
            <p:cNvPr id="6" name="Прямоугольник 5"/>
            <p:cNvSpPr/>
            <p:nvPr/>
          </p:nvSpPr>
          <p:spPr>
            <a:xfrm>
              <a:off x="6884576" y="1482203"/>
              <a:ext cx="5209371" cy="3896451"/>
            </a:xfrm>
            <a:prstGeom prst="rect">
              <a:avLst/>
            </a:prstGeom>
          </p:spPr>
          <p:txBody>
            <a:bodyPr wrap="square" anchor="ctr">
              <a:spAutoFit/>
            </a:bodyPr>
            <a:lstStyle/>
            <a:p>
              <a:pPr marL="342900" indent="-342900" defTabSz="1219170">
                <a:lnSpc>
                  <a:spcPct val="150000"/>
                </a:lnSpc>
                <a:buFont typeface="Arial" panose="020B0604020202020204" pitchFamily="34" charset="0"/>
                <a:buChar char="•"/>
              </a:pPr>
              <a:r>
                <a:rPr lang="ru-RU" sz="2400" dirty="0" smtClean="0">
                  <a:solidFill>
                    <a:prstClr val="black"/>
                  </a:solidFill>
                </a:rPr>
                <a:t>Высокоэллиптическая орбита</a:t>
              </a:r>
              <a:endParaRPr lang="en-US" sz="2400" dirty="0">
                <a:solidFill>
                  <a:prstClr val="black"/>
                </a:solidFill>
              </a:endParaRPr>
            </a:p>
            <a:p>
              <a:pPr marL="342900" indent="-342900" defTabSz="1219170">
                <a:lnSpc>
                  <a:spcPct val="150000"/>
                </a:lnSpc>
                <a:buFont typeface="Arial" panose="020B0604020202020204" pitchFamily="34" charset="0"/>
                <a:buChar char="•"/>
              </a:pPr>
              <a:r>
                <a:rPr lang="en-US" sz="2400" dirty="0" smtClean="0">
                  <a:solidFill>
                    <a:prstClr val="black"/>
                  </a:solidFill>
                  <a:latin typeface="Calibri"/>
                </a:rPr>
                <a:t> </a:t>
              </a:r>
            </a:p>
            <a:p>
              <a:pPr marL="342900" indent="-342900" defTabSz="1219170">
                <a:lnSpc>
                  <a:spcPct val="150000"/>
                </a:lnSpc>
                <a:buFont typeface="Arial" panose="020B0604020202020204" pitchFamily="34" charset="0"/>
                <a:buChar char="•"/>
              </a:pPr>
              <a:r>
                <a:rPr lang="en-US" sz="2400" dirty="0" smtClean="0">
                  <a:solidFill>
                    <a:prstClr val="black"/>
                  </a:solidFill>
                  <a:latin typeface="Calibri"/>
                </a:rPr>
                <a:t> </a:t>
              </a:r>
              <a:r>
                <a:rPr lang="en-US" sz="2400" dirty="0">
                  <a:solidFill>
                    <a:prstClr val="black"/>
                  </a:solidFill>
                  <a:latin typeface="Calibri"/>
                </a:rPr>
                <a:t> </a:t>
              </a:r>
              <a:endParaRPr lang="en-US" sz="2400" dirty="0" smtClean="0">
                <a:solidFill>
                  <a:prstClr val="black"/>
                </a:solidFill>
                <a:latin typeface="Calibri"/>
              </a:endParaRPr>
            </a:p>
            <a:p>
              <a:pPr marL="342900" indent="-342900" defTabSz="1219170">
                <a:lnSpc>
                  <a:spcPct val="130000"/>
                </a:lnSpc>
                <a:buFont typeface="Arial" panose="020B0604020202020204" pitchFamily="34" charset="0"/>
                <a:buChar char="•"/>
              </a:pPr>
              <a:r>
                <a:rPr lang="en-US" sz="2400" dirty="0">
                  <a:solidFill>
                    <a:prstClr val="black"/>
                  </a:solidFill>
                  <a:latin typeface="Calibri"/>
                </a:rPr>
                <a:t> </a:t>
              </a:r>
              <a:r>
                <a:rPr lang="en-US" sz="2400" dirty="0" smtClean="0">
                  <a:solidFill>
                    <a:prstClr val="black"/>
                  </a:solidFill>
                  <a:latin typeface="Calibri"/>
                </a:rPr>
                <a:t>                , </a:t>
              </a:r>
              <a:r>
                <a:rPr lang="ru-RU" sz="2400" dirty="0" smtClean="0">
                  <a:solidFill>
                    <a:prstClr val="black"/>
                  </a:solidFill>
                  <a:latin typeface="Calibri"/>
                </a:rPr>
                <a:t>старт с Байконура</a:t>
              </a:r>
              <a:endParaRPr lang="en-US" sz="2400" dirty="0" smtClean="0">
                <a:solidFill>
                  <a:prstClr val="black"/>
                </a:solidFill>
                <a:latin typeface="Calibri"/>
              </a:endParaRPr>
            </a:p>
            <a:p>
              <a:pPr marL="342900" indent="-342900" defTabSz="1219170">
                <a:lnSpc>
                  <a:spcPct val="150000"/>
                </a:lnSpc>
                <a:buFont typeface="Arial" panose="020B0604020202020204" pitchFamily="34" charset="0"/>
                <a:buChar char="•"/>
              </a:pPr>
              <a:r>
                <a:rPr lang="en-US" sz="2400" dirty="0" smtClean="0">
                  <a:solidFill>
                    <a:prstClr val="black"/>
                  </a:solidFill>
                  <a:latin typeface="Calibri"/>
                </a:rPr>
                <a:t> </a:t>
              </a:r>
            </a:p>
            <a:p>
              <a:pPr marL="342900" indent="-342900" defTabSz="1219170">
                <a:lnSpc>
                  <a:spcPct val="150000"/>
                </a:lnSpc>
                <a:buFont typeface="Arial" panose="020B0604020202020204" pitchFamily="34" charset="0"/>
                <a:buChar char="•"/>
              </a:pPr>
              <a:r>
                <a:rPr lang="ru-RU" sz="2400" dirty="0" smtClean="0">
                  <a:solidFill>
                    <a:prstClr val="black"/>
                  </a:solidFill>
                  <a:latin typeface="Calibri"/>
                </a:rPr>
                <a:t>Область интереса</a:t>
              </a:r>
              <a:r>
                <a:rPr lang="en-US" sz="2400" dirty="0" smtClean="0">
                  <a:solidFill>
                    <a:prstClr val="black"/>
                  </a:solidFill>
                  <a:latin typeface="Calibri"/>
                </a:rPr>
                <a:t>: </a:t>
              </a:r>
              <a:endParaRPr lang="en-US" sz="2400" dirty="0">
                <a:solidFill>
                  <a:prstClr val="black"/>
                </a:solidFill>
                <a:latin typeface="Calibri"/>
              </a:endParaRPr>
            </a:p>
            <a:p>
              <a:pPr marL="342900" indent="-342900" defTabSz="1219170">
                <a:lnSpc>
                  <a:spcPct val="150000"/>
                </a:lnSpc>
                <a:buFont typeface="Arial" panose="020B0604020202020204" pitchFamily="34" charset="0"/>
                <a:buChar char="•"/>
              </a:pPr>
              <a:r>
                <a:rPr lang="ru-RU" sz="2400" dirty="0" smtClean="0">
                  <a:solidFill>
                    <a:prstClr val="black"/>
                  </a:solidFill>
                  <a:latin typeface="Calibri"/>
                </a:rPr>
                <a:t>Возмущения</a:t>
              </a:r>
              <a:r>
                <a:rPr lang="en-US" sz="2400" dirty="0" smtClean="0">
                  <a:solidFill>
                    <a:prstClr val="black"/>
                  </a:solidFill>
                  <a:latin typeface="Calibri"/>
                </a:rPr>
                <a:t>: J2, </a:t>
              </a:r>
              <a:r>
                <a:rPr lang="ru-RU" sz="2400" dirty="0" smtClean="0">
                  <a:solidFill>
                    <a:prstClr val="black"/>
                  </a:solidFill>
                  <a:latin typeface="Calibri"/>
                </a:rPr>
                <a:t>Луна, Солнце</a:t>
              </a:r>
              <a:endParaRPr lang="en-US" sz="2400" dirty="0" smtClean="0">
                <a:solidFill>
                  <a:prstClr val="black"/>
                </a:solidFill>
                <a:latin typeface="Calibri"/>
              </a:endParaRPr>
            </a:p>
          </p:txBody>
        </p:sp>
        <p:pic>
          <p:nvPicPr>
            <p:cNvPr id="1026" name="Picture 2" descr="http://latex2png.com/output/latex_d78f3f0dd20d2790d25bbe46965f45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303" y="2256552"/>
              <a:ext cx="2184959" cy="255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tex2png.com/output/latex_f9184cd194e3b10fc02223e6aed952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1761" y="2767612"/>
              <a:ext cx="1878993" cy="255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atex2png.com/output/latex_5a5f60b6ae576d0ede41dc0087126f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1761" y="3318021"/>
              <a:ext cx="1127648" cy="2248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latex2png.com/output/latex_b52127906f63decb3f82104dcab9208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022" b="3051"/>
            <a:stretch/>
          </p:blipFill>
          <p:spPr bwMode="auto">
            <a:xfrm>
              <a:off x="9751865" y="4383451"/>
              <a:ext cx="1510014" cy="314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latex2png.com/output/latex_b6d34d853dc55a98c6ae23dba06895c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4303" y="3837675"/>
              <a:ext cx="1648631" cy="25645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Рисунок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904" y="805275"/>
            <a:ext cx="7739617" cy="5804713"/>
          </a:xfrm>
          <a:prstGeom prst="rect">
            <a:avLst/>
          </a:prstGeom>
        </p:spPr>
      </p:pic>
      <p:sp>
        <p:nvSpPr>
          <p:cNvPr id="14" name="Прямоугольник 13"/>
          <p:cNvSpPr/>
          <p:nvPr/>
        </p:nvSpPr>
        <p:spPr>
          <a:xfrm>
            <a:off x="2736836" y="5630259"/>
            <a:ext cx="4227376" cy="369332"/>
          </a:xfrm>
          <a:prstGeom prst="rect">
            <a:avLst/>
          </a:prstGeom>
        </p:spPr>
        <p:txBody>
          <a:bodyPr wrap="none">
            <a:spAutoFit/>
          </a:bodyPr>
          <a:lstStyle/>
          <a:p>
            <a:r>
              <a:rPr lang="en-US" i="1" dirty="0">
                <a:solidFill>
                  <a:srgbClr val="000000"/>
                </a:solidFill>
              </a:rPr>
              <a:t>Credit: NASA's </a:t>
            </a:r>
            <a:r>
              <a:rPr lang="en-US" i="1" dirty="0" smtClean="0">
                <a:solidFill>
                  <a:srgbClr val="000000"/>
                </a:solidFill>
              </a:rPr>
              <a:t>Goddard Space Flight Center</a:t>
            </a:r>
            <a:endParaRPr lang="en-US" i="1" dirty="0">
              <a:solidFill>
                <a:srgbClr val="000000"/>
              </a:solidFill>
            </a:endParaRPr>
          </a:p>
        </p:txBody>
      </p:sp>
      <p:sp>
        <p:nvSpPr>
          <p:cNvPr id="1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16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2865702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txBox="1">
            <a:spLocks/>
          </p:cNvSpPr>
          <p:nvPr/>
        </p:nvSpPr>
        <p:spPr>
          <a:xfrm>
            <a:off x="1092200" y="1346108"/>
            <a:ext cx="10490200" cy="4651392"/>
          </a:xfrm>
          <a:prstGeom prst="rect">
            <a:avLst/>
          </a:prstGeom>
        </p:spPr>
        <p:txBody>
          <a:bodyPr vert="horz" lIns="91440" tIns="45720" rIns="91440" bIns="45720" rtlCol="0" anchor="ctr">
            <a:noAutofit/>
          </a:bodyPr>
          <a:lstStyle>
            <a:lvl1pPr algn="ctr" defTabSz="1219170" rtl="0" eaLnBrk="1" latinLnBrk="0" hangingPunct="1">
              <a:spcBef>
                <a:spcPct val="0"/>
              </a:spcBef>
              <a:buNone/>
              <a:defRPr sz="4800" kern="1200">
                <a:solidFill>
                  <a:schemeClr val="tx1"/>
                </a:solidFill>
                <a:latin typeface="+mj-lt"/>
                <a:ea typeface="+mj-ea"/>
                <a:cs typeface="+mj-cs"/>
              </a:defRPr>
            </a:lvl1pPr>
          </a:lstStyle>
          <a:p>
            <a:pPr marL="457200" indent="-457200" algn="l">
              <a:lnSpc>
                <a:spcPct val="110000"/>
              </a:lnSpc>
              <a:buFont typeface="Arial" panose="020B0604020202020204" pitchFamily="34" charset="0"/>
              <a:buChar char="•"/>
            </a:pPr>
            <a:r>
              <a:rPr lang="ru-RU" sz="2800" dirty="0" smtClean="0">
                <a:latin typeface="+mn-lt"/>
              </a:rPr>
              <a:t>Необходимо оптимизировать орбиты четырех КА в окрестности опорной орбиты</a:t>
            </a:r>
            <a:endParaRPr lang="en-US" sz="2800" dirty="0" smtClean="0">
              <a:latin typeface="+mn-lt"/>
            </a:endParaRPr>
          </a:p>
          <a:p>
            <a:pPr marL="457200" indent="-457200" algn="l">
              <a:lnSpc>
                <a:spcPct val="110000"/>
              </a:lnSpc>
              <a:buFont typeface="Arial" panose="020B0604020202020204" pitchFamily="34" charset="0"/>
              <a:buChar char="•"/>
            </a:pPr>
            <a:r>
              <a:rPr lang="ru-RU" sz="2800" dirty="0" smtClean="0">
                <a:latin typeface="+mn-lt"/>
              </a:rPr>
              <a:t>Оптимизируемый функционал</a:t>
            </a:r>
            <a:r>
              <a:rPr lang="en-US" sz="2800" dirty="0" smtClean="0">
                <a:latin typeface="+mn-lt"/>
              </a:rPr>
              <a:t>:</a:t>
            </a:r>
            <a:r>
              <a:rPr lang="ru-RU" sz="2800" dirty="0" smtClean="0">
                <a:latin typeface="+mn-lt"/>
              </a:rPr>
              <a:t/>
            </a:r>
            <a:br>
              <a:rPr lang="ru-RU" sz="2800" dirty="0" smtClean="0">
                <a:latin typeface="+mn-lt"/>
              </a:rPr>
            </a:br>
            <a:endParaRPr lang="ru-RU" sz="2800" dirty="0">
              <a:latin typeface="+mn-lt"/>
            </a:endParaRPr>
          </a:p>
          <a:p>
            <a:pPr algn="l">
              <a:lnSpc>
                <a:spcPct val="110000"/>
              </a:lnSpc>
            </a:pPr>
            <a:endParaRPr lang="en-US" sz="2800" dirty="0" smtClean="0">
              <a:latin typeface="+mn-lt"/>
            </a:endParaRPr>
          </a:p>
          <a:p>
            <a:pPr algn="l">
              <a:lnSpc>
                <a:spcPct val="110000"/>
              </a:lnSpc>
            </a:pPr>
            <a:endParaRPr lang="ru-RU" sz="2800" dirty="0" smtClean="0">
              <a:latin typeface="+mn-lt"/>
            </a:endParaRPr>
          </a:p>
          <a:p>
            <a:pPr marL="457200" indent="-457200" algn="l">
              <a:lnSpc>
                <a:spcPct val="110000"/>
              </a:lnSpc>
              <a:buFont typeface="Arial" panose="020B0604020202020204" pitchFamily="34" charset="0"/>
              <a:buChar char="•"/>
            </a:pPr>
            <a:r>
              <a:rPr lang="ru-RU" sz="2800" dirty="0" smtClean="0">
                <a:latin typeface="+mn-lt"/>
              </a:rPr>
              <a:t>Неизвестный вектор    </a:t>
            </a:r>
            <a:r>
              <a:rPr lang="en-US" sz="2800" dirty="0" smtClean="0">
                <a:latin typeface="+mn-lt"/>
              </a:rPr>
              <a:t>: 6 </a:t>
            </a:r>
            <a:r>
              <a:rPr lang="ru-RU" sz="2800" dirty="0" smtClean="0">
                <a:latin typeface="+mn-lt"/>
              </a:rPr>
              <a:t>параметров орбиты для каждого из четырех КА (всего 24 параметра)</a:t>
            </a:r>
            <a:endParaRPr lang="en-US" sz="2800" dirty="0">
              <a:latin typeface="+mn-lt"/>
            </a:endParaRPr>
          </a:p>
          <a:p>
            <a:pPr marL="457200" indent="-457200" algn="l">
              <a:lnSpc>
                <a:spcPct val="110000"/>
              </a:lnSpc>
              <a:buFont typeface="Arial" panose="020B0604020202020204" pitchFamily="34" charset="0"/>
              <a:buChar char="•"/>
            </a:pPr>
            <a:r>
              <a:rPr lang="en-US" sz="2800" dirty="0" smtClean="0">
                <a:latin typeface="+mn-lt"/>
              </a:rPr>
              <a:t>          </a:t>
            </a:r>
            <a:r>
              <a:rPr lang="ru-RU" sz="2800" dirty="0" smtClean="0">
                <a:latin typeface="+mn-lt"/>
              </a:rPr>
              <a:t>–</a:t>
            </a:r>
            <a:r>
              <a:rPr lang="en-US" sz="2800" dirty="0" smtClean="0">
                <a:latin typeface="+mn-lt"/>
              </a:rPr>
              <a:t> </a:t>
            </a:r>
            <a:r>
              <a:rPr lang="ru-RU" sz="2800" dirty="0" smtClean="0">
                <a:latin typeface="+mn-lt"/>
              </a:rPr>
              <a:t>число орбитальных периодов</a:t>
            </a:r>
            <a:endParaRPr lang="en-US" sz="2800" dirty="0" smtClean="0">
              <a:latin typeface="+mn-lt"/>
            </a:endParaRPr>
          </a:p>
          <a:p>
            <a:pPr marL="457200" indent="-457200" algn="l">
              <a:lnSpc>
                <a:spcPct val="110000"/>
              </a:lnSpc>
              <a:buFont typeface="Arial" panose="020B0604020202020204" pitchFamily="34" charset="0"/>
              <a:buChar char="•"/>
            </a:pPr>
            <a:r>
              <a:rPr lang="en-US" sz="2800" dirty="0">
                <a:latin typeface="+mn-lt"/>
              </a:rPr>
              <a:t>         </a:t>
            </a:r>
            <a:r>
              <a:rPr lang="en-US" sz="2800" dirty="0" smtClean="0">
                <a:latin typeface="+mn-lt"/>
              </a:rPr>
              <a:t> –</a:t>
            </a:r>
            <a:r>
              <a:rPr lang="ru-RU" sz="2800" dirty="0" smtClean="0">
                <a:latin typeface="+mn-lt"/>
              </a:rPr>
              <a:t> функционал качества формации на </a:t>
            </a:r>
            <a:r>
              <a:rPr lang="en-US" sz="2800" i="1" dirty="0" smtClean="0">
                <a:latin typeface="+mn-lt"/>
              </a:rPr>
              <a:t>i</a:t>
            </a:r>
            <a:r>
              <a:rPr lang="en-US" sz="2800" dirty="0" smtClean="0">
                <a:latin typeface="+mn-lt"/>
              </a:rPr>
              <a:t>-</a:t>
            </a:r>
            <a:r>
              <a:rPr lang="ru-RU" sz="2800" dirty="0" smtClean="0">
                <a:latin typeface="+mn-lt"/>
              </a:rPr>
              <a:t>м витке</a:t>
            </a:r>
            <a:endParaRPr lang="en-US" sz="2800" dirty="0" smtClean="0">
              <a:latin typeface="+mn-lt"/>
            </a:endParaRPr>
          </a:p>
        </p:txBody>
      </p:sp>
      <p:sp>
        <p:nvSpPr>
          <p:cNvPr id="2" name="Заголовок 1"/>
          <p:cNvSpPr>
            <a:spLocks noGrp="1"/>
          </p:cNvSpPr>
          <p:nvPr>
            <p:ph type="title"/>
          </p:nvPr>
        </p:nvSpPr>
        <p:spPr>
          <a:xfrm>
            <a:off x="609600" y="-4687"/>
            <a:ext cx="10972800" cy="1143000"/>
          </a:xfrm>
        </p:spPr>
        <p:txBody>
          <a:bodyPr>
            <a:noAutofit/>
          </a:bodyPr>
          <a:lstStyle/>
          <a:p>
            <a:r>
              <a:rPr lang="ru-RU" dirty="0" smtClean="0"/>
              <a:t>Оптимизационная задача</a:t>
            </a:r>
            <a:endParaRPr lang="ru-RU" dirty="0"/>
          </a:p>
        </p:txBody>
      </p:sp>
      <p:pic>
        <p:nvPicPr>
          <p:cNvPr id="2054" name="Picture 6" descr="http://latex2png.com/output/latex_b0cd94fbed368bfa8830f11eb2664dc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759" y="4326534"/>
            <a:ext cx="187362" cy="1695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atex2png.com/output/latex_f9a136f48e51599852c4a53d5b6ec3f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881" y="2777586"/>
            <a:ext cx="6026750" cy="10828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latex2png.com/output/latex_52d83f4104f38ccd434f1cd832cba23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7289" y="5235466"/>
            <a:ext cx="622096" cy="2777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atex2png.com/output/latex_a3b61dfb7c195ef2963f69307e285b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1881" y="5617266"/>
            <a:ext cx="537145" cy="362935"/>
          </a:xfrm>
          <a:prstGeom prst="rect">
            <a:avLst/>
          </a:prstGeom>
          <a:noFill/>
          <a:extLst>
            <a:ext uri="{909E8E84-426E-40DD-AFC4-6F175D3DCCD1}">
              <a14:hiddenFill xmlns:a14="http://schemas.microsoft.com/office/drawing/2010/main">
                <a:solidFill>
                  <a:srgbClr val="FFFFFF"/>
                </a:solidFill>
              </a14:hiddenFill>
            </a:ext>
          </a:extLst>
        </p:spPr>
      </p:pic>
      <p:sp>
        <p:nvSpPr>
          <p:cNvPr id="9"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17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1691849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0"/>
            <a:ext cx="10972800" cy="1143000"/>
          </a:xfrm>
        </p:spPr>
        <p:txBody>
          <a:bodyPr/>
          <a:lstStyle/>
          <a:p>
            <a:r>
              <a:rPr lang="ru-RU" dirty="0" smtClean="0"/>
              <a:t>Оптимизация на суперкомпьютере</a:t>
            </a:r>
            <a:endParaRPr lang="en-US" dirty="0"/>
          </a:p>
        </p:txBody>
      </p:sp>
      <p:sp>
        <p:nvSpPr>
          <p:cNvPr id="3" name="Объект 2"/>
          <p:cNvSpPr>
            <a:spLocks noGrp="1"/>
          </p:cNvSpPr>
          <p:nvPr>
            <p:ph idx="1"/>
          </p:nvPr>
        </p:nvSpPr>
        <p:spPr>
          <a:xfrm>
            <a:off x="609601" y="1512706"/>
            <a:ext cx="7275595" cy="4438295"/>
          </a:xfrm>
        </p:spPr>
        <p:txBody>
          <a:bodyPr>
            <a:noAutofit/>
          </a:bodyPr>
          <a:lstStyle/>
          <a:p>
            <a:r>
              <a:rPr lang="ru-RU" sz="2600" dirty="0" smtClean="0"/>
              <a:t>Применяется островная модель </a:t>
            </a:r>
            <a:br>
              <a:rPr lang="ru-RU" sz="2600" dirty="0" smtClean="0"/>
            </a:br>
            <a:r>
              <a:rPr lang="ru-RU" sz="2600" dirty="0" smtClean="0"/>
              <a:t>из библиотеки</a:t>
            </a:r>
            <a:r>
              <a:rPr lang="ru-RU" sz="2600" dirty="0"/>
              <a:t> </a:t>
            </a:r>
            <a:r>
              <a:rPr lang="en-US" sz="2600" dirty="0"/>
              <a:t>C</a:t>
            </a:r>
            <a:r>
              <a:rPr lang="en-US" sz="2600" dirty="0" smtClean="0"/>
              <a:t>++</a:t>
            </a:r>
            <a:r>
              <a:rPr lang="ru-RU" sz="2600" dirty="0" smtClean="0"/>
              <a:t> </a:t>
            </a:r>
            <a:r>
              <a:rPr lang="en-US" sz="2600" b="1" dirty="0" err="1" smtClean="0"/>
              <a:t>pagmo</a:t>
            </a:r>
            <a:endParaRPr lang="en-US" sz="2600" b="1" dirty="0" smtClean="0"/>
          </a:p>
          <a:p>
            <a:r>
              <a:rPr lang="ru-RU" sz="2600" dirty="0" smtClean="0"/>
              <a:t>Библиотека разработана </a:t>
            </a:r>
            <a:r>
              <a:rPr lang="en-US" sz="2600" dirty="0" smtClean="0"/>
              <a:t>ESA </a:t>
            </a:r>
            <a:r>
              <a:rPr lang="ru-RU" sz="2600" dirty="0" smtClean="0"/>
              <a:t>для решения оптимизационных задач параллельно</a:t>
            </a:r>
            <a:endParaRPr lang="en-US" sz="2600" i="1" dirty="0" smtClean="0"/>
          </a:p>
          <a:p>
            <a:r>
              <a:rPr lang="ru-RU" sz="2600" dirty="0" smtClean="0"/>
              <a:t>Различные оптимизационные алгоритмы работают на различных «островах» (т.е. </a:t>
            </a:r>
            <a:r>
              <a:rPr lang="en-US" sz="2600" dirty="0" smtClean="0"/>
              <a:t>CPU)</a:t>
            </a:r>
          </a:p>
          <a:p>
            <a:r>
              <a:rPr lang="ru-RU" sz="2600" dirty="0" smtClean="0"/>
              <a:t>Острова обмениваются информацией о лучших кандидатах в процессе оптимизации</a:t>
            </a:r>
            <a:endParaRPr lang="en-US" sz="2600" dirty="0" smtClean="0"/>
          </a:p>
          <a:p>
            <a:r>
              <a:rPr lang="ru-RU" sz="2600" dirty="0" smtClean="0"/>
              <a:t>Использование суперкомпьютера К-60 позволило увеличить число островов до 361</a:t>
            </a:r>
            <a:endParaRPr lang="en-US" sz="2600" dirty="0" smtClean="0"/>
          </a:p>
        </p:txBody>
      </p:sp>
      <p:pic>
        <p:nvPicPr>
          <p:cNvPr id="6" name="Рисунок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6400" y="1512706"/>
            <a:ext cx="3815919" cy="3764236"/>
          </a:xfrm>
          <a:prstGeom prst="rect">
            <a:avLst/>
          </a:prstGeom>
        </p:spPr>
      </p:pic>
      <p:sp>
        <p:nvSpPr>
          <p:cNvPr id="7" name="Прямоугольник 6"/>
          <p:cNvSpPr/>
          <p:nvPr/>
        </p:nvSpPr>
        <p:spPr>
          <a:xfrm>
            <a:off x="7885196" y="5276942"/>
            <a:ext cx="4252687" cy="830997"/>
          </a:xfrm>
          <a:prstGeom prst="rect">
            <a:avLst/>
          </a:prstGeom>
        </p:spPr>
        <p:txBody>
          <a:bodyPr wrap="square">
            <a:spAutoFit/>
          </a:bodyPr>
          <a:lstStyle/>
          <a:p>
            <a:pPr algn="ctr"/>
            <a:r>
              <a:rPr lang="ru-RU" sz="2400" dirty="0" smtClean="0">
                <a:solidFill>
                  <a:srgbClr val="000000"/>
                </a:solidFill>
              </a:rPr>
              <a:t>Расположение островов </a:t>
            </a:r>
            <a:br>
              <a:rPr lang="ru-RU" sz="2400" dirty="0" smtClean="0">
                <a:solidFill>
                  <a:srgbClr val="000000"/>
                </a:solidFill>
              </a:rPr>
            </a:br>
            <a:r>
              <a:rPr lang="ru-RU" sz="2400" dirty="0" smtClean="0">
                <a:solidFill>
                  <a:srgbClr val="000000"/>
                </a:solidFill>
              </a:rPr>
              <a:t>в оптимизационном процессе</a:t>
            </a:r>
            <a:endParaRPr lang="en-US" sz="2400" i="1" dirty="0">
              <a:solidFill>
                <a:srgbClr val="000000"/>
              </a:solidFill>
            </a:endParaRPr>
          </a:p>
        </p:txBody>
      </p:sp>
      <p:sp>
        <p:nvSpPr>
          <p:cNvPr id="8"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18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288969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26400" y="1512706"/>
            <a:ext cx="3815919" cy="3764236"/>
          </a:xfrm>
          <a:prstGeom prst="rect">
            <a:avLst/>
          </a:prstGeom>
        </p:spPr>
      </p:pic>
      <p:sp>
        <p:nvSpPr>
          <p:cNvPr id="9" name="Объект 2"/>
          <p:cNvSpPr>
            <a:spLocks noGrp="1"/>
          </p:cNvSpPr>
          <p:nvPr>
            <p:ph idx="1"/>
          </p:nvPr>
        </p:nvSpPr>
        <p:spPr>
          <a:xfrm>
            <a:off x="609600" y="1205222"/>
            <a:ext cx="7121235" cy="5088911"/>
          </a:xfrm>
        </p:spPr>
        <p:txBody>
          <a:bodyPr>
            <a:noAutofit/>
          </a:bodyPr>
          <a:lstStyle/>
          <a:p>
            <a:r>
              <a:rPr lang="ru-RU" sz="2600" dirty="0" smtClean="0"/>
              <a:t>Для выбора алгоритмов оптимизации была использована тестовая задача</a:t>
            </a:r>
            <a:endParaRPr lang="fr-FR" sz="2600" dirty="0" smtClean="0"/>
          </a:p>
          <a:p>
            <a:r>
              <a:rPr lang="ru-RU" sz="2600" dirty="0" smtClean="0"/>
              <a:t>Алгоритмы на внешнем кольце</a:t>
            </a:r>
            <a:r>
              <a:rPr lang="fr-FR" sz="2600" dirty="0" smtClean="0"/>
              <a:t>:</a:t>
            </a:r>
          </a:p>
          <a:p>
            <a:pPr marL="0" indent="0">
              <a:buNone/>
            </a:pPr>
            <a:r>
              <a:rPr lang="fr-FR" sz="2600" dirty="0" smtClean="0"/>
              <a:t>	- </a:t>
            </a:r>
            <a:r>
              <a:rPr lang="ru-RU" sz="2600" dirty="0" smtClean="0"/>
              <a:t>Дифференциальная эволюция </a:t>
            </a:r>
            <a:r>
              <a:rPr lang="fr-FR" sz="2600" dirty="0" smtClean="0"/>
              <a:t>(DE)</a:t>
            </a:r>
          </a:p>
          <a:p>
            <a:pPr marL="0" indent="0">
              <a:buNone/>
            </a:pPr>
            <a:r>
              <a:rPr lang="fr-FR" sz="2600" dirty="0" smtClean="0"/>
              <a:t>	- </a:t>
            </a:r>
            <a:r>
              <a:rPr lang="ru-RU" sz="2600" dirty="0" smtClean="0"/>
              <a:t>Эволюционная стратегия </a:t>
            </a:r>
            <a:r>
              <a:rPr lang="ru-RU" sz="2600" dirty="0"/>
              <a:t>с </a:t>
            </a:r>
            <a:r>
              <a:rPr lang="ru-RU" sz="2600" dirty="0" smtClean="0"/>
              <a:t>	 	  адаптацией </a:t>
            </a:r>
            <a:r>
              <a:rPr lang="ru-RU" sz="2600" dirty="0"/>
              <a:t>ковариационной </a:t>
            </a:r>
            <a:r>
              <a:rPr lang="ru-RU" sz="2600" dirty="0" smtClean="0"/>
              <a:t>	  	  матрицы </a:t>
            </a:r>
            <a:r>
              <a:rPr lang="en-US" sz="2600" dirty="0" smtClean="0"/>
              <a:t>(CMAES)</a:t>
            </a:r>
          </a:p>
          <a:p>
            <a:pPr marL="0" indent="0">
              <a:buNone/>
            </a:pPr>
            <a:r>
              <a:rPr lang="en-US" sz="2600" dirty="0" smtClean="0"/>
              <a:t>	- </a:t>
            </a:r>
            <a:r>
              <a:rPr lang="ru-RU" sz="2600" dirty="0" smtClean="0"/>
              <a:t>Метод роя частиц </a:t>
            </a:r>
            <a:r>
              <a:rPr lang="en-US" sz="2600" dirty="0" smtClean="0"/>
              <a:t>(PSO)</a:t>
            </a:r>
          </a:p>
          <a:p>
            <a:pPr marL="0" indent="0">
              <a:buNone/>
            </a:pPr>
            <a:r>
              <a:rPr lang="en-US" sz="2600" dirty="0" smtClean="0"/>
              <a:t>	- </a:t>
            </a:r>
            <a:r>
              <a:rPr lang="ru-RU" sz="2600" dirty="0" smtClean="0"/>
              <a:t>Квадратичное 	 	  		  программирование </a:t>
            </a:r>
            <a:r>
              <a:rPr lang="en-US" sz="2600" dirty="0" smtClean="0"/>
              <a:t>(SQP) </a:t>
            </a:r>
          </a:p>
          <a:p>
            <a:r>
              <a:rPr lang="ru-RU" sz="2600" dirty="0" smtClean="0"/>
              <a:t>Центральный остров</a:t>
            </a:r>
            <a:r>
              <a:rPr lang="en-US" sz="2600" dirty="0" smtClean="0"/>
              <a:t>:</a:t>
            </a:r>
          </a:p>
          <a:p>
            <a:pPr marL="0" indent="0">
              <a:buNone/>
            </a:pPr>
            <a:r>
              <a:rPr lang="en-US" sz="2600" dirty="0" smtClean="0"/>
              <a:t>	- </a:t>
            </a:r>
            <a:r>
              <a:rPr lang="ru-RU" sz="2600" dirty="0" smtClean="0"/>
              <a:t>Метод </a:t>
            </a:r>
            <a:r>
              <a:rPr lang="en-US" sz="2600" dirty="0" err="1" smtClean="0"/>
              <a:t>Subplex</a:t>
            </a:r>
            <a:endParaRPr lang="en-US" sz="2600" dirty="0"/>
          </a:p>
        </p:txBody>
      </p:sp>
      <p:sp>
        <p:nvSpPr>
          <p:cNvPr id="8" name="Заголовок 1"/>
          <p:cNvSpPr>
            <a:spLocks noGrp="1"/>
          </p:cNvSpPr>
          <p:nvPr>
            <p:ph type="title"/>
          </p:nvPr>
        </p:nvSpPr>
        <p:spPr>
          <a:xfrm>
            <a:off x="609601" y="0"/>
            <a:ext cx="10972800" cy="1143000"/>
          </a:xfrm>
        </p:spPr>
        <p:txBody>
          <a:bodyPr/>
          <a:lstStyle/>
          <a:p>
            <a:r>
              <a:rPr lang="ru-RU" dirty="0" smtClean="0"/>
              <a:t>Оптимизация на суперкомпьютере</a:t>
            </a:r>
            <a:endParaRPr lang="en-US" dirty="0"/>
          </a:p>
        </p:txBody>
      </p:sp>
      <p:sp>
        <p:nvSpPr>
          <p:cNvPr id="12" name="Прямоугольник 11"/>
          <p:cNvSpPr/>
          <p:nvPr/>
        </p:nvSpPr>
        <p:spPr>
          <a:xfrm>
            <a:off x="7885196" y="5276942"/>
            <a:ext cx="4252687" cy="830997"/>
          </a:xfrm>
          <a:prstGeom prst="rect">
            <a:avLst/>
          </a:prstGeom>
        </p:spPr>
        <p:txBody>
          <a:bodyPr wrap="square">
            <a:spAutoFit/>
          </a:bodyPr>
          <a:lstStyle/>
          <a:p>
            <a:pPr algn="ctr"/>
            <a:r>
              <a:rPr lang="ru-RU" sz="2400" dirty="0" smtClean="0">
                <a:solidFill>
                  <a:srgbClr val="000000"/>
                </a:solidFill>
              </a:rPr>
              <a:t>Расположение островов </a:t>
            </a:r>
            <a:br>
              <a:rPr lang="ru-RU" sz="2400" dirty="0" smtClean="0">
                <a:solidFill>
                  <a:srgbClr val="000000"/>
                </a:solidFill>
              </a:rPr>
            </a:br>
            <a:r>
              <a:rPr lang="ru-RU" sz="2400" dirty="0" smtClean="0">
                <a:solidFill>
                  <a:srgbClr val="000000"/>
                </a:solidFill>
              </a:rPr>
              <a:t>в оптимизационном процессе</a:t>
            </a:r>
            <a:endParaRPr lang="en-US" sz="2400" i="1" dirty="0">
              <a:solidFill>
                <a:srgbClr val="000000"/>
              </a:solidFill>
            </a:endParaRPr>
          </a:p>
        </p:txBody>
      </p:sp>
      <p:sp>
        <p:nvSpPr>
          <p:cNvPr id="7"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19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1800536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выбора даты старта </a:t>
            </a:r>
            <a:r>
              <a:rPr lang="en-US" dirty="0" smtClean="0"/>
              <a:t>(1)</a:t>
            </a:r>
            <a:endParaRPr lang="ru-RU" dirty="0"/>
          </a:p>
        </p:txBody>
      </p:sp>
      <p:sp>
        <p:nvSpPr>
          <p:cNvPr id="11" name="Объект 2"/>
          <p:cNvSpPr>
            <a:spLocks noGrp="1"/>
          </p:cNvSpPr>
          <p:nvPr>
            <p:ph idx="1"/>
          </p:nvPr>
        </p:nvSpPr>
        <p:spPr>
          <a:xfrm>
            <a:off x="6230587" y="2012956"/>
            <a:ext cx="5676405" cy="3545572"/>
          </a:xfrm>
        </p:spPr>
        <p:txBody>
          <a:bodyPr>
            <a:noAutofit/>
          </a:bodyPr>
          <a:lstStyle/>
          <a:p>
            <a:r>
              <a:rPr lang="ru-RU" sz="2800" dirty="0" smtClean="0"/>
              <a:t>Срок активного существования может сильно зависеть от даты старта миссии</a:t>
            </a:r>
            <a:endParaRPr lang="en-US" sz="2800" dirty="0" smtClean="0"/>
          </a:p>
          <a:p>
            <a:r>
              <a:rPr lang="ru-RU" sz="2800" dirty="0" smtClean="0"/>
              <a:t>Одинаковые орбиты нужно рассмотреть со стартом в различные дни</a:t>
            </a:r>
            <a:endParaRPr lang="en-US" sz="2800" dirty="0" smtClean="0"/>
          </a:p>
          <a:p>
            <a:r>
              <a:rPr lang="ru-RU" sz="2800" dirty="0" smtClean="0"/>
              <a:t>Для получения таких орбит была проведена оптимизация в задаче двух тел</a:t>
            </a:r>
            <a:endParaRPr lang="ru-RU" sz="2800" dirty="0"/>
          </a:p>
        </p:txBody>
      </p:sp>
      <p:pic>
        <p:nvPicPr>
          <p:cNvPr id="12" name="Рисунок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607" y="1451961"/>
            <a:ext cx="6204860" cy="4667562"/>
          </a:xfrm>
          <a:prstGeom prst="rect">
            <a:avLst/>
          </a:prstGeom>
        </p:spPr>
      </p:pic>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20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2159075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371" y="1215050"/>
            <a:ext cx="12825350" cy="5343896"/>
          </a:xfrm>
          <a:prstGeom prst="rect">
            <a:avLst/>
          </a:prstGeom>
        </p:spPr>
      </p:pic>
      <p:sp>
        <p:nvSpPr>
          <p:cNvPr id="9" name="Заголовок 1"/>
          <p:cNvSpPr>
            <a:spLocks noGrp="1"/>
          </p:cNvSpPr>
          <p:nvPr>
            <p:ph type="title"/>
          </p:nvPr>
        </p:nvSpPr>
        <p:spPr>
          <a:xfrm>
            <a:off x="609600" y="274639"/>
            <a:ext cx="10972800" cy="1143000"/>
          </a:xfrm>
        </p:spPr>
        <p:txBody>
          <a:bodyPr/>
          <a:lstStyle/>
          <a:p>
            <a:r>
              <a:rPr lang="ru-RU" dirty="0" smtClean="0"/>
              <a:t>Анализ выбора даты старта </a:t>
            </a:r>
            <a:r>
              <a:rPr lang="en-US" dirty="0" smtClean="0"/>
              <a:t>(</a:t>
            </a:r>
            <a:r>
              <a:rPr lang="ru-RU" dirty="0" smtClean="0"/>
              <a:t>2</a:t>
            </a:r>
            <a:r>
              <a:rPr lang="en-US" dirty="0" smtClean="0"/>
              <a:t>)</a:t>
            </a:r>
            <a:endParaRPr lang="ru-RU" dirty="0"/>
          </a:p>
        </p:txBody>
      </p:sp>
      <p:sp>
        <p:nvSpPr>
          <p:cNvPr id="4"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21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1488182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2380" y="1278681"/>
            <a:ext cx="12796721" cy="5216634"/>
          </a:xfrm>
          <a:prstGeom prst="rect">
            <a:avLst/>
          </a:prstGeom>
        </p:spPr>
      </p:pic>
      <p:sp>
        <p:nvSpPr>
          <p:cNvPr id="7" name="Заголовок 1"/>
          <p:cNvSpPr>
            <a:spLocks noGrp="1"/>
          </p:cNvSpPr>
          <p:nvPr>
            <p:ph type="title"/>
          </p:nvPr>
        </p:nvSpPr>
        <p:spPr>
          <a:xfrm>
            <a:off x="609600" y="274639"/>
            <a:ext cx="10972800" cy="1143000"/>
          </a:xfrm>
        </p:spPr>
        <p:txBody>
          <a:bodyPr/>
          <a:lstStyle/>
          <a:p>
            <a:r>
              <a:rPr lang="ru-RU" dirty="0" smtClean="0"/>
              <a:t>Анализ выбора даты старта </a:t>
            </a:r>
            <a:r>
              <a:rPr lang="en-US" dirty="0" smtClean="0"/>
              <a:t>(</a:t>
            </a:r>
            <a:r>
              <a:rPr lang="ru-RU" dirty="0" smtClean="0"/>
              <a:t>3</a:t>
            </a:r>
            <a:r>
              <a:rPr lang="en-US" dirty="0" smtClean="0"/>
              <a:t>)</a:t>
            </a:r>
            <a:endParaRPr lang="ru-RU" dirty="0"/>
          </a:p>
        </p:txBody>
      </p:sp>
      <p:sp>
        <p:nvSpPr>
          <p:cNvPr id="4"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22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209826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557"/>
            <a:ext cx="10972800" cy="1143000"/>
          </a:xfrm>
        </p:spPr>
        <p:txBody>
          <a:bodyPr>
            <a:normAutofit/>
          </a:bodyPr>
          <a:lstStyle/>
          <a:p>
            <a:r>
              <a:rPr lang="ru-RU" sz="4800" dirty="0" smtClean="0"/>
              <a:t>Опорная орбита</a:t>
            </a:r>
            <a:endParaRPr lang="ru-RU" sz="4800" dirty="0"/>
          </a:p>
        </p:txBody>
      </p:sp>
      <p:sp>
        <p:nvSpPr>
          <p:cNvPr id="3"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3 / 14</a:t>
            </a:r>
          </a:p>
        </p:txBody>
      </p:sp>
      <p:sp>
        <p:nvSpPr>
          <p:cNvPr id="6" name="Прямоугольник 5"/>
          <p:cNvSpPr/>
          <p:nvPr/>
        </p:nvSpPr>
        <p:spPr>
          <a:xfrm>
            <a:off x="7029050" y="1634885"/>
            <a:ext cx="5209371" cy="3669915"/>
          </a:xfrm>
          <a:prstGeom prst="rect">
            <a:avLst/>
          </a:prstGeom>
        </p:spPr>
        <p:txBody>
          <a:bodyPr wrap="square" anchor="ctr">
            <a:spAutoFit/>
          </a:bodyPr>
          <a:lstStyle/>
          <a:p>
            <a:pPr marL="342900" indent="-342900" defTabSz="1219170">
              <a:lnSpc>
                <a:spcPct val="150000"/>
              </a:lnSpc>
              <a:spcBef>
                <a:spcPts val="600"/>
              </a:spcBef>
              <a:buFont typeface="Arial" panose="020B0604020202020204" pitchFamily="34" charset="0"/>
              <a:buChar char="•"/>
            </a:pPr>
            <a:r>
              <a:rPr lang="ru-RU" sz="2400" dirty="0" smtClean="0">
                <a:solidFill>
                  <a:prstClr val="black"/>
                </a:solidFill>
              </a:rPr>
              <a:t>Высокоэллиптическая орбита</a:t>
            </a:r>
            <a:endParaRPr lang="en-US" sz="2400" dirty="0">
              <a:solidFill>
                <a:prstClr val="black"/>
              </a:solidFill>
            </a:endParaRPr>
          </a:p>
          <a:p>
            <a:pPr marL="342900" indent="-342900" defTabSz="1219170">
              <a:lnSpc>
                <a:spcPct val="150000"/>
              </a:lnSpc>
              <a:spcBef>
                <a:spcPts val="600"/>
              </a:spcBef>
              <a:buFont typeface="Arial" panose="020B0604020202020204" pitchFamily="34" charset="0"/>
              <a:buChar char="•"/>
            </a:pPr>
            <a:r>
              <a:rPr lang="en-US" sz="2400" dirty="0" smtClean="0">
                <a:solidFill>
                  <a:prstClr val="black"/>
                </a:solidFill>
                <a:latin typeface="Calibri"/>
              </a:rPr>
              <a:t> </a:t>
            </a:r>
          </a:p>
          <a:p>
            <a:pPr marL="342900" indent="-342900" defTabSz="1219170">
              <a:lnSpc>
                <a:spcPct val="150000"/>
              </a:lnSpc>
              <a:spcBef>
                <a:spcPts val="600"/>
              </a:spcBef>
              <a:buFont typeface="Arial" panose="020B0604020202020204" pitchFamily="34" charset="0"/>
              <a:buChar char="•"/>
            </a:pPr>
            <a:r>
              <a:rPr lang="en-US" sz="2400" dirty="0" smtClean="0">
                <a:solidFill>
                  <a:prstClr val="black"/>
                </a:solidFill>
                <a:latin typeface="Calibri"/>
              </a:rPr>
              <a:t> </a:t>
            </a:r>
            <a:r>
              <a:rPr lang="en-US" sz="2400" dirty="0">
                <a:solidFill>
                  <a:prstClr val="black"/>
                </a:solidFill>
                <a:latin typeface="Calibri"/>
              </a:rPr>
              <a:t> </a:t>
            </a:r>
            <a:endParaRPr lang="en-US" sz="2400" dirty="0" smtClean="0">
              <a:solidFill>
                <a:prstClr val="black"/>
              </a:solidFill>
              <a:latin typeface="Calibri"/>
            </a:endParaRPr>
          </a:p>
          <a:p>
            <a:pPr marL="342900" indent="-342900" defTabSz="1219170">
              <a:lnSpc>
                <a:spcPct val="130000"/>
              </a:lnSpc>
              <a:spcBef>
                <a:spcPts val="600"/>
              </a:spcBef>
              <a:buFont typeface="Arial" panose="020B0604020202020204" pitchFamily="34" charset="0"/>
              <a:buChar char="•"/>
            </a:pPr>
            <a:r>
              <a:rPr lang="en-US" sz="2400" dirty="0">
                <a:solidFill>
                  <a:prstClr val="black"/>
                </a:solidFill>
                <a:latin typeface="Calibri"/>
              </a:rPr>
              <a:t> </a:t>
            </a:r>
            <a:r>
              <a:rPr lang="en-US" sz="2400" dirty="0" smtClean="0">
                <a:solidFill>
                  <a:prstClr val="black"/>
                </a:solidFill>
                <a:latin typeface="Calibri"/>
              </a:rPr>
              <a:t>                , </a:t>
            </a:r>
            <a:r>
              <a:rPr lang="ru-RU" sz="2400" dirty="0" smtClean="0">
                <a:solidFill>
                  <a:prstClr val="black"/>
                </a:solidFill>
                <a:latin typeface="Calibri"/>
              </a:rPr>
              <a:t>старт с Байконура</a:t>
            </a:r>
            <a:endParaRPr lang="en-US" sz="2400" dirty="0" smtClean="0">
              <a:solidFill>
                <a:prstClr val="black"/>
              </a:solidFill>
              <a:latin typeface="Calibri"/>
            </a:endParaRPr>
          </a:p>
          <a:p>
            <a:pPr marL="342900" indent="-342900" defTabSz="1219170">
              <a:lnSpc>
                <a:spcPct val="150000"/>
              </a:lnSpc>
              <a:spcBef>
                <a:spcPts val="600"/>
              </a:spcBef>
              <a:buFont typeface="Arial" panose="020B0604020202020204" pitchFamily="34" charset="0"/>
              <a:buChar char="•"/>
            </a:pPr>
            <a:r>
              <a:rPr lang="ru-RU" sz="2400" dirty="0" smtClean="0">
                <a:solidFill>
                  <a:prstClr val="black"/>
                </a:solidFill>
                <a:latin typeface="Calibri"/>
              </a:rPr>
              <a:t>Область интереса</a:t>
            </a:r>
            <a:r>
              <a:rPr lang="en-US" sz="2400" dirty="0" smtClean="0">
                <a:solidFill>
                  <a:prstClr val="black"/>
                </a:solidFill>
                <a:latin typeface="Calibri"/>
              </a:rPr>
              <a:t>: </a:t>
            </a:r>
            <a:endParaRPr lang="en-US" sz="2400" dirty="0">
              <a:solidFill>
                <a:prstClr val="black"/>
              </a:solidFill>
              <a:latin typeface="Calibri"/>
            </a:endParaRPr>
          </a:p>
          <a:p>
            <a:pPr marL="342900" indent="-342900" defTabSz="1219170">
              <a:lnSpc>
                <a:spcPct val="150000"/>
              </a:lnSpc>
              <a:spcBef>
                <a:spcPts val="600"/>
              </a:spcBef>
              <a:buFont typeface="Arial" panose="020B0604020202020204" pitchFamily="34" charset="0"/>
              <a:buChar char="•"/>
            </a:pPr>
            <a:r>
              <a:rPr lang="ru-RU" sz="2400" dirty="0" smtClean="0">
                <a:solidFill>
                  <a:prstClr val="black"/>
                </a:solidFill>
                <a:latin typeface="Calibri"/>
              </a:rPr>
              <a:t>Возмущения</a:t>
            </a:r>
            <a:r>
              <a:rPr lang="en-US" sz="2400" dirty="0" smtClean="0">
                <a:solidFill>
                  <a:prstClr val="black"/>
                </a:solidFill>
                <a:latin typeface="Calibri"/>
              </a:rPr>
              <a:t>: J2, </a:t>
            </a:r>
            <a:r>
              <a:rPr lang="ru-RU" sz="2400" dirty="0" smtClean="0">
                <a:solidFill>
                  <a:prstClr val="black"/>
                </a:solidFill>
                <a:latin typeface="Calibri"/>
              </a:rPr>
              <a:t>Луна, Солнце</a:t>
            </a:r>
            <a:endParaRPr lang="en-US" sz="2400" dirty="0" smtClean="0">
              <a:solidFill>
                <a:prstClr val="black"/>
              </a:solidFill>
              <a:latin typeface="Calibri"/>
            </a:endParaRPr>
          </a:p>
        </p:txBody>
      </p:sp>
      <p:pic>
        <p:nvPicPr>
          <p:cNvPr id="1026" name="Picture 2" descr="http://latex2png.com/output/latex_d78f3f0dd20d2790d25bbe46965f456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068" y="2493481"/>
            <a:ext cx="2184959" cy="255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tex2png.com/output/latex_f9184cd194e3b10fc02223e6aed952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068" y="3120444"/>
            <a:ext cx="1878993" cy="255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atex2png.com/output/latex_5a5f60b6ae576d0ede41dc0087126f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7890" y="3682094"/>
            <a:ext cx="1127648" cy="25213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5" y="1049267"/>
            <a:ext cx="7285969" cy="5287633"/>
          </a:xfrm>
          <a:prstGeom prst="rect">
            <a:avLst/>
          </a:prstGeom>
        </p:spPr>
      </p:pic>
      <p:pic>
        <p:nvPicPr>
          <p:cNvPr id="5" name="Picture 2" descr="http://latex2png.com/output/latex_526bf935f991f187403e29c8511a7bc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2265" y="4298202"/>
            <a:ext cx="1453755" cy="27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92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882" y="117469"/>
            <a:ext cx="11936978" cy="1143000"/>
          </a:xfrm>
        </p:spPr>
        <p:txBody>
          <a:bodyPr>
            <a:normAutofit fontScale="90000"/>
          </a:bodyPr>
          <a:lstStyle/>
          <a:p>
            <a:r>
              <a:rPr lang="ru-RU" dirty="0" smtClean="0"/>
              <a:t>Выведение со стандартными </a:t>
            </a:r>
            <a:br>
              <a:rPr lang="ru-RU" dirty="0" smtClean="0"/>
            </a:br>
            <a:r>
              <a:rPr lang="ru-RU" dirty="0" smtClean="0"/>
              <a:t>пружинными толкателями</a:t>
            </a:r>
            <a:endParaRPr lang="ru-RU" dirty="0"/>
          </a:p>
        </p:txBody>
      </p:sp>
      <p:sp>
        <p:nvSpPr>
          <p:cNvPr id="8" name="Объект 2"/>
          <p:cNvSpPr txBox="1">
            <a:spLocks/>
          </p:cNvSpPr>
          <p:nvPr/>
        </p:nvSpPr>
        <p:spPr>
          <a:xfrm>
            <a:off x="279354" y="1618909"/>
            <a:ext cx="11768034" cy="4760457"/>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nSpc>
                <a:spcPct val="130000"/>
              </a:lnSpc>
            </a:pPr>
            <a:r>
              <a:rPr lang="ru-RU" sz="3000" dirty="0" smtClean="0"/>
              <a:t>Выведение длится 3 орбитальных периода</a:t>
            </a:r>
            <a:endParaRPr lang="en-US" sz="3000" dirty="0" smtClean="0"/>
          </a:p>
          <a:p>
            <a:pPr>
              <a:lnSpc>
                <a:spcPct val="130000"/>
              </a:lnSpc>
            </a:pPr>
            <a:r>
              <a:rPr lang="ru-RU" sz="3000" dirty="0" smtClean="0"/>
              <a:t>На каждом витке происходит отделение одного дочернего КА</a:t>
            </a:r>
            <a:endParaRPr lang="en-US" sz="3000" dirty="0" smtClean="0"/>
          </a:p>
          <a:p>
            <a:pPr>
              <a:lnSpc>
                <a:spcPct val="130000"/>
              </a:lnSpc>
            </a:pPr>
            <a:r>
              <a:rPr lang="ru-RU" sz="3000" dirty="0" smtClean="0"/>
              <a:t>Материнский </a:t>
            </a:r>
            <a:r>
              <a:rPr lang="ru-RU" sz="3000" dirty="0" err="1" smtClean="0"/>
              <a:t>микроспутник</a:t>
            </a:r>
            <a:r>
              <a:rPr lang="ru-RU" sz="3000" dirty="0" smtClean="0"/>
              <a:t> маневрирует между разделениями</a:t>
            </a:r>
            <a:endParaRPr lang="en-US" sz="3000" dirty="0" smtClean="0"/>
          </a:p>
          <a:p>
            <a:pPr>
              <a:lnSpc>
                <a:spcPct val="130000"/>
              </a:lnSpc>
            </a:pPr>
            <a:r>
              <a:rPr lang="ru-RU" sz="3000" dirty="0" smtClean="0"/>
              <a:t>Импульсы отделения не превышают 2</a:t>
            </a:r>
            <a:r>
              <a:rPr lang="en-US" sz="3000" dirty="0" smtClean="0"/>
              <a:t> </a:t>
            </a:r>
            <a:r>
              <a:rPr lang="ru-RU" sz="3000" dirty="0" smtClean="0"/>
              <a:t>м</a:t>
            </a:r>
            <a:r>
              <a:rPr lang="en-US" sz="3000" dirty="0" smtClean="0"/>
              <a:t>/c </a:t>
            </a:r>
            <a:r>
              <a:rPr lang="ru-RU" sz="3000" dirty="0" smtClean="0"/>
              <a:t>и влияют как на материнский, так и на дочерние КА в зависимости от их массы</a:t>
            </a:r>
            <a:endParaRPr lang="en-US" sz="3000" dirty="0" smtClean="0"/>
          </a:p>
          <a:p>
            <a:pPr>
              <a:lnSpc>
                <a:spcPct val="130000"/>
              </a:lnSpc>
            </a:pPr>
            <a:r>
              <a:rPr lang="ru-RU" sz="3000" dirty="0" smtClean="0"/>
              <a:t>Материнский КА вести 30 кг, дочерние – по 5 кг.</a:t>
            </a:r>
            <a:endParaRPr lang="en-US" sz="3000" dirty="0" smtClean="0"/>
          </a:p>
        </p:txBody>
      </p:sp>
      <p:sp>
        <p:nvSpPr>
          <p:cNvPr id="6"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23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4175583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2"/>
          <p:cNvSpPr txBox="1">
            <a:spLocks/>
          </p:cNvSpPr>
          <p:nvPr/>
        </p:nvSpPr>
        <p:spPr>
          <a:xfrm>
            <a:off x="1170583" y="1839625"/>
            <a:ext cx="10411817" cy="3977851"/>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20000"/>
              </a:lnSpc>
              <a:buNone/>
            </a:pPr>
            <a:r>
              <a:rPr lang="ru-RU" sz="3000" dirty="0" smtClean="0"/>
              <a:t>Оптимизационная задача с 30 неизвестными:</a:t>
            </a:r>
            <a:endParaRPr lang="en-US" sz="3000" dirty="0"/>
          </a:p>
          <a:p>
            <a:pPr>
              <a:lnSpc>
                <a:spcPct val="120000"/>
              </a:lnSpc>
            </a:pPr>
            <a:r>
              <a:rPr lang="ru-RU" sz="3000" dirty="0" smtClean="0"/>
              <a:t>шесть элементов для начальной орбиты</a:t>
            </a:r>
            <a:r>
              <a:rPr lang="en-US" sz="3000" dirty="0"/>
              <a:t> </a:t>
            </a:r>
            <a:r>
              <a:rPr lang="ru-RU" sz="3000" dirty="0" smtClean="0"/>
              <a:t>материнского КА</a:t>
            </a:r>
            <a:endParaRPr lang="en-US" sz="3000" dirty="0"/>
          </a:p>
          <a:p>
            <a:pPr>
              <a:lnSpc>
                <a:spcPct val="120000"/>
              </a:lnSpc>
            </a:pPr>
            <a:r>
              <a:rPr lang="ru-RU" sz="3000" dirty="0" smtClean="0"/>
              <a:t>три импульса коррекции положения материнского КА</a:t>
            </a:r>
            <a:endParaRPr lang="en-US" sz="3000" dirty="0" smtClean="0"/>
          </a:p>
          <a:p>
            <a:pPr>
              <a:lnSpc>
                <a:spcPct val="120000"/>
              </a:lnSpc>
            </a:pPr>
            <a:r>
              <a:rPr lang="ru-RU" sz="3000" dirty="0" smtClean="0"/>
              <a:t>три импульса разделения</a:t>
            </a:r>
            <a:endParaRPr lang="en-US" sz="3000" dirty="0"/>
          </a:p>
          <a:p>
            <a:pPr>
              <a:lnSpc>
                <a:spcPct val="120000"/>
              </a:lnSpc>
            </a:pPr>
            <a:r>
              <a:rPr lang="ru-RU" sz="3000" dirty="0" smtClean="0"/>
              <a:t>каждый импульс описывается тремя компонентами и 	   временем исполнения</a:t>
            </a:r>
            <a:endParaRPr lang="en-US" sz="3000" dirty="0" smtClean="0"/>
          </a:p>
        </p:txBody>
      </p:sp>
      <p:sp>
        <p:nvSpPr>
          <p:cNvPr id="7" name="Заголовок 1"/>
          <p:cNvSpPr>
            <a:spLocks noGrp="1"/>
          </p:cNvSpPr>
          <p:nvPr>
            <p:ph type="title"/>
          </p:nvPr>
        </p:nvSpPr>
        <p:spPr>
          <a:xfrm>
            <a:off x="194882" y="117469"/>
            <a:ext cx="11936978" cy="1143000"/>
          </a:xfrm>
        </p:spPr>
        <p:txBody>
          <a:bodyPr>
            <a:normAutofit fontScale="90000"/>
          </a:bodyPr>
          <a:lstStyle/>
          <a:p>
            <a:r>
              <a:rPr lang="ru-RU" dirty="0" smtClean="0"/>
              <a:t>Выведение со стандартными </a:t>
            </a:r>
            <a:br>
              <a:rPr lang="ru-RU" dirty="0" smtClean="0"/>
            </a:br>
            <a:r>
              <a:rPr lang="ru-RU" dirty="0" smtClean="0"/>
              <a:t>пружинными толкателям</a:t>
            </a:r>
            <a:r>
              <a:rPr lang="ru-RU" dirty="0"/>
              <a:t>и</a:t>
            </a:r>
          </a:p>
        </p:txBody>
      </p:sp>
      <p:sp>
        <p:nvSpPr>
          <p:cNvPr id="6"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24 </a:t>
            </a:r>
            <a:r>
              <a:rPr lang="en-US" dirty="0">
                <a:solidFill>
                  <a:schemeClr val="tx2">
                    <a:lumMod val="60000"/>
                    <a:lumOff val="40000"/>
                  </a:schemeClr>
                </a:solidFill>
              </a:rPr>
              <a:t>/ </a:t>
            </a:r>
            <a:r>
              <a:rPr lang="en-US" dirty="0" smtClean="0">
                <a:solidFill>
                  <a:schemeClr val="tx2">
                    <a:lumMod val="60000"/>
                    <a:lumOff val="40000"/>
                  </a:schemeClr>
                </a:solidFill>
              </a:rPr>
              <a:t>14</a:t>
            </a:r>
            <a:endParaRPr lang="ru-RU" dirty="0">
              <a:solidFill>
                <a:schemeClr val="tx2">
                  <a:lumMod val="60000"/>
                  <a:lumOff val="40000"/>
                </a:schemeClr>
              </a:solidFill>
            </a:endParaRPr>
          </a:p>
        </p:txBody>
      </p:sp>
    </p:spTree>
    <p:extLst>
      <p:ext uri="{BB962C8B-B14F-4D97-AF65-F5344CB8AC3E}">
        <p14:creationId xmlns:p14="http://schemas.microsoft.com/office/powerpoint/2010/main" val="211887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3620"/>
            <a:ext cx="10972800" cy="1143000"/>
          </a:xfrm>
        </p:spPr>
        <p:txBody>
          <a:bodyPr>
            <a:normAutofit/>
          </a:bodyPr>
          <a:lstStyle/>
          <a:p>
            <a:r>
              <a:rPr lang="ru-RU" sz="4800" dirty="0" smtClean="0"/>
              <a:t>Функционал качества формации</a:t>
            </a:r>
            <a:endParaRPr lang="ru-RU" sz="4800" dirty="0"/>
          </a:p>
        </p:txBody>
      </p:sp>
      <p:pic>
        <p:nvPicPr>
          <p:cNvPr id="2052" name="Picture 4" descr="http://latex2png.com/output/latex_90375099e3c1bc320145e020f71345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018" y="1879538"/>
            <a:ext cx="2430445" cy="5302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atex2png.com/output/latex_eaad25da8e9befcc29fbbecb2fee0c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018" y="2552234"/>
            <a:ext cx="1333322" cy="614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latex2png.com/output/latex_e0ad7ba4ed6f90e9e77d5ca9f0f67ee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852" y="3351413"/>
            <a:ext cx="1379661" cy="7949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latex2png.com/output/latex_32bd8b635e40ea54ce86e7e86fc76b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852" y="4348983"/>
            <a:ext cx="1101354" cy="63539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latex2png.com/output/latex_d2ac1990205349186f511306838c156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2088" y="5695139"/>
            <a:ext cx="2635246" cy="3246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latex2png.com/output/latex_8b547f41c1b7a13e73679177c257fbd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823" y="5315402"/>
            <a:ext cx="3129608" cy="10841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Группа 14"/>
          <p:cNvGrpSpPr/>
          <p:nvPr/>
        </p:nvGrpSpPr>
        <p:grpSpPr>
          <a:xfrm>
            <a:off x="8640381" y="1797376"/>
            <a:ext cx="1196849" cy="400110"/>
            <a:chOff x="8795044" y="1541456"/>
            <a:chExt cx="1196849" cy="400110"/>
          </a:xfrm>
        </p:grpSpPr>
        <p:sp>
          <p:nvSpPr>
            <p:cNvPr id="16" name="Прямоугольник 15"/>
            <p:cNvSpPr/>
            <p:nvPr/>
          </p:nvSpPr>
          <p:spPr>
            <a:xfrm>
              <a:off x="8795044" y="1541456"/>
              <a:ext cx="952248" cy="400110"/>
            </a:xfrm>
            <a:prstGeom prst="rect">
              <a:avLst/>
            </a:prstGeom>
          </p:spPr>
          <p:txBody>
            <a:bodyPr wrap="none">
              <a:spAutoFit/>
            </a:bodyPr>
            <a:lstStyle/>
            <a:p>
              <a:r>
                <a:rPr lang="ru-RU" sz="2000" dirty="0" smtClean="0"/>
                <a:t>График</a:t>
              </a:r>
              <a:endParaRPr lang="ru-RU" sz="2000" dirty="0"/>
            </a:p>
          </p:txBody>
        </p:sp>
        <p:pic>
          <p:nvPicPr>
            <p:cNvPr id="2064" name="Picture 16" descr="http://latex2png.com/output/latex_4b0ae58c59934883c52292dd98a54af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0543" y="1672369"/>
              <a:ext cx="261350" cy="20908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4 / 14</a:t>
            </a:r>
            <a:endParaRPr lang="ru-RU" dirty="0" smtClean="0">
              <a:solidFill>
                <a:schemeClr val="tx2">
                  <a:lumMod val="60000"/>
                  <a:lumOff val="40000"/>
                </a:schemeClr>
              </a:solidFill>
            </a:endParaRPr>
          </a:p>
        </p:txBody>
      </p:sp>
      <p:pic>
        <p:nvPicPr>
          <p:cNvPr id="4" name="Рисунок 3"/>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20" y="1879538"/>
            <a:ext cx="3076104" cy="3295403"/>
          </a:xfrm>
          <a:prstGeom prst="rect">
            <a:avLst/>
          </a:prstGeom>
        </p:spPr>
      </p:pic>
      <p:pic>
        <p:nvPicPr>
          <p:cNvPr id="5" name="Рисунок 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4291" y="1977494"/>
            <a:ext cx="6615450" cy="3157790"/>
          </a:xfrm>
          <a:prstGeom prst="rect">
            <a:avLst/>
          </a:prstGeom>
        </p:spPr>
      </p:pic>
    </p:spTree>
    <p:extLst>
      <p:ext uri="{BB962C8B-B14F-4D97-AF65-F5344CB8AC3E}">
        <p14:creationId xmlns:p14="http://schemas.microsoft.com/office/powerpoint/2010/main" val="172365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normAutofit/>
          </a:bodyPr>
          <a:lstStyle/>
          <a:p>
            <a:r>
              <a:rPr lang="ru-RU" sz="4800" dirty="0" smtClean="0"/>
              <a:t>Постановка задачи</a:t>
            </a:r>
            <a:endParaRPr lang="ru-RU" sz="4800" dirty="0"/>
          </a:p>
        </p:txBody>
      </p:sp>
      <p:sp>
        <p:nvSpPr>
          <p:cNvPr id="3" name="Объект 2"/>
          <p:cNvSpPr>
            <a:spLocks noGrp="1"/>
          </p:cNvSpPr>
          <p:nvPr>
            <p:ph idx="1"/>
          </p:nvPr>
        </p:nvSpPr>
        <p:spPr>
          <a:xfrm>
            <a:off x="1013361" y="1286961"/>
            <a:ext cx="10913253" cy="4711856"/>
          </a:xfrm>
        </p:spPr>
        <p:txBody>
          <a:bodyPr>
            <a:noAutofit/>
          </a:bodyPr>
          <a:lstStyle/>
          <a:p>
            <a:pPr>
              <a:lnSpc>
                <a:spcPct val="130000"/>
              </a:lnSpc>
            </a:pPr>
            <a:r>
              <a:rPr lang="ru-RU" dirty="0" smtClean="0"/>
              <a:t>Найти оптимальные орбиты для каждого из четырех КА </a:t>
            </a:r>
            <a:br>
              <a:rPr lang="ru-RU" dirty="0" smtClean="0"/>
            </a:br>
            <a:r>
              <a:rPr lang="ru-RU" dirty="0" smtClean="0"/>
              <a:t>для максимизации числа орбитальных витков с </a:t>
            </a:r>
            <a:br>
              <a:rPr lang="ru-RU" dirty="0" smtClean="0"/>
            </a:br>
            <a:r>
              <a:rPr lang="ru-RU" dirty="0" smtClean="0"/>
              <a:t>приемлемым (                      ) качеством формации</a:t>
            </a:r>
          </a:p>
          <a:p>
            <a:pPr>
              <a:lnSpc>
                <a:spcPct val="130000"/>
              </a:lnSpc>
            </a:pPr>
            <a:r>
              <a:rPr lang="ru-RU" dirty="0" smtClean="0"/>
              <a:t>Предложить способ выведения спутников формации </a:t>
            </a:r>
            <a:br>
              <a:rPr lang="ru-RU" dirty="0" smtClean="0"/>
            </a:br>
            <a:r>
              <a:rPr lang="ru-RU" dirty="0" smtClean="0"/>
              <a:t>на найденные орбиты</a:t>
            </a:r>
          </a:p>
          <a:p>
            <a:pPr>
              <a:lnSpc>
                <a:spcPct val="130000"/>
              </a:lnSpc>
            </a:pPr>
            <a:r>
              <a:rPr lang="ru-RU" dirty="0" smtClean="0"/>
              <a:t>Рассмотреть возможные методы продления срока существования формации</a:t>
            </a:r>
            <a:endParaRPr lang="ru-RU" dirty="0"/>
          </a:p>
        </p:txBody>
      </p:sp>
      <p:sp>
        <p:nvSpPr>
          <p:cNvPr id="5" name="Номер слайда 4"/>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5 / 14</a:t>
            </a:r>
            <a:endParaRPr lang="ru-RU" dirty="0" smtClean="0">
              <a:solidFill>
                <a:schemeClr val="tx2">
                  <a:lumMod val="60000"/>
                  <a:lumOff val="40000"/>
                </a:schemeClr>
              </a:solidFill>
            </a:endParaRPr>
          </a:p>
        </p:txBody>
      </p:sp>
      <p:pic>
        <p:nvPicPr>
          <p:cNvPr id="1026" name="Picture 2" descr="http://latex2png.com/output/latex_2ffbe7713aaff82ab13df3816da861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6533" y="2793803"/>
            <a:ext cx="1801933" cy="36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Инструментарий </a:t>
            </a:r>
            <a:endParaRPr lang="ru-RU" dirty="0"/>
          </a:p>
        </p:txBody>
      </p:sp>
      <p:sp>
        <p:nvSpPr>
          <p:cNvPr id="3" name="Объект 2"/>
          <p:cNvSpPr>
            <a:spLocks noGrp="1"/>
          </p:cNvSpPr>
          <p:nvPr>
            <p:ph idx="1"/>
          </p:nvPr>
        </p:nvSpPr>
        <p:spPr>
          <a:xfrm>
            <a:off x="609600" y="1065721"/>
            <a:ext cx="5862145" cy="5317197"/>
          </a:xfrm>
        </p:spPr>
        <p:txBody>
          <a:bodyPr>
            <a:normAutofit fontScale="92500" lnSpcReduction="10000"/>
          </a:bodyPr>
          <a:lstStyle/>
          <a:p>
            <a:pPr marL="514350" indent="-514350">
              <a:spcBef>
                <a:spcPts val="1200"/>
              </a:spcBef>
              <a:buFont typeface="+mj-lt"/>
              <a:buAutoNum type="arabicPeriod"/>
            </a:pPr>
            <a:r>
              <a:rPr lang="ru-RU" dirty="0" smtClean="0"/>
              <a:t>Уравнения движения КА</a:t>
            </a:r>
          </a:p>
          <a:p>
            <a:pPr lvl="1">
              <a:spcBef>
                <a:spcPts val="1200"/>
              </a:spcBef>
            </a:pPr>
            <a:r>
              <a:rPr lang="ru-RU" dirty="0" smtClean="0"/>
              <a:t>Равноденственные элементы</a:t>
            </a:r>
          </a:p>
          <a:p>
            <a:pPr lvl="1">
              <a:spcBef>
                <a:spcPts val="1200"/>
              </a:spcBef>
            </a:pPr>
            <a:r>
              <a:rPr lang="ru-RU" dirty="0" smtClean="0">
                <a:solidFill>
                  <a:schemeClr val="bg1">
                    <a:lumMod val="65000"/>
                  </a:schemeClr>
                </a:solidFill>
              </a:rPr>
              <a:t>Регуляризация</a:t>
            </a:r>
          </a:p>
          <a:p>
            <a:pPr marL="590549" indent="-514350">
              <a:spcBef>
                <a:spcPts val="1200"/>
              </a:spcBef>
              <a:buFont typeface="+mj-lt"/>
              <a:buAutoNum type="arabicPeriod"/>
            </a:pPr>
            <a:r>
              <a:rPr lang="ru-RU" dirty="0" smtClean="0">
                <a:solidFill>
                  <a:schemeClr val="bg1">
                    <a:lumMod val="65000"/>
                  </a:schemeClr>
                </a:solidFill>
              </a:rPr>
              <a:t>Численное интегрирование</a:t>
            </a:r>
          </a:p>
          <a:p>
            <a:pPr lvl="1">
              <a:spcBef>
                <a:spcPts val="1200"/>
              </a:spcBef>
            </a:pPr>
            <a:r>
              <a:rPr lang="en-US" dirty="0" err="1" smtClean="0">
                <a:solidFill>
                  <a:schemeClr val="bg1">
                    <a:lumMod val="65000"/>
                  </a:schemeClr>
                </a:solidFill>
              </a:rPr>
              <a:t>Matlab</a:t>
            </a:r>
            <a:r>
              <a:rPr lang="en-US" dirty="0" smtClean="0">
                <a:solidFill>
                  <a:schemeClr val="bg1">
                    <a:lumMod val="65000"/>
                  </a:schemeClr>
                </a:solidFill>
              </a:rPr>
              <a:t> (ode45, ode113)</a:t>
            </a:r>
          </a:p>
          <a:p>
            <a:pPr lvl="1">
              <a:spcBef>
                <a:spcPts val="1200"/>
              </a:spcBef>
            </a:pPr>
            <a:r>
              <a:rPr lang="en-US" dirty="0" smtClean="0">
                <a:solidFill>
                  <a:schemeClr val="bg1">
                    <a:lumMod val="65000"/>
                  </a:schemeClr>
                </a:solidFill>
              </a:rPr>
              <a:t>C++ (boost, dopri5)</a:t>
            </a:r>
          </a:p>
          <a:p>
            <a:pPr marL="514350" indent="-514350">
              <a:spcBef>
                <a:spcPts val="1200"/>
              </a:spcBef>
              <a:buFont typeface="+mj-lt"/>
              <a:buAutoNum type="arabicPeriod"/>
            </a:pPr>
            <a:r>
              <a:rPr lang="ru-RU" dirty="0" smtClean="0">
                <a:solidFill>
                  <a:schemeClr val="bg1">
                    <a:lumMod val="65000"/>
                  </a:schemeClr>
                </a:solidFill>
              </a:rPr>
              <a:t>Оптимизация</a:t>
            </a:r>
            <a:endParaRPr lang="ru-RU" dirty="0">
              <a:solidFill>
                <a:schemeClr val="bg1">
                  <a:lumMod val="65000"/>
                </a:schemeClr>
              </a:solidFill>
            </a:endParaRPr>
          </a:p>
          <a:p>
            <a:pPr lvl="1">
              <a:spcBef>
                <a:spcPts val="1200"/>
              </a:spcBef>
            </a:pPr>
            <a:r>
              <a:rPr lang="en-US" dirty="0" err="1" smtClean="0">
                <a:solidFill>
                  <a:schemeClr val="bg1">
                    <a:lumMod val="65000"/>
                  </a:schemeClr>
                </a:solidFill>
              </a:rPr>
              <a:t>Matlab</a:t>
            </a:r>
            <a:r>
              <a:rPr lang="en-US" dirty="0" smtClean="0">
                <a:solidFill>
                  <a:schemeClr val="bg1">
                    <a:lumMod val="65000"/>
                  </a:schemeClr>
                </a:solidFill>
              </a:rPr>
              <a:t> (</a:t>
            </a:r>
            <a:r>
              <a:rPr lang="en-US" dirty="0" err="1" smtClean="0">
                <a:solidFill>
                  <a:schemeClr val="bg1">
                    <a:lumMod val="65000"/>
                  </a:schemeClr>
                </a:solidFill>
              </a:rPr>
              <a:t>fmincon</a:t>
            </a:r>
            <a:r>
              <a:rPr lang="en-US" dirty="0" smtClean="0">
                <a:solidFill>
                  <a:schemeClr val="bg1">
                    <a:lumMod val="65000"/>
                  </a:schemeClr>
                </a:solidFill>
              </a:rPr>
              <a:t>)</a:t>
            </a:r>
          </a:p>
          <a:p>
            <a:pPr lvl="1">
              <a:spcBef>
                <a:spcPts val="1200"/>
              </a:spcBef>
            </a:pPr>
            <a:r>
              <a:rPr lang="en-US" dirty="0" smtClean="0">
                <a:solidFill>
                  <a:schemeClr val="bg1">
                    <a:lumMod val="65000"/>
                  </a:schemeClr>
                </a:solidFill>
              </a:rPr>
              <a:t>C++ (</a:t>
            </a:r>
            <a:r>
              <a:rPr lang="en-US" dirty="0" err="1" smtClean="0">
                <a:solidFill>
                  <a:schemeClr val="bg1">
                    <a:lumMod val="65000"/>
                  </a:schemeClr>
                </a:solidFill>
              </a:rPr>
              <a:t>pagmo</a:t>
            </a:r>
            <a:r>
              <a:rPr lang="en-US" dirty="0" smtClean="0">
                <a:solidFill>
                  <a:schemeClr val="bg1">
                    <a:lumMod val="65000"/>
                  </a:schemeClr>
                </a:solidFill>
              </a:rPr>
              <a:t>)</a:t>
            </a:r>
            <a:endParaRPr lang="ru-RU" dirty="0" smtClean="0">
              <a:solidFill>
                <a:schemeClr val="bg1">
                  <a:lumMod val="65000"/>
                </a:schemeClr>
              </a:solidFill>
            </a:endParaRPr>
          </a:p>
          <a:p>
            <a:pPr lvl="1">
              <a:spcBef>
                <a:spcPts val="1200"/>
              </a:spcBef>
            </a:pPr>
            <a:r>
              <a:rPr lang="ru-RU" dirty="0" smtClean="0">
                <a:solidFill>
                  <a:schemeClr val="bg1">
                    <a:lumMod val="65000"/>
                  </a:schemeClr>
                </a:solidFill>
              </a:rPr>
              <a:t>Суперкомпьютер К-60</a:t>
            </a:r>
          </a:p>
        </p:txBody>
      </p:sp>
      <p:pic>
        <p:nvPicPr>
          <p:cNvPr id="4" name="Picture 4" descr="http://latex2png.com/output/latex_85c23e1cf7039277575ab3ae65bc25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480" y="1206067"/>
            <a:ext cx="4490920" cy="5245788"/>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6 / 14</a:t>
            </a:r>
          </a:p>
        </p:txBody>
      </p:sp>
    </p:spTree>
    <p:extLst>
      <p:ext uri="{BB962C8B-B14F-4D97-AF65-F5344CB8AC3E}">
        <p14:creationId xmlns:p14="http://schemas.microsoft.com/office/powerpoint/2010/main" val="41269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Инструментарий </a:t>
            </a:r>
            <a:endParaRPr lang="ru-RU" dirty="0"/>
          </a:p>
        </p:txBody>
      </p:sp>
      <p:pic>
        <p:nvPicPr>
          <p:cNvPr id="6" name="Рисунок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9343" y="2026196"/>
            <a:ext cx="6620611" cy="3184308"/>
          </a:xfrm>
          <a:prstGeom prst="rect">
            <a:avLst/>
          </a:prstGeom>
        </p:spPr>
      </p:pic>
      <p:sp>
        <p:nvSpPr>
          <p:cNvPr id="4" name="Прямоугольник 3"/>
          <p:cNvSpPr/>
          <p:nvPr/>
        </p:nvSpPr>
        <p:spPr>
          <a:xfrm>
            <a:off x="5833775" y="5210504"/>
            <a:ext cx="6436179" cy="707886"/>
          </a:xfrm>
          <a:prstGeom prst="rect">
            <a:avLst/>
          </a:prstGeom>
        </p:spPr>
        <p:txBody>
          <a:bodyPr wrap="square">
            <a:spAutoFit/>
          </a:bodyPr>
          <a:lstStyle/>
          <a:p>
            <a:pPr algn="ctr"/>
            <a:r>
              <a:rPr lang="ru-RU" sz="2000" dirty="0">
                <a:solidFill>
                  <a:srgbClr val="000000"/>
                </a:solidFill>
              </a:rPr>
              <a:t>Распределение 12 точек орбиты, равностоящих </a:t>
            </a:r>
            <a:r>
              <a:rPr lang="ru-RU" sz="2000" dirty="0" smtClean="0">
                <a:solidFill>
                  <a:srgbClr val="000000"/>
                </a:solidFill>
              </a:rPr>
              <a:t/>
            </a:r>
            <a:br>
              <a:rPr lang="ru-RU" sz="2000" dirty="0" smtClean="0">
                <a:solidFill>
                  <a:srgbClr val="000000"/>
                </a:solidFill>
              </a:rPr>
            </a:br>
            <a:r>
              <a:rPr lang="ru-RU" sz="2000" dirty="0" smtClean="0">
                <a:solidFill>
                  <a:srgbClr val="000000"/>
                </a:solidFill>
              </a:rPr>
              <a:t>по а</a:t>
            </a:r>
            <a:r>
              <a:rPr lang="ru-RU" sz="2000" dirty="0">
                <a:solidFill>
                  <a:srgbClr val="000000"/>
                </a:solidFill>
              </a:rPr>
              <a:t>) средней аномалии б) эксцентрической аномалии</a:t>
            </a:r>
            <a:endParaRPr lang="ru-RU" sz="2000" dirty="0"/>
          </a:p>
        </p:txBody>
      </p:sp>
      <p:sp>
        <p:nvSpPr>
          <p:cNvPr id="7"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6 / 14</a:t>
            </a:r>
          </a:p>
        </p:txBody>
      </p:sp>
      <p:sp>
        <p:nvSpPr>
          <p:cNvPr id="8" name="Объект 2"/>
          <p:cNvSpPr>
            <a:spLocks noGrp="1"/>
          </p:cNvSpPr>
          <p:nvPr>
            <p:ph idx="1"/>
          </p:nvPr>
        </p:nvSpPr>
        <p:spPr>
          <a:xfrm>
            <a:off x="609600" y="1065721"/>
            <a:ext cx="5862145" cy="5317197"/>
          </a:xfrm>
        </p:spPr>
        <p:txBody>
          <a:bodyPr>
            <a:normAutofit fontScale="92500" lnSpcReduction="10000"/>
          </a:bodyPr>
          <a:lstStyle/>
          <a:p>
            <a:pPr marL="514350" indent="-514350">
              <a:spcBef>
                <a:spcPts val="1200"/>
              </a:spcBef>
              <a:buFont typeface="+mj-lt"/>
              <a:buAutoNum type="arabicPeriod"/>
            </a:pPr>
            <a:r>
              <a:rPr lang="ru-RU" dirty="0" smtClean="0"/>
              <a:t>Уравнения движения КА</a:t>
            </a:r>
          </a:p>
          <a:p>
            <a:pPr lvl="1">
              <a:spcBef>
                <a:spcPts val="1200"/>
              </a:spcBef>
            </a:pPr>
            <a:r>
              <a:rPr lang="ru-RU" dirty="0" smtClean="0"/>
              <a:t>Равноденственные элементы</a:t>
            </a:r>
          </a:p>
          <a:p>
            <a:pPr lvl="1">
              <a:spcBef>
                <a:spcPts val="1200"/>
              </a:spcBef>
            </a:pPr>
            <a:r>
              <a:rPr lang="ru-RU" dirty="0" smtClean="0"/>
              <a:t>Регуляризация</a:t>
            </a:r>
          </a:p>
          <a:p>
            <a:pPr marL="590549" indent="-514350">
              <a:spcBef>
                <a:spcPts val="1200"/>
              </a:spcBef>
              <a:buFont typeface="+mj-lt"/>
              <a:buAutoNum type="arabicPeriod"/>
            </a:pPr>
            <a:r>
              <a:rPr lang="ru-RU" dirty="0" smtClean="0">
                <a:solidFill>
                  <a:schemeClr val="bg1">
                    <a:lumMod val="65000"/>
                  </a:schemeClr>
                </a:solidFill>
              </a:rPr>
              <a:t>Численное интегрирование</a:t>
            </a:r>
          </a:p>
          <a:p>
            <a:pPr lvl="1">
              <a:spcBef>
                <a:spcPts val="1200"/>
              </a:spcBef>
            </a:pPr>
            <a:r>
              <a:rPr lang="en-US" dirty="0" err="1" smtClean="0">
                <a:solidFill>
                  <a:schemeClr val="bg1">
                    <a:lumMod val="65000"/>
                  </a:schemeClr>
                </a:solidFill>
              </a:rPr>
              <a:t>Matlab</a:t>
            </a:r>
            <a:r>
              <a:rPr lang="en-US" dirty="0" smtClean="0">
                <a:solidFill>
                  <a:schemeClr val="bg1">
                    <a:lumMod val="65000"/>
                  </a:schemeClr>
                </a:solidFill>
              </a:rPr>
              <a:t> (ode45, ode113)</a:t>
            </a:r>
          </a:p>
          <a:p>
            <a:pPr lvl="1">
              <a:spcBef>
                <a:spcPts val="1200"/>
              </a:spcBef>
            </a:pPr>
            <a:r>
              <a:rPr lang="en-US" dirty="0" smtClean="0">
                <a:solidFill>
                  <a:schemeClr val="bg1">
                    <a:lumMod val="65000"/>
                  </a:schemeClr>
                </a:solidFill>
              </a:rPr>
              <a:t>C++ (boost, dopri5)</a:t>
            </a:r>
          </a:p>
          <a:p>
            <a:pPr marL="514350" indent="-514350">
              <a:spcBef>
                <a:spcPts val="1200"/>
              </a:spcBef>
              <a:buFont typeface="+mj-lt"/>
              <a:buAutoNum type="arabicPeriod"/>
            </a:pPr>
            <a:r>
              <a:rPr lang="ru-RU" dirty="0" smtClean="0">
                <a:solidFill>
                  <a:schemeClr val="bg1">
                    <a:lumMod val="65000"/>
                  </a:schemeClr>
                </a:solidFill>
              </a:rPr>
              <a:t>Оптимизация</a:t>
            </a:r>
            <a:endParaRPr lang="ru-RU" dirty="0">
              <a:solidFill>
                <a:schemeClr val="bg1">
                  <a:lumMod val="65000"/>
                </a:schemeClr>
              </a:solidFill>
            </a:endParaRPr>
          </a:p>
          <a:p>
            <a:pPr lvl="1">
              <a:spcBef>
                <a:spcPts val="1200"/>
              </a:spcBef>
            </a:pPr>
            <a:r>
              <a:rPr lang="en-US" dirty="0" err="1" smtClean="0">
                <a:solidFill>
                  <a:schemeClr val="bg1">
                    <a:lumMod val="65000"/>
                  </a:schemeClr>
                </a:solidFill>
              </a:rPr>
              <a:t>Matlab</a:t>
            </a:r>
            <a:r>
              <a:rPr lang="en-US" dirty="0" smtClean="0">
                <a:solidFill>
                  <a:schemeClr val="bg1">
                    <a:lumMod val="65000"/>
                  </a:schemeClr>
                </a:solidFill>
              </a:rPr>
              <a:t> (</a:t>
            </a:r>
            <a:r>
              <a:rPr lang="en-US" dirty="0" err="1" smtClean="0">
                <a:solidFill>
                  <a:schemeClr val="bg1">
                    <a:lumMod val="65000"/>
                  </a:schemeClr>
                </a:solidFill>
              </a:rPr>
              <a:t>fmincon</a:t>
            </a:r>
            <a:r>
              <a:rPr lang="en-US" dirty="0" smtClean="0">
                <a:solidFill>
                  <a:schemeClr val="bg1">
                    <a:lumMod val="65000"/>
                  </a:schemeClr>
                </a:solidFill>
              </a:rPr>
              <a:t>)</a:t>
            </a:r>
          </a:p>
          <a:p>
            <a:pPr lvl="1">
              <a:spcBef>
                <a:spcPts val="1200"/>
              </a:spcBef>
            </a:pPr>
            <a:r>
              <a:rPr lang="en-US" dirty="0" smtClean="0">
                <a:solidFill>
                  <a:schemeClr val="bg1">
                    <a:lumMod val="65000"/>
                  </a:schemeClr>
                </a:solidFill>
              </a:rPr>
              <a:t>C++ (</a:t>
            </a:r>
            <a:r>
              <a:rPr lang="en-US" dirty="0" err="1" smtClean="0">
                <a:solidFill>
                  <a:schemeClr val="bg1">
                    <a:lumMod val="65000"/>
                  </a:schemeClr>
                </a:solidFill>
              </a:rPr>
              <a:t>pagmo</a:t>
            </a:r>
            <a:r>
              <a:rPr lang="en-US" dirty="0" smtClean="0">
                <a:solidFill>
                  <a:schemeClr val="bg1">
                    <a:lumMod val="65000"/>
                  </a:schemeClr>
                </a:solidFill>
              </a:rPr>
              <a:t>)</a:t>
            </a:r>
            <a:endParaRPr lang="ru-RU" dirty="0" smtClean="0">
              <a:solidFill>
                <a:schemeClr val="bg1">
                  <a:lumMod val="65000"/>
                </a:schemeClr>
              </a:solidFill>
            </a:endParaRPr>
          </a:p>
          <a:p>
            <a:pPr lvl="1">
              <a:spcBef>
                <a:spcPts val="1200"/>
              </a:spcBef>
            </a:pPr>
            <a:r>
              <a:rPr lang="ru-RU" dirty="0" smtClean="0">
                <a:solidFill>
                  <a:schemeClr val="bg1">
                    <a:lumMod val="65000"/>
                  </a:schemeClr>
                </a:solidFill>
              </a:rPr>
              <a:t>Суперкомпьютер К-60</a:t>
            </a:r>
          </a:p>
        </p:txBody>
      </p:sp>
    </p:spTree>
    <p:extLst>
      <p:ext uri="{BB962C8B-B14F-4D97-AF65-F5344CB8AC3E}">
        <p14:creationId xmlns:p14="http://schemas.microsoft.com/office/powerpoint/2010/main" val="96040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a:spLocks noGrp="1"/>
          </p:cNvSpPr>
          <p:nvPr>
            <p:ph idx="1"/>
          </p:nvPr>
        </p:nvSpPr>
        <p:spPr>
          <a:xfrm>
            <a:off x="609600" y="1065721"/>
            <a:ext cx="5862145" cy="5317197"/>
          </a:xfrm>
        </p:spPr>
        <p:txBody>
          <a:bodyPr>
            <a:normAutofit fontScale="92500" lnSpcReduction="10000"/>
          </a:bodyPr>
          <a:lstStyle/>
          <a:p>
            <a:pPr marL="514350" indent="-514350">
              <a:spcBef>
                <a:spcPts val="1200"/>
              </a:spcBef>
              <a:buFont typeface="+mj-lt"/>
              <a:buAutoNum type="arabicPeriod"/>
            </a:pPr>
            <a:r>
              <a:rPr lang="ru-RU" dirty="0" smtClean="0"/>
              <a:t>Уравнения движения КА</a:t>
            </a:r>
          </a:p>
          <a:p>
            <a:pPr lvl="1">
              <a:spcBef>
                <a:spcPts val="1200"/>
              </a:spcBef>
            </a:pPr>
            <a:r>
              <a:rPr lang="ru-RU" dirty="0" smtClean="0"/>
              <a:t>Равноденственные элементы</a:t>
            </a:r>
          </a:p>
          <a:p>
            <a:pPr lvl="1">
              <a:spcBef>
                <a:spcPts val="1200"/>
              </a:spcBef>
            </a:pPr>
            <a:r>
              <a:rPr lang="ru-RU" dirty="0" smtClean="0"/>
              <a:t>Регуляризация</a:t>
            </a:r>
          </a:p>
          <a:p>
            <a:pPr marL="590549" indent="-514350">
              <a:spcBef>
                <a:spcPts val="1200"/>
              </a:spcBef>
              <a:buFont typeface="+mj-lt"/>
              <a:buAutoNum type="arabicPeriod"/>
            </a:pPr>
            <a:r>
              <a:rPr lang="ru-RU" dirty="0" smtClean="0"/>
              <a:t>Численное интегрирование</a:t>
            </a:r>
          </a:p>
          <a:p>
            <a:pPr lvl="1">
              <a:spcBef>
                <a:spcPts val="1200"/>
              </a:spcBef>
            </a:pPr>
            <a:r>
              <a:rPr lang="en-US" dirty="0" err="1" smtClean="0"/>
              <a:t>Matlab</a:t>
            </a:r>
            <a:r>
              <a:rPr lang="en-US" dirty="0" smtClean="0"/>
              <a:t> (ode45, ode113)</a:t>
            </a:r>
          </a:p>
          <a:p>
            <a:pPr lvl="1">
              <a:spcBef>
                <a:spcPts val="1200"/>
              </a:spcBef>
            </a:pPr>
            <a:r>
              <a:rPr lang="en-US" dirty="0" smtClean="0"/>
              <a:t>C++ (boost, dopri5)</a:t>
            </a:r>
          </a:p>
          <a:p>
            <a:pPr marL="514350" indent="-514350">
              <a:spcBef>
                <a:spcPts val="1200"/>
              </a:spcBef>
              <a:buFont typeface="+mj-lt"/>
              <a:buAutoNum type="arabicPeriod"/>
            </a:pPr>
            <a:r>
              <a:rPr lang="ru-RU" dirty="0" smtClean="0">
                <a:solidFill>
                  <a:schemeClr val="bg1">
                    <a:lumMod val="65000"/>
                  </a:schemeClr>
                </a:solidFill>
              </a:rPr>
              <a:t>Оптимизация</a:t>
            </a:r>
            <a:endParaRPr lang="ru-RU" dirty="0">
              <a:solidFill>
                <a:schemeClr val="bg1">
                  <a:lumMod val="65000"/>
                </a:schemeClr>
              </a:solidFill>
            </a:endParaRPr>
          </a:p>
          <a:p>
            <a:pPr lvl="1">
              <a:spcBef>
                <a:spcPts val="1200"/>
              </a:spcBef>
            </a:pPr>
            <a:r>
              <a:rPr lang="en-US" dirty="0" err="1" smtClean="0">
                <a:solidFill>
                  <a:schemeClr val="bg1">
                    <a:lumMod val="65000"/>
                  </a:schemeClr>
                </a:solidFill>
              </a:rPr>
              <a:t>Matlab</a:t>
            </a:r>
            <a:r>
              <a:rPr lang="en-US" dirty="0" smtClean="0">
                <a:solidFill>
                  <a:schemeClr val="bg1">
                    <a:lumMod val="65000"/>
                  </a:schemeClr>
                </a:solidFill>
              </a:rPr>
              <a:t> (</a:t>
            </a:r>
            <a:r>
              <a:rPr lang="en-US" dirty="0" err="1" smtClean="0">
                <a:solidFill>
                  <a:schemeClr val="bg1">
                    <a:lumMod val="65000"/>
                  </a:schemeClr>
                </a:solidFill>
              </a:rPr>
              <a:t>fmincon</a:t>
            </a:r>
            <a:r>
              <a:rPr lang="en-US" dirty="0" smtClean="0">
                <a:solidFill>
                  <a:schemeClr val="bg1">
                    <a:lumMod val="65000"/>
                  </a:schemeClr>
                </a:solidFill>
              </a:rPr>
              <a:t>)</a:t>
            </a:r>
          </a:p>
          <a:p>
            <a:pPr lvl="1">
              <a:spcBef>
                <a:spcPts val="1200"/>
              </a:spcBef>
            </a:pPr>
            <a:r>
              <a:rPr lang="en-US" dirty="0" smtClean="0">
                <a:solidFill>
                  <a:schemeClr val="bg1">
                    <a:lumMod val="65000"/>
                  </a:schemeClr>
                </a:solidFill>
              </a:rPr>
              <a:t>C++ (</a:t>
            </a:r>
            <a:r>
              <a:rPr lang="en-US" dirty="0" err="1" smtClean="0">
                <a:solidFill>
                  <a:schemeClr val="bg1">
                    <a:lumMod val="65000"/>
                  </a:schemeClr>
                </a:solidFill>
              </a:rPr>
              <a:t>pagmo</a:t>
            </a:r>
            <a:r>
              <a:rPr lang="en-US" dirty="0" smtClean="0">
                <a:solidFill>
                  <a:schemeClr val="bg1">
                    <a:lumMod val="65000"/>
                  </a:schemeClr>
                </a:solidFill>
              </a:rPr>
              <a:t>)</a:t>
            </a:r>
            <a:endParaRPr lang="ru-RU" dirty="0" smtClean="0">
              <a:solidFill>
                <a:schemeClr val="bg1">
                  <a:lumMod val="65000"/>
                </a:schemeClr>
              </a:solidFill>
            </a:endParaRPr>
          </a:p>
          <a:p>
            <a:pPr lvl="1">
              <a:spcBef>
                <a:spcPts val="1200"/>
              </a:spcBef>
            </a:pPr>
            <a:r>
              <a:rPr lang="ru-RU" dirty="0" smtClean="0">
                <a:solidFill>
                  <a:schemeClr val="bg1">
                    <a:lumMod val="65000"/>
                  </a:schemeClr>
                </a:solidFill>
              </a:rPr>
              <a:t>Суперкомпьютер К-60</a:t>
            </a:r>
          </a:p>
        </p:txBody>
      </p:sp>
      <p:sp>
        <p:nvSpPr>
          <p:cNvPr id="2" name="Заголовок 1"/>
          <p:cNvSpPr>
            <a:spLocks noGrp="1"/>
          </p:cNvSpPr>
          <p:nvPr>
            <p:ph type="title"/>
          </p:nvPr>
        </p:nvSpPr>
        <p:spPr>
          <a:xfrm>
            <a:off x="609600" y="0"/>
            <a:ext cx="10972800" cy="1143000"/>
          </a:xfrm>
        </p:spPr>
        <p:txBody>
          <a:bodyPr/>
          <a:lstStyle/>
          <a:p>
            <a:r>
              <a:rPr lang="ru-RU" dirty="0" smtClean="0"/>
              <a:t>Инструментарий </a:t>
            </a:r>
            <a:endParaRPr lang="ru-RU" dirty="0"/>
          </a:p>
        </p:txBody>
      </p:sp>
      <p:pic>
        <p:nvPicPr>
          <p:cNvPr id="6" name="Рисунок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1212" y="928260"/>
            <a:ext cx="5913595" cy="4959385"/>
          </a:xfrm>
          <a:prstGeom prst="rect">
            <a:avLst/>
          </a:prstGeom>
        </p:spPr>
      </p:pic>
      <p:sp>
        <p:nvSpPr>
          <p:cNvPr id="5" name="Прямоугольник 4"/>
          <p:cNvSpPr/>
          <p:nvPr/>
        </p:nvSpPr>
        <p:spPr>
          <a:xfrm>
            <a:off x="7143336" y="5756271"/>
            <a:ext cx="4339879" cy="707886"/>
          </a:xfrm>
          <a:prstGeom prst="rect">
            <a:avLst/>
          </a:prstGeom>
        </p:spPr>
        <p:txBody>
          <a:bodyPr wrap="square">
            <a:spAutoFit/>
          </a:bodyPr>
          <a:lstStyle/>
          <a:p>
            <a:pPr algn="ctr"/>
            <a:r>
              <a:rPr lang="ru-RU" sz="2000" dirty="0" smtClean="0">
                <a:solidFill>
                  <a:srgbClr val="000000"/>
                </a:solidFill>
              </a:rPr>
              <a:t>Траектория движения КА в окрестности опорной орбиты</a:t>
            </a:r>
            <a:endParaRPr lang="ru-RU" sz="2000" dirty="0"/>
          </a:p>
        </p:txBody>
      </p:sp>
      <p:sp>
        <p:nvSpPr>
          <p:cNvPr id="7"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6 / 14</a:t>
            </a:r>
          </a:p>
        </p:txBody>
      </p:sp>
    </p:spTree>
    <p:extLst>
      <p:ext uri="{BB962C8B-B14F-4D97-AF65-F5344CB8AC3E}">
        <p14:creationId xmlns:p14="http://schemas.microsoft.com/office/powerpoint/2010/main" val="4284454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dirty="0" smtClean="0"/>
              <a:t>Инструментарий </a:t>
            </a:r>
            <a:endParaRPr lang="ru-RU" dirty="0"/>
          </a:p>
        </p:txBody>
      </p:sp>
      <p:pic>
        <p:nvPicPr>
          <p:cNvPr id="7" name="Рисунок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2725" y="1512706"/>
            <a:ext cx="3975326" cy="3921484"/>
          </a:xfrm>
          <a:prstGeom prst="rect">
            <a:avLst/>
          </a:prstGeom>
        </p:spPr>
      </p:pic>
      <p:sp>
        <p:nvSpPr>
          <p:cNvPr id="8" name="Прямоугольник 7"/>
          <p:cNvSpPr/>
          <p:nvPr/>
        </p:nvSpPr>
        <p:spPr>
          <a:xfrm>
            <a:off x="7074044" y="5528783"/>
            <a:ext cx="4252687" cy="830997"/>
          </a:xfrm>
          <a:prstGeom prst="rect">
            <a:avLst/>
          </a:prstGeom>
        </p:spPr>
        <p:txBody>
          <a:bodyPr wrap="square">
            <a:spAutoFit/>
          </a:bodyPr>
          <a:lstStyle/>
          <a:p>
            <a:pPr algn="ctr"/>
            <a:r>
              <a:rPr lang="ru-RU" sz="2400" dirty="0" smtClean="0">
                <a:solidFill>
                  <a:srgbClr val="000000"/>
                </a:solidFill>
              </a:rPr>
              <a:t>Островная модель оптимизационного процесса</a:t>
            </a:r>
            <a:endParaRPr lang="en-US" sz="2400" i="1" dirty="0">
              <a:solidFill>
                <a:srgbClr val="000000"/>
              </a:solidFill>
            </a:endParaRPr>
          </a:p>
        </p:txBody>
      </p:sp>
      <p:sp>
        <p:nvSpPr>
          <p:cNvPr id="9" name="Объект 2"/>
          <p:cNvSpPr>
            <a:spLocks noGrp="1"/>
          </p:cNvSpPr>
          <p:nvPr>
            <p:ph idx="1"/>
          </p:nvPr>
        </p:nvSpPr>
        <p:spPr>
          <a:xfrm>
            <a:off x="609600" y="1065721"/>
            <a:ext cx="5862145" cy="5317197"/>
          </a:xfrm>
        </p:spPr>
        <p:txBody>
          <a:bodyPr>
            <a:normAutofit fontScale="92500" lnSpcReduction="10000"/>
          </a:bodyPr>
          <a:lstStyle/>
          <a:p>
            <a:pPr marL="514350" indent="-514350">
              <a:spcBef>
                <a:spcPts val="1200"/>
              </a:spcBef>
              <a:buFont typeface="+mj-lt"/>
              <a:buAutoNum type="arabicPeriod"/>
            </a:pPr>
            <a:r>
              <a:rPr lang="ru-RU" dirty="0" smtClean="0"/>
              <a:t>Уравнения движения КА</a:t>
            </a:r>
          </a:p>
          <a:p>
            <a:pPr lvl="1">
              <a:spcBef>
                <a:spcPts val="1200"/>
              </a:spcBef>
            </a:pPr>
            <a:r>
              <a:rPr lang="ru-RU" dirty="0" smtClean="0"/>
              <a:t>Равноденственные элементы</a:t>
            </a:r>
          </a:p>
          <a:p>
            <a:pPr lvl="1">
              <a:spcBef>
                <a:spcPts val="1200"/>
              </a:spcBef>
            </a:pPr>
            <a:r>
              <a:rPr lang="ru-RU" dirty="0" smtClean="0"/>
              <a:t>Регуляризация</a:t>
            </a:r>
          </a:p>
          <a:p>
            <a:pPr marL="590549" indent="-514350">
              <a:spcBef>
                <a:spcPts val="1200"/>
              </a:spcBef>
              <a:buFont typeface="+mj-lt"/>
              <a:buAutoNum type="arabicPeriod"/>
            </a:pPr>
            <a:r>
              <a:rPr lang="ru-RU" dirty="0" smtClean="0"/>
              <a:t>Численное интегрирование</a:t>
            </a:r>
          </a:p>
          <a:p>
            <a:pPr lvl="1">
              <a:spcBef>
                <a:spcPts val="1200"/>
              </a:spcBef>
            </a:pPr>
            <a:r>
              <a:rPr lang="en-US" dirty="0" err="1" smtClean="0"/>
              <a:t>Matlab</a:t>
            </a:r>
            <a:r>
              <a:rPr lang="en-US" dirty="0" smtClean="0"/>
              <a:t> (ode45, ode113)</a:t>
            </a:r>
          </a:p>
          <a:p>
            <a:pPr lvl="1">
              <a:spcBef>
                <a:spcPts val="1200"/>
              </a:spcBef>
            </a:pPr>
            <a:r>
              <a:rPr lang="en-US" dirty="0" smtClean="0"/>
              <a:t>C++ (boost, dopri5)</a:t>
            </a:r>
          </a:p>
          <a:p>
            <a:pPr marL="514350" indent="-514350">
              <a:spcBef>
                <a:spcPts val="1200"/>
              </a:spcBef>
              <a:buFont typeface="+mj-lt"/>
              <a:buAutoNum type="arabicPeriod"/>
            </a:pPr>
            <a:r>
              <a:rPr lang="ru-RU" dirty="0" smtClean="0"/>
              <a:t>Оптимизация</a:t>
            </a:r>
            <a:endParaRPr lang="ru-RU" dirty="0"/>
          </a:p>
          <a:p>
            <a:pPr lvl="1">
              <a:spcBef>
                <a:spcPts val="1200"/>
              </a:spcBef>
            </a:pPr>
            <a:r>
              <a:rPr lang="en-US" dirty="0" err="1" smtClean="0"/>
              <a:t>Matlab</a:t>
            </a:r>
            <a:r>
              <a:rPr lang="en-US" dirty="0" smtClean="0"/>
              <a:t> (</a:t>
            </a:r>
            <a:r>
              <a:rPr lang="en-US" dirty="0" err="1" smtClean="0"/>
              <a:t>fmincon</a:t>
            </a:r>
            <a:r>
              <a:rPr lang="en-US" dirty="0" smtClean="0"/>
              <a:t>)</a:t>
            </a:r>
          </a:p>
          <a:p>
            <a:pPr lvl="1">
              <a:spcBef>
                <a:spcPts val="1200"/>
              </a:spcBef>
            </a:pPr>
            <a:r>
              <a:rPr lang="en-US" dirty="0" smtClean="0"/>
              <a:t>C++ (</a:t>
            </a:r>
            <a:r>
              <a:rPr lang="en-US" dirty="0" err="1" smtClean="0"/>
              <a:t>pagmo</a:t>
            </a:r>
            <a:r>
              <a:rPr lang="en-US" dirty="0" smtClean="0"/>
              <a:t>)</a:t>
            </a:r>
            <a:endParaRPr lang="ru-RU" dirty="0" smtClean="0"/>
          </a:p>
          <a:p>
            <a:pPr lvl="1">
              <a:spcBef>
                <a:spcPts val="1200"/>
              </a:spcBef>
            </a:pPr>
            <a:r>
              <a:rPr lang="ru-RU" dirty="0" smtClean="0"/>
              <a:t>Суперкомпьютер К-60</a:t>
            </a:r>
          </a:p>
        </p:txBody>
      </p:sp>
      <p:sp>
        <p:nvSpPr>
          <p:cNvPr id="10" name="Номер слайда 2"/>
          <p:cNvSpPr>
            <a:spLocks noGrp="1"/>
          </p:cNvSpPr>
          <p:nvPr>
            <p:ph type="sldNum" sz="quarter" idx="4"/>
          </p:nvPr>
        </p:nvSpPr>
        <p:spPr>
          <a:xfrm>
            <a:off x="8737600" y="6356356"/>
            <a:ext cx="2844800" cy="365125"/>
          </a:xfrm>
        </p:spPr>
        <p:txBody>
          <a:bodyPr/>
          <a:lstStyle/>
          <a:p>
            <a:r>
              <a:rPr lang="en-US" dirty="0" smtClean="0">
                <a:solidFill>
                  <a:schemeClr val="tx2">
                    <a:lumMod val="60000"/>
                    <a:lumOff val="40000"/>
                  </a:schemeClr>
                </a:solidFill>
              </a:rPr>
              <a:t>6 / 14</a:t>
            </a:r>
          </a:p>
        </p:txBody>
      </p:sp>
    </p:spTree>
    <p:extLst>
      <p:ext uri="{BB962C8B-B14F-4D97-AF65-F5344CB8AC3E}">
        <p14:creationId xmlns:p14="http://schemas.microsoft.com/office/powerpoint/2010/main" val="3491704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4541</TotalTime>
  <Words>3981</Words>
  <Application>Microsoft Office PowerPoint</Application>
  <PresentationFormat>Широкоэкранный</PresentationFormat>
  <Paragraphs>299</Paragraphs>
  <Slides>31</Slides>
  <Notes>24</Notes>
  <HiddenSlides>0</HiddenSlides>
  <MMClips>2</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31</vt:i4>
      </vt:variant>
    </vt:vector>
  </HeadingPairs>
  <TitlesOfParts>
    <vt:vector size="34" baseType="lpstr">
      <vt:lpstr>Arial</vt:lpstr>
      <vt:lpstr>Calibri</vt:lpstr>
      <vt:lpstr>1_Тема Office</vt:lpstr>
      <vt:lpstr>Квалификационная работа на соискание степени магистра Построение, выведение и поддержание тетраэдральной формации наноспутников  на высокоэллиптических орбитах</vt:lpstr>
      <vt:lpstr>Научная постановка задачи</vt:lpstr>
      <vt:lpstr>Опорная орбита</vt:lpstr>
      <vt:lpstr>Функционал качества формации</vt:lpstr>
      <vt:lpstr>Постановка задачи</vt:lpstr>
      <vt:lpstr>Инструментарий </vt:lpstr>
      <vt:lpstr>Инструментарий </vt:lpstr>
      <vt:lpstr>Инструментарий </vt:lpstr>
      <vt:lpstr>Инструментарий </vt:lpstr>
      <vt:lpstr>Результаты оптимизации</vt:lpstr>
      <vt:lpstr>Выведение спутников на орбиту</vt:lpstr>
      <vt:lpstr>Выведение спутников на орбиту</vt:lpstr>
      <vt:lpstr>Процесс выведения</vt:lpstr>
      <vt:lpstr>Процесс выведения</vt:lpstr>
      <vt:lpstr>Выведение со стандартными  пружинными толкателями</vt:lpstr>
      <vt:lpstr>Выведение с низкоскоростным отделением</vt:lpstr>
      <vt:lpstr>Продление миссии</vt:lpstr>
      <vt:lpstr>Заключение</vt:lpstr>
      <vt:lpstr>Список публикаций и конференций по теме работы</vt:lpstr>
      <vt:lpstr>Презентация PowerPoint</vt:lpstr>
      <vt:lpstr>Дополнительные слайды</vt:lpstr>
      <vt:lpstr>Предпосылки</vt:lpstr>
      <vt:lpstr>Опорная орбита</vt:lpstr>
      <vt:lpstr>Оптимизационная задача</vt:lpstr>
      <vt:lpstr>Оптимизация на суперкомпьютере</vt:lpstr>
      <vt:lpstr>Оптимизация на суперкомпьютере</vt:lpstr>
      <vt:lpstr>Анализ выбора даты старта (1)</vt:lpstr>
      <vt:lpstr>Анализ выбора даты старта (2)</vt:lpstr>
      <vt:lpstr>Анализ выбора даты старта (3)</vt:lpstr>
      <vt:lpstr>Выведение со стандартными  пружинными толкателями</vt:lpstr>
      <vt:lpstr>Выведение со стандартными  пружинными толкателями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Построение управления для поддержания тетраэдральной конфигурации спутников</dc:title>
  <dc:creator>Mikhail Koptev</dc:creator>
  <cp:lastModifiedBy>Сергей Трофимов</cp:lastModifiedBy>
  <cp:revision>240</cp:revision>
  <cp:lastPrinted>2018-05-25T08:47:51Z</cp:lastPrinted>
  <dcterms:created xsi:type="dcterms:W3CDTF">2017-01-24T09:29:49Z</dcterms:created>
  <dcterms:modified xsi:type="dcterms:W3CDTF">2018-06-25T18:10:31Z</dcterms:modified>
</cp:coreProperties>
</file>