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5"/>
  </p:notesMasterIdLst>
  <p:sldIdLst>
    <p:sldId id="256" r:id="rId4"/>
    <p:sldId id="257" r:id="rId5"/>
    <p:sldId id="258" r:id="rId6"/>
    <p:sldId id="287" r:id="rId7"/>
    <p:sldId id="260" r:id="rId8"/>
    <p:sldId id="261" r:id="rId9"/>
    <p:sldId id="262" r:id="rId10"/>
    <p:sldId id="263" r:id="rId11"/>
    <p:sldId id="28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91" r:id="rId22"/>
    <p:sldId id="275" r:id="rId23"/>
    <p:sldId id="276" r:id="rId24"/>
    <p:sldId id="277" r:id="rId25"/>
    <p:sldId id="278" r:id="rId26"/>
    <p:sldId id="279" r:id="rId27"/>
    <p:sldId id="280" r:id="rId28"/>
    <p:sldId id="292" r:id="rId29"/>
    <p:sldId id="293" r:id="rId30"/>
    <p:sldId id="294" r:id="rId31"/>
    <p:sldId id="295" r:id="rId32"/>
    <p:sldId id="286" r:id="rId33"/>
    <p:sldId id="28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252525"/>
                </a:solidFill>
                <a:latin typeface="Arial"/>
              </a:rPr>
              <a:t>Click to move the slide</a:t>
            </a: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2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22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23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24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0A072AC7-E6A3-4769-A221-B51CB56EE15C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pPr algn="r">
              <a:buNone/>
            </a:pPr>
            <a:fld id="{0A072AC7-E6A3-4769-A221-B51CB56EE15C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910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BC361F0-2333-4D82-9AE2-8656F34E57A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BBF49BE-D443-4D88-A185-5D0A5A72282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50D80D9-D7FA-4B35-8E0D-D5188237A6D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2FA22C-323C-4AB5-A222-20C8E8978B7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EA2D58E-B95B-4590-B78F-F15947B6C92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0E536E3-0F80-4EDF-8B92-7516838F917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894929A-78BE-43A0-8EF2-6256546EEB1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33A478F-7B0F-4DA2-9CCD-3BD6C845BA5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4FEA328-174C-4494-A8A8-45C2B549C36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521A7AE-99E5-4040-9A18-BAA809E188F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5C7CE4-2AC3-49FC-968E-B02B662A0F5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3783BB4-445D-45D1-952D-CD798B7461C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A113C03-374A-4496-8E3D-2D58B6F7E77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191200" y="2118600"/>
            <a:ext cx="5946480" cy="2010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6260" b="0" strike="noStrike" spc="-1">
                <a:solidFill>
                  <a:srgbClr val="252525"/>
                </a:solidFill>
                <a:latin typeface="Prata"/>
                <a:ea typeface="Prata"/>
              </a:rPr>
              <a:t>Образец заголовка</a:t>
            </a:r>
            <a:endParaRPr lang="ru-RU" sz="6260" b="0" strike="noStrike" spc="-1">
              <a:solidFill>
                <a:srgbClr val="252525"/>
              </a:solidFill>
              <a:latin typeface="Arial"/>
            </a:endParaRPr>
          </a:p>
        </p:txBody>
      </p:sp>
      <p:sp>
        <p:nvSpPr>
          <p:cNvPr id="4" name="Google Shape;11;p2"/>
          <p:cNvSpPr/>
          <p:nvPr/>
        </p:nvSpPr>
        <p:spPr>
          <a:xfrm>
            <a:off x="0" y="4392000"/>
            <a:ext cx="12191760" cy="250272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4" name="PlaceHolder 6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55717A0-3A74-4348-9096-AE516228547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2514960" y="2558880"/>
            <a:ext cx="7161480" cy="1949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5330" b="0" strike="noStrike" spc="-1">
                <a:solidFill>
                  <a:srgbClr val="252525"/>
                </a:solidFill>
                <a:latin typeface="Prata"/>
                <a:ea typeface="Prata"/>
              </a:rPr>
              <a:t>Образец заголовка</a:t>
            </a:r>
            <a:endParaRPr lang="ru-RU" sz="5330" b="0" strike="noStrike" spc="-1">
              <a:solidFill>
                <a:srgbClr val="252525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7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3.wmf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2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7" Type="http://schemas.openxmlformats.org/officeDocument/2006/relationships/image" Target="../media/image66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png"/><Relationship Id="rId7" Type="http://schemas.openxmlformats.org/officeDocument/2006/relationships/image" Target="../media/image72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855360" y="1027800"/>
            <a:ext cx="10100160" cy="36982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0" strike="noStrike" spc="-1">
                <a:solidFill>
                  <a:srgbClr val="252525"/>
                </a:solidFill>
                <a:latin typeface="Prata"/>
                <a:ea typeface="Prata"/>
              </a:rPr>
              <a:t>Управление движением космического аппарата-робота в задаче сборки космической станции на околоземной орбите</a:t>
            </a:r>
            <a:br>
              <a:rPr sz="3600"/>
            </a:br>
            <a:endParaRPr lang="ru-RU" sz="3600" b="0" strike="noStrike" spc="-1">
              <a:solidFill>
                <a:srgbClr val="252525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1514880" y="4726440"/>
            <a:ext cx="8781480" cy="1992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lstStyle/>
          <a:p>
            <a:pPr marL="457200" indent="-31752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70" b="1" strike="noStrike" spc="-1" dirty="0">
                <a:solidFill>
                  <a:srgbClr val="252525"/>
                </a:solidFill>
                <a:latin typeface="Didact Gothic"/>
                <a:ea typeface="Didact Gothic"/>
              </a:rPr>
              <a:t>По материалам магистерской диссертации</a:t>
            </a:r>
            <a:endParaRPr lang="en-US" sz="1870" b="0" strike="noStrike" spc="-1" dirty="0">
              <a:latin typeface="Arial"/>
            </a:endParaRPr>
          </a:p>
          <a:p>
            <a:pPr marL="457200" indent="-31752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70" b="1" strike="noStrike" spc="-1" dirty="0">
                <a:solidFill>
                  <a:srgbClr val="252525"/>
                </a:solidFill>
                <a:latin typeface="Didact Gothic"/>
                <a:ea typeface="Didact Gothic"/>
              </a:rPr>
              <a:t>Орлов В.В.</a:t>
            </a:r>
            <a:endParaRPr lang="en-US" sz="1870" b="0" strike="noStrike" spc="-1" dirty="0">
              <a:latin typeface="Arial"/>
            </a:endParaRPr>
          </a:p>
          <a:p>
            <a:pPr marL="457200" indent="-317520"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1870" b="0" strike="noStrike" spc="-1" dirty="0">
              <a:latin typeface="Arial"/>
            </a:endParaRPr>
          </a:p>
          <a:p>
            <a:pPr marL="457200" indent="-31752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870" spc="-1" dirty="0">
                <a:solidFill>
                  <a:srgbClr val="252525"/>
                </a:solidFill>
                <a:latin typeface="Didact Gothic"/>
                <a:ea typeface="Didact Gothic"/>
              </a:rPr>
              <a:t>26</a:t>
            </a:r>
            <a:r>
              <a:rPr lang="ru-RU" sz="1870" b="0" strike="noStrike" spc="-1" dirty="0">
                <a:solidFill>
                  <a:srgbClr val="252525"/>
                </a:solidFill>
                <a:latin typeface="Didact Gothic"/>
                <a:ea typeface="Didact Gothic"/>
              </a:rPr>
              <a:t>.06.2023</a:t>
            </a:r>
            <a:endParaRPr lang="en-US" sz="1870" b="0" strike="noStrike" spc="-1" dirty="0">
              <a:latin typeface="Arial"/>
            </a:endParaRPr>
          </a:p>
          <a:p>
            <a:pPr marL="457200" indent="-317520"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1870" b="0" strike="noStrike" spc="-1" dirty="0">
              <a:latin typeface="Arial"/>
            </a:endParaRPr>
          </a:p>
        </p:txBody>
      </p:sp>
      <p:sp>
        <p:nvSpPr>
          <p:cNvPr id="127" name="TextBox 3"/>
          <p:cNvSpPr/>
          <p:nvPr/>
        </p:nvSpPr>
        <p:spPr>
          <a:xfrm>
            <a:off x="7650360" y="6073200"/>
            <a:ext cx="4506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Научный руководитель Иванов Д.С.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Прямоугольник 8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Уравнения движения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7574466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75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Угловое движение конструкции описывается динамическими </a:t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уравнениями Эйлера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и кинематическими уравнениями кватернионов: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Поступательное движение центров масс относительно ОСК описывается уравнениями Хилла-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Клохесси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-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Уилтшира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sz="2000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Во время отталкивания и закрепления аппарата угловая и поступательная скорости конструкции, а также тензор инерции изменяются мгновенно. Угловая и поступательные скорости рассчитываются из законов сохранения импульса и момента импульса. Тензор инерции вычисляется по определению:</a:t>
            </a:r>
          </a:p>
        </p:txBody>
      </p:sp>
      <p:graphicFrame>
        <p:nvGraphicFramePr>
          <p:cNvPr id="173" name="Объект 172"/>
          <p:cNvGraphicFramePr/>
          <p:nvPr>
            <p:extLst>
              <p:ext uri="{D42A27DB-BD31-4B8C-83A1-F6EECF244321}">
                <p14:modId xmlns:p14="http://schemas.microsoft.com/office/powerpoint/2010/main" val="2725787833"/>
              </p:ext>
            </p:extLst>
          </p:nvPr>
        </p:nvGraphicFramePr>
        <p:xfrm>
          <a:off x="7802546" y="1200060"/>
          <a:ext cx="2958840" cy="1952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3" imgW="0" imgH="0" progId="Equation.DSMT4">
                  <p:embed/>
                </p:oleObj>
              </mc:Choice>
              <mc:Fallback>
                <p:oleObj name="Equation" r:id="rId3" imgW="0" imgH="0" progId="Equation.DSMT4">
                  <p:embed/>
                  <p:pic>
                    <p:nvPicPr>
                      <p:cNvPr id="174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7802546" y="1200060"/>
                        <a:ext cx="2958840" cy="19522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8" name="Рисунок 177"/>
          <p:cNvPicPr/>
          <p:nvPr/>
        </p:nvPicPr>
        <p:blipFill>
          <a:blip r:embed="rId5"/>
          <a:stretch/>
        </p:blipFill>
        <p:spPr>
          <a:xfrm>
            <a:off x="7802546" y="3361140"/>
            <a:ext cx="2273400" cy="124452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E31EE-B21F-47C7-AAF4-0E82BEDB7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546" y="4644807"/>
            <a:ext cx="3547533" cy="860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EB2D6-75F0-4C44-BED3-2D33C9D93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546" y="5448672"/>
            <a:ext cx="2537589" cy="5355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636CB-8E68-4219-9E10-22591FA29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8219" y="6072474"/>
            <a:ext cx="2512654" cy="473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рямоугольник 9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Мгновенное изменение динамических параметров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Закон сохранения момента импульса, записанный в ОСК: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Отталкивание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Захват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Закон сохранения импульса: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Отталкивание</a:t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13968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Arial"/>
              </a:rPr>
              <a:t>Захват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89" name="Группа 66"/>
          <p:cNvGrpSpPr/>
          <p:nvPr/>
        </p:nvGrpSpPr>
        <p:grpSpPr>
          <a:xfrm>
            <a:off x="4867200" y="3228120"/>
            <a:ext cx="6831720" cy="3090960"/>
            <a:chOff x="4867200" y="3228120"/>
            <a:chExt cx="6831720" cy="3090960"/>
          </a:xfrm>
        </p:grpSpPr>
        <p:sp>
          <p:nvSpPr>
            <p:cNvPr id="190" name="Прямая со стрелкой 2"/>
            <p:cNvSpPr/>
            <p:nvPr/>
          </p:nvSpPr>
          <p:spPr>
            <a:xfrm flipV="1">
              <a:off x="4936680" y="3548880"/>
              <a:ext cx="360" cy="2478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1" name="Прямая со стрелкой 10"/>
            <p:cNvSpPr/>
            <p:nvPr/>
          </p:nvSpPr>
          <p:spPr>
            <a:xfrm rot="5400000" flipV="1">
              <a:off x="6175800" y="4787640"/>
              <a:ext cx="360" cy="24789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2" name="TextBox 12"/>
            <p:cNvSpPr/>
            <p:nvPr/>
          </p:nvSpPr>
          <p:spPr>
            <a:xfrm>
              <a:off x="4867200" y="3228120"/>
              <a:ext cx="6825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800" b="0" strike="noStrike" spc="-1">
                  <a:solidFill>
                    <a:srgbClr val="000000"/>
                  </a:solidFill>
                  <a:latin typeface="Calibri"/>
                </a:rPr>
                <a:t>ОСК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193" name="Прямоугольник 13"/>
            <p:cNvSpPr/>
            <p:nvPr/>
          </p:nvSpPr>
          <p:spPr>
            <a:xfrm>
              <a:off x="6006600" y="3447720"/>
              <a:ext cx="4171680" cy="139716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194" name="Группа 39"/>
            <p:cNvGrpSpPr/>
            <p:nvPr/>
          </p:nvGrpSpPr>
          <p:grpSpPr>
            <a:xfrm>
              <a:off x="10403280" y="5030640"/>
              <a:ext cx="1295640" cy="1288440"/>
              <a:chOff x="10403280" y="5030640"/>
              <a:chExt cx="1295640" cy="1288440"/>
            </a:xfrm>
          </p:grpSpPr>
          <p:grpSp>
            <p:nvGrpSpPr>
              <p:cNvPr id="195" name="Группа 33"/>
              <p:cNvGrpSpPr/>
              <p:nvPr/>
            </p:nvGrpSpPr>
            <p:grpSpPr>
              <a:xfrm>
                <a:off x="10403280" y="5292720"/>
                <a:ext cx="728640" cy="440280"/>
                <a:chOff x="10403280" y="5292720"/>
                <a:chExt cx="728640" cy="440280"/>
              </a:xfrm>
            </p:grpSpPr>
            <p:sp>
              <p:nvSpPr>
                <p:cNvPr id="196" name="Прямоугольник 18"/>
                <p:cNvSpPr/>
                <p:nvPr/>
              </p:nvSpPr>
              <p:spPr>
                <a:xfrm rot="16144800">
                  <a:off x="10894680" y="5157360"/>
                  <a:ext cx="97920" cy="3744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97" name="Прямоугольник 20"/>
                <p:cNvSpPr/>
                <p:nvPr/>
              </p:nvSpPr>
              <p:spPr>
                <a:xfrm rot="13445400">
                  <a:off x="10622520" y="5286600"/>
                  <a:ext cx="90000" cy="33552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98" name="Полилиния 21"/>
                <p:cNvSpPr/>
                <p:nvPr/>
              </p:nvSpPr>
              <p:spPr>
                <a:xfrm rot="12516000">
                  <a:off x="10508400" y="5581440"/>
                  <a:ext cx="132120" cy="127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3" h="133350">
                      <a:moveTo>
                        <a:pt x="78582" y="133350"/>
                      </a:moveTo>
                      <a:lnTo>
                        <a:pt x="0" y="80963"/>
                      </a:lnTo>
                      <a:lnTo>
                        <a:pt x="66675" y="0"/>
                      </a:lnTo>
                      <a:lnTo>
                        <a:pt x="109538" y="2381"/>
                      </a:lnTo>
                      <a:lnTo>
                        <a:pt x="61913" y="73819"/>
                      </a:lnTo>
                      <a:lnTo>
                        <a:pt x="138113" y="126206"/>
                      </a:lnTo>
                      <a:lnTo>
                        <a:pt x="78582" y="13335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99" name="Полилиния 22"/>
                <p:cNvSpPr/>
                <p:nvPr/>
              </p:nvSpPr>
              <p:spPr>
                <a:xfrm rot="4015200">
                  <a:off x="10421640" y="5488200"/>
                  <a:ext cx="132120" cy="127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3" h="133350">
                      <a:moveTo>
                        <a:pt x="78582" y="133350"/>
                      </a:moveTo>
                      <a:lnTo>
                        <a:pt x="0" y="80963"/>
                      </a:lnTo>
                      <a:lnTo>
                        <a:pt x="66675" y="0"/>
                      </a:lnTo>
                      <a:lnTo>
                        <a:pt x="109538" y="2381"/>
                      </a:lnTo>
                      <a:lnTo>
                        <a:pt x="61913" y="73819"/>
                      </a:lnTo>
                      <a:lnTo>
                        <a:pt x="138113" y="126206"/>
                      </a:lnTo>
                      <a:lnTo>
                        <a:pt x="78582" y="13335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grpSp>
            <p:nvGrpSpPr>
              <p:cNvPr id="200" name="Группа 34"/>
              <p:cNvGrpSpPr/>
              <p:nvPr/>
            </p:nvGrpSpPr>
            <p:grpSpPr>
              <a:xfrm>
                <a:off x="11019960" y="5585040"/>
                <a:ext cx="429120" cy="734040"/>
                <a:chOff x="11019960" y="5585040"/>
                <a:chExt cx="429120" cy="734040"/>
              </a:xfrm>
            </p:grpSpPr>
            <p:sp>
              <p:nvSpPr>
                <p:cNvPr id="201" name="Прямоугольник 35"/>
                <p:cNvSpPr/>
                <p:nvPr/>
              </p:nvSpPr>
              <p:spPr>
                <a:xfrm rot="21544800" flipV="1">
                  <a:off x="11348280" y="5585400"/>
                  <a:ext cx="97920" cy="3744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2" name="Прямоугольник 36"/>
                <p:cNvSpPr/>
                <p:nvPr/>
              </p:nvSpPr>
              <p:spPr>
                <a:xfrm rot="2644800" flipV="1">
                  <a:off x="11251080" y="5884920"/>
                  <a:ext cx="90000" cy="33552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3" name="Полилиния 37"/>
                <p:cNvSpPr/>
                <p:nvPr/>
              </p:nvSpPr>
              <p:spPr>
                <a:xfrm rot="3573600" flipV="1">
                  <a:off x="11042280" y="6087240"/>
                  <a:ext cx="132120" cy="127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3" h="133350">
                      <a:moveTo>
                        <a:pt x="78582" y="133350"/>
                      </a:moveTo>
                      <a:lnTo>
                        <a:pt x="0" y="80963"/>
                      </a:lnTo>
                      <a:lnTo>
                        <a:pt x="66675" y="0"/>
                      </a:lnTo>
                      <a:lnTo>
                        <a:pt x="109538" y="2381"/>
                      </a:lnTo>
                      <a:lnTo>
                        <a:pt x="61913" y="73819"/>
                      </a:lnTo>
                      <a:lnTo>
                        <a:pt x="138113" y="126206"/>
                      </a:lnTo>
                      <a:lnTo>
                        <a:pt x="78582" y="13335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204" name="Полилиния 38"/>
                <p:cNvSpPr/>
                <p:nvPr/>
              </p:nvSpPr>
              <p:spPr>
                <a:xfrm rot="12074400" flipV="1">
                  <a:off x="11138400" y="6171480"/>
                  <a:ext cx="132120" cy="127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3" h="133350">
                      <a:moveTo>
                        <a:pt x="78582" y="133350"/>
                      </a:moveTo>
                      <a:lnTo>
                        <a:pt x="0" y="80963"/>
                      </a:lnTo>
                      <a:lnTo>
                        <a:pt x="66675" y="0"/>
                      </a:lnTo>
                      <a:lnTo>
                        <a:pt x="109538" y="2381"/>
                      </a:lnTo>
                      <a:lnTo>
                        <a:pt x="61913" y="73819"/>
                      </a:lnTo>
                      <a:lnTo>
                        <a:pt x="138113" y="126206"/>
                      </a:lnTo>
                      <a:lnTo>
                        <a:pt x="78582" y="13335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205" name="Прямоугольник с двумя усеченными соседними углами 16"/>
              <p:cNvSpPr/>
              <p:nvPr/>
            </p:nvSpPr>
            <p:spPr>
              <a:xfrm rot="13445400">
                <a:off x="11169720" y="5121000"/>
                <a:ext cx="438480" cy="438480"/>
              </a:xfrm>
              <a:prstGeom prst="snip2SameRect">
                <a:avLst>
                  <a:gd name="adj1" fmla="val 16667"/>
                  <a:gd name="adj2" fmla="val 0"/>
                </a:avLst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06" name="Прямая со стрелкой 41"/>
            <p:cNvSpPr/>
            <p:nvPr/>
          </p:nvSpPr>
          <p:spPr>
            <a:xfrm flipV="1">
              <a:off x="10178640" y="3664440"/>
              <a:ext cx="360" cy="480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7" name="Прямая со стрелкой 42"/>
            <p:cNvSpPr/>
            <p:nvPr/>
          </p:nvSpPr>
          <p:spPr>
            <a:xfrm rot="5400000" flipV="1">
              <a:off x="10421280" y="3907440"/>
              <a:ext cx="360" cy="480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8" name="TextBox 43"/>
            <p:cNvSpPr/>
            <p:nvPr/>
          </p:nvSpPr>
          <p:spPr>
            <a:xfrm>
              <a:off x="10384200" y="3615120"/>
              <a:ext cx="6627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800" b="0" strike="noStrike" spc="-1">
                  <a:solidFill>
                    <a:srgbClr val="000000"/>
                  </a:solidFill>
                  <a:latin typeface="Calibri"/>
                </a:rPr>
                <a:t>ССК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09" name="Прямая со стрелкой 45"/>
            <p:cNvSpPr/>
            <p:nvPr/>
          </p:nvSpPr>
          <p:spPr>
            <a:xfrm flipV="1">
              <a:off x="4936680" y="4186800"/>
              <a:ext cx="3120120" cy="1841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ED7D31"/>
              </a:solidFill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  <p:sp>
          <p:nvSpPr>
            <p:cNvPr id="210" name="Прямая со стрелкой 49"/>
            <p:cNvSpPr/>
            <p:nvPr/>
          </p:nvSpPr>
          <p:spPr>
            <a:xfrm flipV="1">
              <a:off x="4936680" y="5291280"/>
              <a:ext cx="6508800" cy="735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ED7D31"/>
              </a:solidFill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/>
          </p:style>
        </p:sp>
        <p:sp>
          <p:nvSpPr>
            <p:cNvPr id="211" name="Прямая со стрелкой 51"/>
            <p:cNvSpPr/>
            <p:nvPr/>
          </p:nvSpPr>
          <p:spPr>
            <a:xfrm flipH="1">
              <a:off x="8057160" y="4146480"/>
              <a:ext cx="2121120" cy="40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70AD47"/>
              </a:solidFill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/>
          </p:style>
        </p:sp>
        <p:sp>
          <p:nvSpPr>
            <p:cNvPr id="212" name="Прямая со стрелкой 53"/>
            <p:cNvSpPr/>
            <p:nvPr/>
          </p:nvSpPr>
          <p:spPr>
            <a:xfrm>
              <a:off x="10178640" y="4146480"/>
              <a:ext cx="1266840" cy="11458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70AD47"/>
              </a:solidFill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/>
          </p:style>
        </p:sp>
        <p:sp>
          <p:nvSpPr>
            <p:cNvPr id="213" name="Блок-схема: узел суммирования 58"/>
            <p:cNvSpPr/>
            <p:nvPr/>
          </p:nvSpPr>
          <p:spPr>
            <a:xfrm>
              <a:off x="10019160" y="4680720"/>
              <a:ext cx="318600" cy="318600"/>
            </a:xfrm>
            <a:prstGeom prst="flowChartSummingJuncti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4" name="Прямая со стрелкой 55"/>
            <p:cNvSpPr/>
            <p:nvPr/>
          </p:nvSpPr>
          <p:spPr>
            <a:xfrm>
              <a:off x="10178640" y="4146480"/>
              <a:ext cx="360" cy="698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70AD47"/>
              </a:solidFill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/>
          </p:style>
        </p:sp>
        <p:sp>
          <p:nvSpPr>
            <p:cNvPr id="215" name="Прямая со стрелкой 57"/>
            <p:cNvSpPr/>
            <p:nvPr/>
          </p:nvSpPr>
          <p:spPr>
            <a:xfrm>
              <a:off x="10178640" y="4844880"/>
              <a:ext cx="1214640" cy="4471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8100">
              <a:solidFill>
                <a:srgbClr val="5B9BD5"/>
              </a:solidFill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/>
          </p:style>
        </p:sp>
        <p:graphicFrame>
          <p:nvGraphicFramePr>
            <p:cNvPr id="216" name="Объект 215"/>
            <p:cNvGraphicFramePr/>
            <p:nvPr/>
          </p:nvGraphicFramePr>
          <p:xfrm>
            <a:off x="6874560" y="3948840"/>
            <a:ext cx="749520" cy="65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2" r:id="rId4" imgW="0" imgH="0" progId="Equation.DSMT4">
                    <p:embed/>
                  </p:oleObj>
                </mc:Choice>
                <mc:Fallback>
                  <p:oleObj r:id="rId4" imgW="0" imgH="0" progId="Equation.DSMT4">
                    <p:embed/>
                    <p:pic>
                      <p:nvPicPr>
                        <p:cNvPr id="217" name=""/>
                        <p:cNvPicPr/>
                        <p:nvPr/>
                      </p:nvPicPr>
                      <p:blipFill>
                        <a:blip r:embed="rId5"/>
                        <a:stretch/>
                      </p:blipFill>
                      <p:spPr>
                        <a:xfrm>
                          <a:off x="6874560" y="3948840"/>
                          <a:ext cx="749520" cy="65160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8" name="Объект 217"/>
            <p:cNvGraphicFramePr/>
            <p:nvPr/>
          </p:nvGraphicFramePr>
          <p:xfrm>
            <a:off x="8339400" y="3543840"/>
            <a:ext cx="768960" cy="668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3" r:id="rId6" imgW="0" imgH="0" progId="Equation.DSMT4">
                    <p:embed/>
                  </p:oleObj>
                </mc:Choice>
                <mc:Fallback>
                  <p:oleObj r:id="rId6" imgW="0" imgH="0" progId="Equation.DSMT4">
                    <p:embed/>
                    <p:pic>
                      <p:nvPicPr>
                        <p:cNvPr id="219" name=""/>
                        <p:cNvPicPr/>
                        <p:nvPr/>
                      </p:nvPicPr>
                      <p:blipFill>
                        <a:blip r:embed="rId7"/>
                        <a:stretch/>
                      </p:blipFill>
                      <p:spPr>
                        <a:xfrm>
                          <a:off x="8339400" y="3543840"/>
                          <a:ext cx="768960" cy="66852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0" name="Объект 219"/>
            <p:cNvGraphicFramePr/>
            <p:nvPr/>
          </p:nvGraphicFramePr>
          <p:xfrm>
            <a:off x="8902440" y="5420160"/>
            <a:ext cx="808200" cy="767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4" r:id="rId8" imgW="0" imgH="0" progId="Equation.DSMT4">
                    <p:embed/>
                  </p:oleObj>
                </mc:Choice>
                <mc:Fallback>
                  <p:oleObj r:id="rId8" imgW="0" imgH="0" progId="Equation.DSMT4">
                    <p:embed/>
                    <p:pic>
                      <p:nvPicPr>
                        <p:cNvPr id="221" name=""/>
                        <p:cNvPicPr/>
                        <p:nvPr/>
                      </p:nvPicPr>
                      <p:blipFill>
                        <a:blip r:embed="rId9"/>
                        <a:stretch/>
                      </p:blipFill>
                      <p:spPr>
                        <a:xfrm>
                          <a:off x="8902440" y="5420160"/>
                          <a:ext cx="808200" cy="76788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2" name="Объект 221"/>
            <p:cNvGraphicFramePr/>
            <p:nvPr/>
          </p:nvGraphicFramePr>
          <p:xfrm>
            <a:off x="10834200" y="4194720"/>
            <a:ext cx="808560" cy="808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5" r:id="rId10" imgW="0" imgH="0" progId="Equation.DSMT4">
                    <p:embed/>
                  </p:oleObj>
                </mc:Choice>
                <mc:Fallback>
                  <p:oleObj r:id="rId10" imgW="0" imgH="0" progId="Equation.DSMT4">
                    <p:embed/>
                    <p:pic>
                      <p:nvPicPr>
                        <p:cNvPr id="223" name=""/>
                        <p:cNvPicPr/>
                        <p:nvPr/>
                      </p:nvPicPr>
                      <p:blipFill>
                        <a:blip r:embed="rId11"/>
                        <a:stretch/>
                      </p:blipFill>
                      <p:spPr>
                        <a:xfrm>
                          <a:off x="10834200" y="4194720"/>
                          <a:ext cx="808560" cy="80856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4" name="Объект 223"/>
            <p:cNvGraphicFramePr/>
            <p:nvPr/>
          </p:nvGraphicFramePr>
          <p:xfrm>
            <a:off x="9805680" y="4056480"/>
            <a:ext cx="385200" cy="694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6" r:id="rId12" imgW="0" imgH="0" progId="Equation.DSMT4">
                    <p:embed/>
                  </p:oleObj>
                </mc:Choice>
                <mc:Fallback>
                  <p:oleObj r:id="rId12" imgW="0" imgH="0" progId="Equation.DSMT4">
                    <p:embed/>
                    <p:pic>
                      <p:nvPicPr>
                        <p:cNvPr id="225" name=""/>
                        <p:cNvPicPr/>
                        <p:nvPr/>
                      </p:nvPicPr>
                      <p:blipFill>
                        <a:blip r:embed="rId13"/>
                        <a:stretch/>
                      </p:blipFill>
                      <p:spPr>
                        <a:xfrm>
                          <a:off x="9805680" y="4056480"/>
                          <a:ext cx="385200" cy="69408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6" name="Объект 225"/>
            <p:cNvGraphicFramePr/>
            <p:nvPr>
              <p:extLst>
                <p:ext uri="{D42A27DB-BD31-4B8C-83A1-F6EECF244321}">
                  <p14:modId xmlns:p14="http://schemas.microsoft.com/office/powerpoint/2010/main" val="3178133857"/>
                </p:ext>
              </p:extLst>
            </p:nvPr>
          </p:nvGraphicFramePr>
          <p:xfrm>
            <a:off x="10411200" y="4759200"/>
            <a:ext cx="569520" cy="43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7" r:id="rId14" imgW="0" imgH="0" progId="Equation.DSMT4">
                    <p:embed/>
                  </p:oleObj>
                </mc:Choice>
                <mc:Fallback>
                  <p:oleObj r:id="rId14" imgW="0" imgH="0" progId="Equation.DSMT4">
                    <p:embed/>
                    <p:pic>
                      <p:nvPicPr>
                        <p:cNvPr id="227" name=""/>
                        <p:cNvPicPr/>
                        <p:nvPr/>
                      </p:nvPicPr>
                      <p:blipFill>
                        <a:blip r:embed="rId15"/>
                        <a:stretch/>
                      </p:blipFill>
                      <p:spPr>
                        <a:xfrm>
                          <a:off x="10411200" y="4759200"/>
                          <a:ext cx="569520" cy="435600"/>
                        </a:xfrm>
                        <a:prstGeom prst="rect">
                          <a:avLst/>
                        </a:prstGeom>
                        <a:ln w="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8" name="TextBox 67"/>
          <p:cNvSpPr/>
          <p:nvPr/>
        </p:nvSpPr>
        <p:spPr>
          <a:xfrm>
            <a:off x="9226379" y="1394904"/>
            <a:ext cx="2691676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u="sng" strike="noStrike" spc="-1" dirty="0">
                <a:solidFill>
                  <a:srgbClr val="000000"/>
                </a:solidFill>
                <a:uFillTx/>
                <a:latin typeface="Calibri"/>
              </a:rPr>
              <a:t>Верхний индекс</a:t>
            </a:r>
            <a:r>
              <a:rPr lang="en-US" sz="1800" b="0" u="sng" strike="noStrike" spc="-1" dirty="0">
                <a:solidFill>
                  <a:srgbClr val="000000"/>
                </a:solidFill>
                <a:uFillTx/>
                <a:latin typeface="Calibri"/>
              </a:rPr>
              <a:t>: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До взаимодействия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{ }</a:t>
            </a:r>
            <a:r>
              <a:rPr lang="en-US" sz="18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p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После взаимодействия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{ }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483ABE-9ADA-42BB-B12D-D1A6FE90CF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6113" y="3565192"/>
            <a:ext cx="3914027" cy="14188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9F174B-FDDC-45A3-A3AA-CFDF76A3F6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526" y="5364224"/>
            <a:ext cx="2173906" cy="7370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57648D-F99E-4516-B1B7-0EFD13D163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52887" y="1704206"/>
            <a:ext cx="5954474" cy="385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B6162C-BDCC-4F57-A6C8-3161257903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52886" y="2102720"/>
            <a:ext cx="5943619" cy="353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Постановка задачи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5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Движение аппарата в ССК конструкции описывается уравнением: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Зафиксировано время перелёта t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f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Заданы начальные условия </a:t>
            </a:r>
            <a:r>
              <a:rPr lang="el-GR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Ϛ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для уравнений движения: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Тогда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Требуется найти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вектор скорости отталкивания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v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0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такой, что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br>
              <a:rPr sz="2000" dirty="0"/>
            </a:br>
            <a:br>
              <a:rPr sz="2000" dirty="0"/>
            </a:br>
            <a:br>
              <a:rPr sz="2000" dirty="0"/>
            </a:b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где </a:t>
            </a:r>
            <a:r>
              <a:rPr lang="el-GR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ε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— длина захвата манипулятора,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                          -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положение аппарата ССК в t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f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41" name="Объект 240"/>
          <p:cNvGraphicFramePr/>
          <p:nvPr/>
        </p:nvGraphicFramePr>
        <p:xfrm>
          <a:off x="8213760" y="1401840"/>
          <a:ext cx="3569760" cy="2850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" r:id="rId3" imgW="0" imgH="0" progId="Equation.DSMT4">
                  <p:embed/>
                </p:oleObj>
              </mc:Choice>
              <mc:Fallback>
                <p:oleObj r:id="rId3" imgW="0" imgH="0" progId="Equation.DSMT4">
                  <p:embed/>
                  <p:pic>
                    <p:nvPicPr>
                      <p:cNvPr id="242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8213760" y="1401840"/>
                        <a:ext cx="3569760" cy="285084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5" name="Рисунок 254"/>
          <p:cNvPicPr/>
          <p:nvPr/>
        </p:nvPicPr>
        <p:blipFill>
          <a:blip r:embed="rId5"/>
          <a:stretch/>
        </p:blipFill>
        <p:spPr>
          <a:xfrm>
            <a:off x="3003300" y="5425020"/>
            <a:ext cx="6184800" cy="55872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255"/>
          <p:cNvPicPr/>
          <p:nvPr/>
        </p:nvPicPr>
        <p:blipFill>
          <a:blip r:embed="rId6"/>
          <a:stretch/>
        </p:blipFill>
        <p:spPr>
          <a:xfrm>
            <a:off x="4812140" y="6113790"/>
            <a:ext cx="1612800" cy="520560"/>
          </a:xfrm>
          <a:prstGeom prst="rect">
            <a:avLst/>
          </a:prstGeom>
          <a:ln w="0">
            <a:noFill/>
          </a:ln>
        </p:spPr>
      </p:pic>
      <p:pic>
        <p:nvPicPr>
          <p:cNvPr id="257" name="Рисунок 256"/>
          <p:cNvPicPr/>
          <p:nvPr/>
        </p:nvPicPr>
        <p:blipFill>
          <a:blip r:embed="rId7"/>
          <a:stretch/>
        </p:blipFill>
        <p:spPr>
          <a:xfrm>
            <a:off x="2342262" y="4030380"/>
            <a:ext cx="3632040" cy="444600"/>
          </a:xfrm>
          <a:prstGeom prst="rect">
            <a:avLst/>
          </a:prstGeom>
          <a:ln w="0">
            <a:noFill/>
          </a:ln>
        </p:spPr>
      </p:pic>
      <p:pic>
        <p:nvPicPr>
          <p:cNvPr id="258" name="Рисунок 257"/>
          <p:cNvPicPr/>
          <p:nvPr/>
        </p:nvPicPr>
        <p:blipFill>
          <a:blip r:embed="rId8"/>
          <a:stretch/>
        </p:blipFill>
        <p:spPr>
          <a:xfrm>
            <a:off x="1373586" y="4675860"/>
            <a:ext cx="2044800" cy="44460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39934A-6D58-44B0-9CE3-023D357FD3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1986" y="1714490"/>
            <a:ext cx="5692593" cy="1462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2514960" y="2558880"/>
            <a:ext cx="7161480" cy="1949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252525"/>
                </a:solidFill>
                <a:latin typeface="Prata"/>
                <a:ea typeface="Prata"/>
              </a:rPr>
              <a:t>Глава 2. </a:t>
            </a:r>
            <a:r>
              <a:rPr lang="ru-RU" sz="3200" spc="-1" dirty="0">
                <a:solidFill>
                  <a:srgbClr val="252525"/>
                </a:solidFill>
                <a:latin typeface="Prata"/>
                <a:ea typeface="Prata"/>
              </a:rPr>
              <a:t>Случай плоско-параллельного движения</a:t>
            </a:r>
            <a:endParaRPr lang="ru-RU" sz="3200" b="0" strike="noStrike" spc="-1" dirty="0">
              <a:solidFill>
                <a:srgbClr val="252525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Случай плоско-параллельного движения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48076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Рассматривается задача, при которой: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l-GR" sz="1800" b="1" strike="noStrike" spc="-1" dirty="0">
                <a:solidFill>
                  <a:srgbClr val="000000"/>
                </a:solidFill>
                <a:latin typeface="Calibri"/>
              </a:rPr>
              <a:t>ω 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/>
              </a:rPr>
              <a:t>= </a:t>
            </a:r>
            <a:r>
              <a:rPr lang="el-GR" sz="1800" b="1" strike="noStrike" spc="-1" dirty="0">
                <a:solidFill>
                  <a:srgbClr val="000000"/>
                </a:solidFill>
                <a:latin typeface="Calibri"/>
              </a:rPr>
              <a:t>ω</a:t>
            </a:r>
            <a:r>
              <a:rPr lang="ru-RU" sz="1800" b="1" strike="noStrike" spc="-1" baseline="-25000" dirty="0" err="1">
                <a:solidFill>
                  <a:srgbClr val="000000"/>
                </a:solidFill>
                <a:latin typeface="Calibri"/>
                <a:ea typeface="Calibri"/>
              </a:rPr>
              <a:t>констр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Calibri"/>
              </a:rPr>
              <a:t>относительно ОСК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направлена вдоль y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радиус-вектора и скорости имеют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y=0 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Calibri"/>
              </a:rPr>
              <a:t>относительно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ОСК, ССК,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СтСК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</a:t>
            </a:r>
            <a:r>
              <a:rPr lang="ru-RU" sz="1800" b="1" strike="noStrike" spc="-1" baseline="-25000" dirty="0" err="1">
                <a:solidFill>
                  <a:srgbClr val="000000"/>
                </a:solidFill>
                <a:latin typeface="Calibri"/>
                <a:ea typeface="Calibri"/>
              </a:rPr>
              <a:t>грав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не учитывается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</a:rPr>
              <a:t>Тензор инерции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J</a:t>
            </a:r>
            <a:r>
              <a:rPr lang="ru-RU" spc="-1" dirty="0">
                <a:solidFill>
                  <a:srgbClr val="000000"/>
                </a:solidFill>
                <a:latin typeface="Calibri"/>
              </a:rPr>
              <a:t> имеет диагональный вид в ССК 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Столкн</a:t>
            </a:r>
            <a:r>
              <a:rPr lang="ru-RU" spc="-1" dirty="0">
                <a:solidFill>
                  <a:srgbClr val="000000"/>
                </a:solidFill>
                <a:latin typeface="Calibri"/>
              </a:rPr>
              <a:t>овение аппарата-сборщика с элементами конструкции не рассматривается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  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В этом случае уравнения относительного движения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ru-RU" sz="2000" b="0" u="sng" strike="noStrike" spc="-1" dirty="0">
                <a:solidFill>
                  <a:srgbClr val="000000"/>
                </a:solidFill>
                <a:uFillTx/>
                <a:latin typeface="Calibri"/>
                <a:ea typeface="Calibri"/>
              </a:rPr>
              <a:t>решаются аналитически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Радиус-вектор аппарата имеет явную зависимость от заданных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начальных условий </a:t>
            </a:r>
            <a:r>
              <a:rPr lang="el-GR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Ϛ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времени перелёта t</a:t>
            </a:r>
            <a:r>
              <a:rPr lang="en-US" sz="18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f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скорости отталкивания 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v</a:t>
            </a:r>
            <a:r>
              <a:rPr lang="ru-RU" sz="18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0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				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Аналитически выразить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v</a:t>
            </a:r>
            <a:r>
              <a:rPr lang="ru-RU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0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=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v</a:t>
            </a:r>
            <a:r>
              <a:rPr lang="ru-RU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0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</a:t>
            </a: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f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 не удалось, решение уравнений имеет вид: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6" name="Рисунок 285"/>
          <p:cNvPicPr/>
          <p:nvPr/>
        </p:nvPicPr>
        <p:blipFill>
          <a:blip r:embed="rId2"/>
          <a:stretch/>
        </p:blipFill>
        <p:spPr>
          <a:xfrm>
            <a:off x="4107347" y="3993330"/>
            <a:ext cx="3543480" cy="469800"/>
          </a:xfrm>
          <a:prstGeom prst="rect">
            <a:avLst/>
          </a:prstGeom>
          <a:ln w="0">
            <a:noFill/>
          </a:ln>
        </p:spPr>
      </p:pic>
      <p:pic>
        <p:nvPicPr>
          <p:cNvPr id="287" name="Рисунок 286"/>
          <p:cNvPicPr/>
          <p:nvPr/>
        </p:nvPicPr>
        <p:blipFill>
          <a:blip r:embed="rId3"/>
          <a:stretch/>
        </p:blipFill>
        <p:spPr>
          <a:xfrm>
            <a:off x="1345680" y="5455440"/>
            <a:ext cx="962676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B4A971-39CB-4E72-906A-9CEA8578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628" y="1338596"/>
            <a:ext cx="2651971" cy="27417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B9EB03-0932-499D-879A-E770C1DF0739}"/>
              </a:ext>
            </a:extLst>
          </p:cNvPr>
          <p:cNvSpPr/>
          <p:nvPr/>
        </p:nvSpPr>
        <p:spPr>
          <a:xfrm>
            <a:off x="9068773" y="4065463"/>
            <a:ext cx="2997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Системы координат в </a:t>
            </a:r>
            <a:br>
              <a:rPr lang="ru-RU" sz="1600" dirty="0"/>
            </a:br>
            <a:r>
              <a:rPr lang="ru-RU" sz="1600" dirty="0"/>
              <a:t>плоско-параллельной задачи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Численное решение плоско-параллельной задачи перелёта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289800" y="1364040"/>
            <a:ext cx="1143756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При заданных НУ </a:t>
            </a:r>
            <a:r>
              <a:rPr lang="el-GR" sz="2000" b="1" strike="noStrike" spc="-1" dirty="0">
                <a:solidFill>
                  <a:srgbClr val="000000"/>
                </a:solidFill>
                <a:latin typeface="Calibri"/>
              </a:rPr>
              <a:t>Ϛ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, времени перелёта t</a:t>
            </a:r>
            <a:r>
              <a:rPr lang="en-US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f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задача перелёта – найти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v</a:t>
            </a:r>
            <a:r>
              <a:rPr lang="ru-RU" sz="2000" b="1" strike="noStrike" spc="-1" baseline="-25000" dirty="0">
                <a:solidFill>
                  <a:srgbClr val="000000"/>
                </a:solidFill>
                <a:latin typeface="Calibri"/>
                <a:ea typeface="Calibri"/>
              </a:rPr>
              <a:t>0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br>
              <a:rPr sz="2000" dirty="0"/>
            </a:b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Задача решается численно путём  нахождения минимума Ф в области определения </a:t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Пример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распределение </a:t>
            </a:r>
            <a:r>
              <a:rPr lang="el-GR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Δ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в задаче перелёта при</a:t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параметрах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7" name="Рисунок 296"/>
          <p:cNvPicPr/>
          <p:nvPr/>
        </p:nvPicPr>
        <p:blipFill>
          <a:blip r:embed="rId2"/>
          <a:stretch/>
        </p:blipFill>
        <p:spPr>
          <a:xfrm>
            <a:off x="2418767" y="2883240"/>
            <a:ext cx="3797280" cy="457200"/>
          </a:xfrm>
          <a:prstGeom prst="rect">
            <a:avLst/>
          </a:prstGeom>
          <a:ln w="0">
            <a:noFill/>
          </a:ln>
        </p:spPr>
      </p:pic>
      <p:pic>
        <p:nvPicPr>
          <p:cNvPr id="298" name="Рисунок 297"/>
          <p:cNvPicPr/>
          <p:nvPr/>
        </p:nvPicPr>
        <p:blipFill>
          <a:blip r:embed="rId3"/>
          <a:stretch/>
        </p:blipFill>
        <p:spPr>
          <a:xfrm>
            <a:off x="2164787" y="1750320"/>
            <a:ext cx="4305240" cy="45720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BBDBDF-D73E-4BE5-B795-2278A5385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34" y="2883240"/>
            <a:ext cx="4203219" cy="32889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BE48F1-6EF6-44FB-81B1-10A0644C1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043" y="4302149"/>
            <a:ext cx="4632194" cy="13890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CB395-96B7-4113-8C4E-DCE141E94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40" y="4302149"/>
            <a:ext cx="2027003" cy="1389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Влияние начальных условий на существование решения задачи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Область существования решения задачи в пространстве НУ </a:t>
            </a:r>
            <a:r>
              <a:rPr lang="el-GR" sz="2000" b="1" strike="noStrike" spc="-1" dirty="0">
                <a:solidFill>
                  <a:srgbClr val="000000"/>
                </a:solidFill>
                <a:latin typeface="Calibri"/>
              </a:rPr>
              <a:t>Ϛ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ограничена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Пример области приближённого решения </a:t>
            </a:r>
            <a:r>
              <a:rPr lang="ru-RU" sz="2000" strike="noStrike" spc="-1" dirty="0" err="1">
                <a:solidFill>
                  <a:srgbClr val="000000"/>
                </a:solidFill>
                <a:latin typeface="Calibri"/>
              </a:rPr>
              <a:t>Δr</a:t>
            </a:r>
            <a:r>
              <a:rPr lang="ru-RU" sz="200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trike="noStrike" spc="-1" dirty="0">
                <a:solidFill>
                  <a:srgbClr val="000000"/>
                </a:solidFill>
                <a:latin typeface="Calibri"/>
              </a:rPr>
              <a:t>&lt;</a:t>
            </a:r>
            <a:r>
              <a:rPr lang="ru-RU" sz="200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strike="noStrike" spc="-1" dirty="0">
                <a:solidFill>
                  <a:srgbClr val="000000"/>
                </a:solidFill>
                <a:latin typeface="Calibri"/>
              </a:rPr>
              <a:t>100 </a:t>
            </a:r>
            <a:r>
              <a:rPr lang="ru-RU" sz="2000" strike="noStrike" spc="-1" dirty="0">
                <a:solidFill>
                  <a:srgbClr val="000000"/>
                </a:solidFill>
                <a:latin typeface="Calibri"/>
              </a:rPr>
              <a:t>м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при разных начальных угловых скоростях:</a:t>
            </a:r>
            <a:br>
              <a:rPr sz="2000" dirty="0"/>
            </a:br>
            <a:br>
              <a:rPr sz="2000" dirty="0"/>
            </a:br>
            <a:br>
              <a:rPr sz="2000" dirty="0"/>
            </a:br>
            <a:br>
              <a:rPr sz="2000" dirty="0"/>
            </a:b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В случае большой начальной угловой скорости конструкции решения может не существовать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Возникает задача удержания угловой скорости станции в окрестности ноля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FCF1A-641B-4C27-9E44-2D3E4A08C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00" y="2120210"/>
            <a:ext cx="9423400" cy="3179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Уменьшение влияния перелёта на угловую скорость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435888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При осуществлении серии перелётов возможно увеличение угловой скорости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Переформулируем задачу перелёта следующим образом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: c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реди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v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, удовлетворяющих 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   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ищется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Для конкретного примера справа представлены картины распределения невязки и угловой скорости внутри области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v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, удовлетворяющей (1)</a:t>
            </a:r>
          </a:p>
        </p:txBody>
      </p:sp>
      <p:pic>
        <p:nvPicPr>
          <p:cNvPr id="318" name="Рисунок 317"/>
          <p:cNvPicPr/>
          <p:nvPr/>
        </p:nvPicPr>
        <p:blipFill>
          <a:blip r:embed="rId2"/>
          <a:stretch/>
        </p:blipFill>
        <p:spPr>
          <a:xfrm>
            <a:off x="1620180" y="3163320"/>
            <a:ext cx="1955880" cy="431640"/>
          </a:xfrm>
          <a:prstGeom prst="rect">
            <a:avLst/>
          </a:prstGeom>
          <a:ln w="0">
            <a:noFill/>
          </a:ln>
        </p:spPr>
      </p:pic>
      <p:pic>
        <p:nvPicPr>
          <p:cNvPr id="319" name="Рисунок 318"/>
          <p:cNvPicPr/>
          <p:nvPr/>
        </p:nvPicPr>
        <p:blipFill>
          <a:blip r:embed="rId3"/>
          <a:stretch/>
        </p:blipFill>
        <p:spPr>
          <a:xfrm>
            <a:off x="1620180" y="3594960"/>
            <a:ext cx="2311560" cy="5461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BA7BA-36C8-43C2-8D96-E7F7CBF6D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4" y="1168006"/>
            <a:ext cx="7087536" cy="54000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Оцен</a:t>
            </a:r>
            <a:r>
              <a:rPr lang="ru-RU" sz="3200" b="1" spc="-1" dirty="0">
                <a:solidFill>
                  <a:srgbClr val="000000"/>
                </a:solidFill>
                <a:latin typeface="Calibri Light"/>
              </a:rPr>
              <a:t>ка решения задачи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45520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5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К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омпоненты невязки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Рассмотрим систему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r>
              <a:rPr lang="ru-RU" sz="2000" spc="-1" dirty="0">
                <a:solidFill>
                  <a:srgbClr val="000000"/>
                </a:solidFill>
                <a:latin typeface="Calibri"/>
              </a:rPr>
              <a:t>и дополнительные условия</a:t>
            </a: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“A+”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)</a:t>
            </a: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“A-”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)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Прямая со стрелкой 12"/>
          <p:cNvSpPr/>
          <p:nvPr/>
        </p:nvSpPr>
        <p:spPr>
          <a:xfrm flipH="1">
            <a:off x="6001560" y="4542840"/>
            <a:ext cx="52200" cy="46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Прямая со стрелкой 14"/>
          <p:cNvSpPr/>
          <p:nvPr/>
        </p:nvSpPr>
        <p:spPr>
          <a:xfrm flipV="1">
            <a:off x="6962760" y="5067360"/>
            <a:ext cx="8532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5680CF-06B3-40AF-989F-FFB80AFC0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93" y="1363643"/>
            <a:ext cx="5728520" cy="6971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0571DB-764E-4FBA-BFF8-D48001CA6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693" y="2036351"/>
            <a:ext cx="5634008" cy="6265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D89564-79ED-4326-B8FE-3DF8E55F4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47" y="2197146"/>
            <a:ext cx="5204846" cy="8515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321EA9-D08A-4C52-AD87-F8A059968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47" y="3152687"/>
            <a:ext cx="6518656" cy="3497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4A6917-993F-44EC-813F-347FAC1A8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942" y="4135772"/>
            <a:ext cx="3936153" cy="13196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AAE24C-F51B-4FE9-9263-FC77E70EC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226" y="4084455"/>
            <a:ext cx="4174906" cy="1507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Оцен</a:t>
            </a:r>
            <a:r>
              <a:rPr lang="ru-RU" sz="3200" b="1" spc="-1" dirty="0">
                <a:solidFill>
                  <a:srgbClr val="000000"/>
                </a:solidFill>
                <a:latin typeface="Calibri Light"/>
              </a:rPr>
              <a:t>ка решения задачи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45520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500"/>
          </a:bodyPr>
          <a:lstStyle/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Решение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 A+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a-A+)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 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b-A+)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Решение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 A-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 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a-A-)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 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r>
              <a:rPr lang="en-US" sz="2000" spc="-1" dirty="0">
                <a:solidFill>
                  <a:srgbClr val="000000"/>
                </a:solidFill>
                <a:latin typeface="Calibri"/>
              </a:rPr>
              <a:t>b-A-)</a:t>
            </a:r>
            <a:br>
              <a:rPr lang="en-US" sz="2000" spc="-1" dirty="0">
                <a:solidFill>
                  <a:srgbClr val="000000"/>
                </a:solidFill>
                <a:latin typeface="Calibri"/>
              </a:rPr>
            </a:br>
            <a:endParaRPr lang="en-US" sz="2000" spc="-1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001"/>
              </a:spcBef>
              <a:buClr>
                <a:srgbClr val="000000"/>
              </a:buClr>
            </a:pPr>
            <a:endParaRPr lang="en-US" sz="20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Прямая со стрелкой 12"/>
          <p:cNvSpPr/>
          <p:nvPr/>
        </p:nvSpPr>
        <p:spPr>
          <a:xfrm flipH="1">
            <a:off x="6001560" y="4542840"/>
            <a:ext cx="52200" cy="46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Прямая со стрелкой 14"/>
          <p:cNvSpPr/>
          <p:nvPr/>
        </p:nvSpPr>
        <p:spPr>
          <a:xfrm flipV="1">
            <a:off x="6962760" y="5067360"/>
            <a:ext cx="85320" cy="401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FF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9FF7BD-C985-490F-9BAC-0C3DCA141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12" y="2027873"/>
            <a:ext cx="4697454" cy="6177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09D746-6FE8-4626-A487-2BEF5291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11" y="3166180"/>
            <a:ext cx="3800134" cy="5724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9E96C6-0031-4632-AC57-AF8DFFE7F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84" y="4638800"/>
            <a:ext cx="4758281" cy="6147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E4B8FE-93A3-4F15-BE6A-4E7E5581D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84" y="5756454"/>
            <a:ext cx="3896609" cy="5683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363564-771F-4FE1-B117-3DB54DA56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5" y="1388880"/>
            <a:ext cx="6757746" cy="299308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B078EED-C821-486C-9DE3-F8E8F581C3D9}"/>
              </a:ext>
            </a:extLst>
          </p:cNvPr>
          <p:cNvSpPr/>
          <p:nvPr/>
        </p:nvSpPr>
        <p:spPr>
          <a:xfrm>
            <a:off x="7395029" y="4682920"/>
            <a:ext cx="2922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-1" dirty="0">
                <a:solidFill>
                  <a:srgbClr val="000000"/>
                </a:solidFill>
                <a:latin typeface="Calibri"/>
              </a:rPr>
              <a:t>Пересечение (а-А+) и (а-А-)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563E0F-C2FD-4C11-8F48-A9B48B266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6681" y="5052252"/>
            <a:ext cx="3438905" cy="13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7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1868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Содержание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47280" y="1487227"/>
            <a:ext cx="10731920" cy="4786573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Введение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Глава 1. Уравнения движения и постановка задачи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Глава 2. Случай плоско-параллельного движения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Глава 3. Случай пространственного движения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Calibri"/>
              </a:rPr>
              <a:t>Результаты</a:t>
            </a: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Заключение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2514960" y="2558880"/>
            <a:ext cx="7161480" cy="1949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252525"/>
                </a:solidFill>
                <a:latin typeface="Prata"/>
                <a:ea typeface="Prata"/>
              </a:rPr>
              <a:t>Глава 3. </a:t>
            </a:r>
            <a:r>
              <a:rPr lang="ru-RU" sz="3200" spc="-1" dirty="0">
                <a:solidFill>
                  <a:srgbClr val="252525"/>
                </a:solidFill>
                <a:latin typeface="Prata"/>
                <a:ea typeface="Prata"/>
              </a:rPr>
              <a:t>Случай пространственного движения</a:t>
            </a:r>
            <a:endParaRPr lang="ru-RU" sz="3200" b="0" strike="noStrike" spc="-1" dirty="0">
              <a:solidFill>
                <a:srgbClr val="252525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Случай произвольного пространственного движения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Рассмотрим произвольный случай пространственного поступательного и углового движения.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Решение задачи перелёта ищется численно:  </a:t>
            </a:r>
            <a:br>
              <a:rPr lang="ru-RU" sz="20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lang="ru-RU" sz="20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lang="ru-RU" sz="20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Эту задачу решает задача минимизации квадрата невязки</a:t>
            </a:r>
            <a:br>
              <a:rPr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По аналогии с плоским случаем, при больших угловых скоростях решение может не существовать.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При решении задачи перелёта необходимо учесть минимизацию угловой скорости станции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39EFBD-4954-4831-9B9B-4710597A4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317" y="2979752"/>
            <a:ext cx="6701366" cy="6092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64DDB-4E23-485E-A32F-B6157659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999" y="2043921"/>
            <a:ext cx="4130145" cy="518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Численные методы решения задачи перелёта с учётом ограничений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Дополнительно требуется найти решение перелёта, при котором траектория не пересекает элементы конструкции во время полёта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Ограничения на параметры движения могут быть записаны в виде 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учёта ограничений на параметры движения функционал Ф в задаче поиска </a:t>
            </a:r>
            <a:b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заменяется согласно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2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барьерному методу</a:t>
            </a:r>
            <a:br>
              <a:rPr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методу штрафных функций</a:t>
            </a: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Предлагается функция вида</a:t>
            </a:r>
            <a:r>
              <a:rPr lang="en-US" sz="20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sz="20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5" name="TextBox 75"/>
          <p:cNvSpPr/>
          <p:nvPr/>
        </p:nvSpPr>
        <p:spPr>
          <a:xfrm>
            <a:off x="7792472" y="3771360"/>
            <a:ext cx="185407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000000"/>
                </a:solidFill>
                <a:latin typeface="Calibri"/>
              </a:rPr>
              <a:t>Ю.Е. Нестеров «Методы</a:t>
            </a: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000000"/>
                </a:solidFill>
                <a:latin typeface="Calibri"/>
              </a:rPr>
              <a:t>выпуклой оптимизации»,</a:t>
            </a:r>
            <a:br>
              <a:rPr sz="1200" dirty="0"/>
            </a:br>
            <a:r>
              <a:rPr lang="ru-RU" sz="1200" b="0" strike="noStrike" spc="-1" dirty="0">
                <a:solidFill>
                  <a:srgbClr val="000000"/>
                </a:solidFill>
                <a:latin typeface="Calibri"/>
              </a:rPr>
              <a:t>2010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396" name="Рисунок 395"/>
          <p:cNvPicPr/>
          <p:nvPr/>
        </p:nvPicPr>
        <p:blipFill>
          <a:blip r:embed="rId2"/>
          <a:stretch/>
        </p:blipFill>
        <p:spPr>
          <a:xfrm>
            <a:off x="5052240" y="1649580"/>
            <a:ext cx="1371600" cy="419040"/>
          </a:xfrm>
          <a:prstGeom prst="rect">
            <a:avLst/>
          </a:prstGeom>
          <a:ln w="0">
            <a:noFill/>
          </a:ln>
        </p:spPr>
      </p:pic>
      <p:pic>
        <p:nvPicPr>
          <p:cNvPr id="397" name="Рисунок 396"/>
          <p:cNvPicPr/>
          <p:nvPr/>
        </p:nvPicPr>
        <p:blipFill>
          <a:blip r:embed="rId3"/>
          <a:stretch/>
        </p:blipFill>
        <p:spPr>
          <a:xfrm>
            <a:off x="2877467" y="2831760"/>
            <a:ext cx="6769080" cy="635040"/>
          </a:xfrm>
          <a:prstGeom prst="rect">
            <a:avLst/>
          </a:prstGeom>
          <a:ln w="0">
            <a:noFill/>
          </a:ln>
        </p:spPr>
      </p:pic>
      <p:pic>
        <p:nvPicPr>
          <p:cNvPr id="398" name="Рисунок 397"/>
          <p:cNvPicPr/>
          <p:nvPr/>
        </p:nvPicPr>
        <p:blipFill>
          <a:blip r:embed="rId4"/>
          <a:stretch/>
        </p:blipFill>
        <p:spPr>
          <a:xfrm>
            <a:off x="4197146" y="3409920"/>
            <a:ext cx="3606840" cy="1486080"/>
          </a:xfrm>
          <a:prstGeom prst="rect">
            <a:avLst/>
          </a:prstGeom>
          <a:ln w="0">
            <a:noFill/>
          </a:ln>
        </p:spPr>
      </p:pic>
      <p:pic>
        <p:nvPicPr>
          <p:cNvPr id="399" name="Рисунок 398"/>
          <p:cNvPicPr/>
          <p:nvPr/>
        </p:nvPicPr>
        <p:blipFill>
          <a:blip r:embed="rId5"/>
          <a:stretch/>
        </p:blipFill>
        <p:spPr>
          <a:xfrm>
            <a:off x="8080560" y="1996380"/>
            <a:ext cx="1354320" cy="47340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88F547-452E-42D8-B737-5E95C900E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615" y="4896000"/>
            <a:ext cx="4344783" cy="15193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54CCB0-41D6-44D9-926D-FDA6DF9B5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2546" y="4952375"/>
            <a:ext cx="2771306" cy="1550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Использование библиотеки </a:t>
            </a:r>
            <a:r>
              <a:rPr lang="en-US" sz="3200" b="1" strike="noStrike" spc="-1">
                <a:solidFill>
                  <a:srgbClr val="000000"/>
                </a:solidFill>
                <a:latin typeface="Calibri Light"/>
              </a:rPr>
              <a:t>scipy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77209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3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Методы библиотеки 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scipy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 опираются на задачи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Минимизации скалярной функции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Выполнение ограничений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ru-RU" sz="16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 качестве скалярной функции 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используется функционал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Для описания ограничения на столкновение с конструкцией задаётся непрерывная функция</a:t>
            </a: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где </a:t>
            </a: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ρ</a:t>
            </a:r>
            <a:r>
              <a:rPr lang="en-US" sz="2000" b="0" strike="noStrike" spc="-1" baseline="-25000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, </a:t>
            </a: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ρ</a:t>
            </a:r>
            <a:r>
              <a:rPr lang="en-US" sz="2000" b="0" strike="noStrike" spc="-1" baseline="-25000">
                <a:solidFill>
                  <a:srgbClr val="000000"/>
                </a:solidFill>
                <a:latin typeface="Calibri"/>
              </a:rPr>
              <a:t>y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, </a:t>
            </a: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ρ</a:t>
            </a:r>
            <a:r>
              <a:rPr lang="en-US" sz="2000" b="0" strike="noStrike" spc="-1" baseline="-25000">
                <a:solidFill>
                  <a:srgbClr val="000000"/>
                </a:solidFill>
                <a:latin typeface="Calibri"/>
              </a:rPr>
              <a:t>z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 –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безразмерные проекции радиус-вектора 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r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на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главные оси цилиндра, 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и 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L –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диаметр и длина цилиндра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Ограничения </a:t>
            </a:r>
            <a:r>
              <a:rPr lang="en-US" sz="2000" b="1" strike="noStrike" spc="-1">
                <a:solidFill>
                  <a:srgbClr val="000000"/>
                </a:solidFill>
                <a:latin typeface="Calibri"/>
              </a:rPr>
              <a:t>g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задаются следующим образом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3" name="Рисунок 1"/>
          <p:cNvPicPr/>
          <p:nvPr/>
        </p:nvPicPr>
        <p:blipFill>
          <a:blip r:embed="rId2"/>
          <a:stretch/>
        </p:blipFill>
        <p:spPr>
          <a:xfrm>
            <a:off x="8157240" y="1390320"/>
            <a:ext cx="3943080" cy="3260880"/>
          </a:xfrm>
          <a:prstGeom prst="rect">
            <a:avLst/>
          </a:prstGeom>
          <a:ln w="0">
            <a:noFill/>
          </a:ln>
        </p:spPr>
      </p:pic>
      <p:pic>
        <p:nvPicPr>
          <p:cNvPr id="404" name="Рисунок 6"/>
          <p:cNvPicPr/>
          <p:nvPr/>
        </p:nvPicPr>
        <p:blipFill>
          <a:blip r:embed="rId3"/>
          <a:stretch/>
        </p:blipFill>
        <p:spPr>
          <a:xfrm rot="5400000">
            <a:off x="8985960" y="4411080"/>
            <a:ext cx="1839960" cy="2345040"/>
          </a:xfrm>
          <a:prstGeom prst="rect">
            <a:avLst/>
          </a:prstGeom>
          <a:ln w="0">
            <a:noFill/>
          </a:ln>
        </p:spPr>
      </p:pic>
      <p:sp>
        <p:nvSpPr>
          <p:cNvPr id="405" name="TextBox 2"/>
          <p:cNvSpPr/>
          <p:nvPr/>
        </p:nvSpPr>
        <p:spPr>
          <a:xfrm>
            <a:off x="9959760" y="4813200"/>
            <a:ext cx="17251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Собираемая</a:t>
            </a:r>
            <a:br>
              <a:rPr sz="1800"/>
            </a:b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конструкция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06" name="TextBox 7"/>
          <p:cNvSpPr/>
          <p:nvPr/>
        </p:nvSpPr>
        <p:spPr>
          <a:xfrm>
            <a:off x="8149680" y="1205640"/>
            <a:ext cx="3807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Распределение функции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g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*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r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417" name="Рисунок 416"/>
          <p:cNvPicPr/>
          <p:nvPr/>
        </p:nvPicPr>
        <p:blipFill>
          <a:blip r:embed="rId4"/>
          <a:stretch/>
        </p:blipFill>
        <p:spPr>
          <a:xfrm>
            <a:off x="3881680" y="1971340"/>
            <a:ext cx="4165560" cy="431640"/>
          </a:xfrm>
          <a:prstGeom prst="rect">
            <a:avLst/>
          </a:prstGeom>
          <a:ln w="0">
            <a:noFill/>
          </a:ln>
        </p:spPr>
      </p:pic>
      <p:pic>
        <p:nvPicPr>
          <p:cNvPr id="418" name="Рисунок 417"/>
          <p:cNvPicPr/>
          <p:nvPr/>
        </p:nvPicPr>
        <p:blipFill>
          <a:blip r:embed="rId5"/>
          <a:stretch/>
        </p:blipFill>
        <p:spPr>
          <a:xfrm>
            <a:off x="5706000" y="5676633"/>
            <a:ext cx="2451240" cy="419040"/>
          </a:xfrm>
          <a:prstGeom prst="rect">
            <a:avLst/>
          </a:prstGeom>
          <a:ln w="0">
            <a:noFill/>
          </a:ln>
        </p:spPr>
      </p:pic>
      <p:pic>
        <p:nvPicPr>
          <p:cNvPr id="419" name="Рисунок 418"/>
          <p:cNvPicPr/>
          <p:nvPr/>
        </p:nvPicPr>
        <p:blipFill>
          <a:blip r:embed="rId6"/>
          <a:stretch/>
        </p:blipFill>
        <p:spPr>
          <a:xfrm>
            <a:off x="1044090" y="3285253"/>
            <a:ext cx="5372280" cy="1803240"/>
          </a:xfrm>
          <a:prstGeom prst="rect">
            <a:avLst/>
          </a:prstGeom>
          <a:ln w="0">
            <a:noFill/>
          </a:ln>
        </p:spPr>
      </p:pic>
      <p:pic>
        <p:nvPicPr>
          <p:cNvPr id="420" name="Рисунок 419"/>
          <p:cNvPicPr/>
          <p:nvPr/>
        </p:nvPicPr>
        <p:blipFill>
          <a:blip r:embed="rId7"/>
          <a:stretch/>
        </p:blipFill>
        <p:spPr>
          <a:xfrm>
            <a:off x="7080300" y="2337837"/>
            <a:ext cx="1028880" cy="355680"/>
          </a:xfrm>
          <a:prstGeom prst="rect">
            <a:avLst/>
          </a:prstGeom>
          <a:ln w="0">
            <a:noFill/>
          </a:ln>
        </p:spPr>
      </p:pic>
      <p:pic>
        <p:nvPicPr>
          <p:cNvPr id="421" name="Рисунок 420"/>
          <p:cNvPicPr/>
          <p:nvPr/>
        </p:nvPicPr>
        <p:blipFill>
          <a:blip r:embed="rId8"/>
          <a:stretch/>
        </p:blipFill>
        <p:spPr>
          <a:xfrm>
            <a:off x="4579560" y="3020760"/>
            <a:ext cx="2133720" cy="63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Предложенный подход численного решения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Ограничение на столкновение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если на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k-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й итерации интегрирования уравнений движения радиус-вектор аппарата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libri"/>
              </a:rPr>
              <a:t>r</a:t>
            </a:r>
            <a:r>
              <a:rPr lang="en-US" sz="2000" b="1" strike="noStrike" spc="-1" baseline="-25000" dirty="0" err="1">
                <a:solidFill>
                  <a:srgbClr val="000000"/>
                </a:solidFill>
                <a:latin typeface="Calibri"/>
              </a:rPr>
              <a:t>a</a:t>
            </a:r>
            <a:r>
              <a:rPr lang="en-US" sz="2000" b="1" strike="noStrike" spc="-1" baseline="30000" dirty="0" err="1">
                <a:solidFill>
                  <a:srgbClr val="000000"/>
                </a:solidFill>
                <a:latin typeface="Calibri"/>
              </a:rPr>
              <a:t>k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находится внутри элемента конструкции, интегрирование прекращается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Используется векторная функция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Ф*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, основанная на скалярной функции Ф* 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lang="ru-RU" sz="20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sz="2000" dirty="0"/>
            </a:b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Решается задача поиска оптимальной скорости отталкивания методом Ньютона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lang="ru-RU" sz="2000" spc="-1" dirty="0">
                <a:solidFill>
                  <a:srgbClr val="000000"/>
                </a:solidFill>
                <a:latin typeface="Calibri"/>
              </a:rPr>
            </a:b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Замечание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из-за прекращения интегрирования вектор-функция </a:t>
            </a:r>
            <a:r>
              <a:rPr lang="ru-RU" sz="2000" b="1" strike="noStrike" spc="-1" dirty="0">
                <a:solidFill>
                  <a:srgbClr val="000000"/>
                </a:solidFill>
                <a:latin typeface="Calibri"/>
              </a:rPr>
              <a:t>Ф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*(</a:t>
            </a:r>
            <a:r>
              <a:rPr lang="en-US" sz="2000" b="1" spc="-1" dirty="0">
                <a:solidFill>
                  <a:srgbClr val="000000"/>
                </a:solidFill>
                <a:latin typeface="Calibri"/>
              </a:rPr>
              <a:t>ʋ</a:t>
            </a:r>
            <a:r>
              <a:rPr lang="ru-RU" sz="2000" b="1" strike="noStrike" spc="-1" baseline="-25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) разрывная в, необходим анализ начального приближения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3" name="Рисунок 432"/>
          <p:cNvPicPr/>
          <p:nvPr/>
        </p:nvPicPr>
        <p:blipFill>
          <a:blip r:embed="rId2"/>
          <a:stretch/>
        </p:blipFill>
        <p:spPr>
          <a:xfrm>
            <a:off x="5224860" y="2007520"/>
            <a:ext cx="1650960" cy="41904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7A4399-A2E3-4984-A401-7799F034F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265" y="2910422"/>
            <a:ext cx="4088870" cy="1584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3E6FF4-F4CD-48CC-A40A-2E6316FCE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500" y="5096774"/>
            <a:ext cx="2089679" cy="565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Рисунок 10"/>
          <p:cNvPicPr/>
          <p:nvPr/>
        </p:nvPicPr>
        <p:blipFill>
          <a:blip r:embed="rId2"/>
          <a:stretch/>
        </p:blipFill>
        <p:spPr>
          <a:xfrm>
            <a:off x="8362080" y="4035240"/>
            <a:ext cx="3275280" cy="2773440"/>
          </a:xfrm>
          <a:prstGeom prst="rect">
            <a:avLst/>
          </a:prstGeom>
          <a:ln w="0">
            <a:noFill/>
          </a:ln>
        </p:spPr>
      </p:pic>
      <p:pic>
        <p:nvPicPr>
          <p:cNvPr id="438" name="Рисунок 6"/>
          <p:cNvPicPr/>
          <p:nvPr/>
        </p:nvPicPr>
        <p:blipFill>
          <a:blip r:embed="rId3"/>
          <a:stretch/>
        </p:blipFill>
        <p:spPr>
          <a:xfrm>
            <a:off x="2071800" y="2196360"/>
            <a:ext cx="4021920" cy="3089880"/>
          </a:xfrm>
          <a:prstGeom prst="rect">
            <a:avLst/>
          </a:prstGeom>
          <a:ln w="0">
            <a:noFill/>
          </a:ln>
        </p:spPr>
      </p:pic>
      <p:sp>
        <p:nvSpPr>
          <p:cNvPr id="439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838080" y="130680"/>
            <a:ext cx="10515240" cy="967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Задание начального приближения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838080" y="1451520"/>
            <a:ext cx="5181120" cy="4725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Основа поиска минимума для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невыпуклой функции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Перебор параметров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v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0 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={v,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ϕ,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l-GR" sz="2000" b="0" strike="noStrike" spc="-1">
                <a:solidFill>
                  <a:srgbClr val="000000"/>
                </a:solidFill>
                <a:latin typeface="Calibri"/>
              </a:rPr>
              <a:t>θ}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/>
          </p:nvPr>
        </p:nvSpPr>
        <p:spPr>
          <a:xfrm>
            <a:off x="5370120" y="1451520"/>
            <a:ext cx="5983200" cy="5193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8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Предложенный подход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Неучёт уравнений Эйлера, отталкивания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br>
              <a:rPr sz="2000"/>
            </a:b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Семейство траекторий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 фиксированными</a:t>
            </a:r>
            <a:br>
              <a:rPr sz="2000"/>
            </a:b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r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r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 и варьирующимся t</a:t>
            </a:r>
            <a:r>
              <a:rPr lang="en-US" sz="2000" b="1" strike="noStrike" spc="-1" baseline="-25000">
                <a:solidFill>
                  <a:srgbClr val="000000"/>
                </a:solidFill>
                <a:latin typeface="Calibri"/>
              </a:rPr>
              <a:t>f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Проверка «огибания»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: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по заданным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r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r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1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строится сфера так,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чтобы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r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000" b="1" strike="noStrike" spc="-1">
                <a:solidFill>
                  <a:srgbClr val="000000"/>
                </a:solidFill>
                <a:latin typeface="Calibri"/>
              </a:rPr>
              <a:t>r</a:t>
            </a:r>
            <a:r>
              <a:rPr lang="ru-RU" sz="2000" b="1" strike="noStrike" spc="-1" baseline="-25000">
                <a:solidFill>
                  <a:srgbClr val="000000"/>
                </a:solidFill>
                <a:latin typeface="Calibri"/>
              </a:rPr>
              <a:t>1</a:t>
            </a: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 были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диаметрально</a:t>
            </a:r>
            <a:br>
              <a:rPr sz="2000"/>
            </a:b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противоположны</a:t>
            </a:r>
          </a:p>
        </p:txBody>
      </p:sp>
      <p:sp>
        <p:nvSpPr>
          <p:cNvPr id="443" name="TextBox 7"/>
          <p:cNvSpPr/>
          <p:nvPr/>
        </p:nvSpPr>
        <p:spPr>
          <a:xfrm>
            <a:off x="896400" y="3588840"/>
            <a:ext cx="1290600" cy="67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v</a:t>
            </a:r>
            <a:r>
              <a:rPr lang="en-US" sz="1800" b="1" strike="noStrike" spc="-1" baseline="-2500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=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3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см/с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444" name="Рисунок 8"/>
          <p:cNvPicPr/>
          <p:nvPr/>
        </p:nvPicPr>
        <p:blipFill>
          <a:blip r:embed="rId4"/>
          <a:stretch/>
        </p:blipFill>
        <p:spPr>
          <a:xfrm>
            <a:off x="435600" y="4057200"/>
            <a:ext cx="3046680" cy="2587680"/>
          </a:xfrm>
          <a:prstGeom prst="rect">
            <a:avLst/>
          </a:prstGeom>
          <a:ln w="0">
            <a:noFill/>
          </a:ln>
        </p:spPr>
      </p:pic>
      <p:pic>
        <p:nvPicPr>
          <p:cNvPr id="445" name="Рисунок 9"/>
          <p:cNvPicPr/>
          <p:nvPr/>
        </p:nvPicPr>
        <p:blipFill>
          <a:blip r:embed="rId5"/>
          <a:stretch/>
        </p:blipFill>
        <p:spPr>
          <a:xfrm>
            <a:off x="5523840" y="2324520"/>
            <a:ext cx="6662520" cy="283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2514960" y="2558880"/>
            <a:ext cx="7161480" cy="1949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spc="-1" dirty="0">
                <a:solidFill>
                  <a:srgbClr val="252525"/>
                </a:solidFill>
                <a:latin typeface="Prata"/>
              </a:rPr>
              <a:t>Результаты</a:t>
            </a:r>
            <a:endParaRPr lang="ru-RU" sz="3200" b="0" strike="noStrike" spc="-1" dirty="0">
              <a:solidFill>
                <a:srgbClr val="252525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4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838080" y="130680"/>
            <a:ext cx="10515240" cy="967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Результаты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838080" y="1451520"/>
            <a:ext cx="10972920" cy="4725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Параметры численного моделирования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                  Выполнение ограничений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EAFA0-4EB4-4C5D-B681-5EA658EF1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24" y="1925725"/>
            <a:ext cx="5689034" cy="42507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E0B597-D16B-4F6B-B886-A9EC26BBD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1925725"/>
            <a:ext cx="5008203" cy="45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838080" y="130680"/>
            <a:ext cx="10515240" cy="967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Результаты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838080" y="1451520"/>
            <a:ext cx="10972920" cy="4725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Использование метода Ньютона для разрывной вектор-функции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Calibri"/>
              </a:rPr>
              <a:t>Ф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*(</a:t>
            </a:r>
            <a:r>
              <a:rPr lang="en-US" sz="2000" b="1" spc="-1" dirty="0">
                <a:solidFill>
                  <a:srgbClr val="000000"/>
                </a:solidFill>
                <a:latin typeface="Calibri"/>
              </a:rPr>
              <a:t>ʋ</a:t>
            </a:r>
            <a:r>
              <a:rPr lang="ru-RU" sz="2000" b="1" spc="-1" baseline="-25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)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  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8E194-4873-4571-859E-F2642005D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19866"/>
            <a:ext cx="3509806" cy="2643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7A819-3A51-4B32-BF03-40E99F744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52" y="2237320"/>
            <a:ext cx="3852531" cy="28860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425BF-F43A-48B1-ABA3-2420CA649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62" y="2319865"/>
            <a:ext cx="3649459" cy="2720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3F66D4-C33E-4460-A098-FBE2A7EB4FE8}"/>
              </a:ext>
            </a:extLst>
          </p:cNvPr>
          <p:cNvSpPr txBox="1"/>
          <p:nvPr/>
        </p:nvSpPr>
        <p:spPr>
          <a:xfrm>
            <a:off x="982133" y="5275675"/>
            <a:ext cx="2566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Случайное начальное приближение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B5509-632F-448B-B6FA-43F8D5C6D380}"/>
              </a:ext>
            </a:extLst>
          </p:cNvPr>
          <p:cNvSpPr txBox="1"/>
          <p:nvPr/>
        </p:nvSpPr>
        <p:spPr>
          <a:xfrm>
            <a:off x="4986867" y="5261102"/>
            <a:ext cx="19720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/>
              <a:t>Начальное приближение</a:t>
            </a:r>
          </a:p>
          <a:p>
            <a:r>
              <a:rPr lang="ru-RU" sz="1100"/>
              <a:t>пространственного случая </a:t>
            </a:r>
            <a:endParaRPr lang="ru-RU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40686-E2B9-47C1-8AB5-DDFC2F03F32D}"/>
              </a:ext>
            </a:extLst>
          </p:cNvPr>
          <p:cNvSpPr txBox="1"/>
          <p:nvPr/>
        </p:nvSpPr>
        <p:spPr>
          <a:xfrm>
            <a:off x="9003814" y="5191036"/>
            <a:ext cx="22060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Начальное приближение</a:t>
            </a:r>
          </a:p>
          <a:p>
            <a:r>
              <a:rPr lang="ru-RU" sz="1100" dirty="0"/>
              <a:t>плоско-параллельного случая </a:t>
            </a:r>
          </a:p>
        </p:txBody>
      </p:sp>
    </p:spTree>
    <p:extLst>
      <p:ext uri="{BB962C8B-B14F-4D97-AF65-F5344CB8AC3E}">
        <p14:creationId xmlns:p14="http://schemas.microsoft.com/office/powerpoint/2010/main" val="21982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838080" y="130680"/>
            <a:ext cx="10515240" cy="967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Результаты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838080" y="1451520"/>
            <a:ext cx="3598453" cy="4725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Использование метода допустимой области </a:t>
            </a:r>
            <a:r>
              <a:rPr lang="en-US" sz="2000" spc="-1" dirty="0" err="1">
                <a:solidFill>
                  <a:srgbClr val="000000"/>
                </a:solidFill>
                <a:latin typeface="Calibri"/>
              </a:rPr>
              <a:t>scipy</a:t>
            </a:r>
            <a:r>
              <a:rPr lang="en-US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с начальным приближением пространственного случая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9E0332-B5D6-4D82-8150-2F32CD060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52" y="1393060"/>
            <a:ext cx="6452115" cy="48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 9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64040" y="13320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Введение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A03632-7DA2-4B6A-8647-4386ECDF6E9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384981" y="1485760"/>
            <a:ext cx="4401646" cy="281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0">
            <a:extLst>
              <a:ext uri="{FF2B5EF4-FFF2-40B4-BE49-F238E27FC236}">
                <a16:creationId xmlns:a16="http://schemas.microsoft.com/office/drawing/2014/main" id="{00B958D7-00AF-44EF-AA8A-CA8D39558D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09540" y="4422763"/>
            <a:ext cx="3346195" cy="21500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PlaceHolder 2">
            <a:extLst>
              <a:ext uri="{FF2B5EF4-FFF2-40B4-BE49-F238E27FC236}">
                <a16:creationId xmlns:a16="http://schemas.microsoft.com/office/drawing/2014/main" id="{04179696-3003-4D2D-B880-38B735805EE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64040" y="1411162"/>
            <a:ext cx="726480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Мотивация: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Ограничение габаритов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Миниатюризация миссий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Типы конструкций: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Модули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Ферма</a:t>
            </a: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До сборки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Грузовой контейнер 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Констелляция модулей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Способы передвижения: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Перемещение по конструкции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Полёт между точками конструкции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72D300-14FB-494A-AFDF-2BA44907A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041" y="1485760"/>
            <a:ext cx="2785863" cy="281576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6295C9-9281-4F40-B30C-1C7B91878CDF}"/>
              </a:ext>
            </a:extLst>
          </p:cNvPr>
          <p:cNvSpPr/>
          <p:nvPr/>
        </p:nvSpPr>
        <p:spPr>
          <a:xfrm>
            <a:off x="8722203" y="4422763"/>
            <a:ext cx="31480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Nanjangud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ru-RU" sz="1050" dirty="0">
                <a:latin typeface="Calibri" panose="020F0502020204030204" pitchFamily="34" charset="0"/>
                <a:cs typeface="Calibri" panose="020F0502020204030204" pitchFamily="34" charset="0"/>
              </a:rPr>
              <a:t>, ROBOTIC ARCHITECTURES FOR THE ON-ORBIT ASSEMBLY OF LARGE SPACE TELESCOPES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80DE06-0CBF-4ECD-B8AF-92704EA112B4}"/>
              </a:ext>
            </a:extLst>
          </p:cNvPr>
          <p:cNvSpPr/>
          <p:nvPr/>
        </p:nvSpPr>
        <p:spPr>
          <a:xfrm>
            <a:off x="8772234" y="4838261"/>
            <a:ext cx="304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Lee N., Architecture for in-space robotic assembly of a modular space telescope</a:t>
            </a:r>
            <a:endParaRPr lang="en-US" sz="11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Заключение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Предложен новый подход к управлению движением космического аппарата-сборщика в задаче перелёта между точками орбитальной конструкции с использованием серии отталкиваний и закреплений при сборке конструкции ферменного типа</a:t>
            </a: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Для плоскопараллельного случая получены аналитические выражения для нахождения скорости отталкивания для решения задачи перелёта между точками конструкции</a:t>
            </a: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Для случая пространственного движения решение задачи перелёта ищется численно с учётом ограничений, связанных с требованием </a:t>
            </a:r>
            <a:r>
              <a:rPr lang="ru-RU" sz="2000" spc="-1" dirty="0" err="1">
                <a:solidFill>
                  <a:srgbClr val="000000"/>
                </a:solidFill>
                <a:latin typeface="Calibri"/>
              </a:rPr>
              <a:t>избежания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 столкновения с элементами конструкции</a:t>
            </a: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Приведены начальные приближения для численных методов поиска в случае устойчивого и неустойчивого углового положения равновесия собираемой конструкции</a:t>
            </a: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Для конкретного примера сборки конструкции приведены результаты моделирования движения аппарата-сборщика, которые демонстрируют успешное решение задачи перелёта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Приложение</a:t>
            </a:r>
            <a:r>
              <a:rPr lang="en-US" sz="3200" b="1" strike="noStrike" spc="-1" dirty="0">
                <a:solidFill>
                  <a:srgbClr val="000000"/>
                </a:solidFill>
                <a:latin typeface="Calibri Light"/>
              </a:rPr>
              <a:t>:</a:t>
            </a: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 угловое движение аппарата-сборщика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Задачу углового движения аппарата-сборщика с переносимым стержнем 1,2 можно отделить от задачи поступательного движения их общего центра масс, если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Узлы захвата на выпуклой оболочке 4 конструкции 3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Аппарат-с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борщик переносит стержень за середину</a:t>
            </a: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Тогда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Удержание стержня перпендикулярно нормали к выпуклой оболочке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585272-AB36-4D49-A8DA-47B75B64D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39" y="3610893"/>
            <a:ext cx="6918401" cy="30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Прямоугольник 5"/>
          <p:cNvSpPr/>
          <p:nvPr/>
        </p:nvSpPr>
        <p:spPr>
          <a:xfrm>
            <a:off x="6656065" y="879916"/>
            <a:ext cx="2798611" cy="2549084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18680" y="1212120"/>
            <a:ext cx="6075253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Сборка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управляемых модулей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на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основе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пол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ей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скоростей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для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осуществления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конфигурации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стыковки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избежания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столкновения</a:t>
            </a:r>
            <a:br>
              <a:rPr lang="ru-RU" sz="2000" dirty="0"/>
            </a:b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Izzo D. “Equilibrium shaping: distributed motion planning for satellite swarm”, 2005, Proc. 8th Intern.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Symp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. on Artificial Intelligence, Robotics and Automation in space.</a:t>
            </a:r>
            <a:endParaRPr lang="ru-RU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Сборка управляемых модулей на основе потенциалов для осуществления конфигурации,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Calibri"/>
              </a:rPr>
              <a:t>избежания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столкновения</a:t>
            </a:r>
            <a:br>
              <a:rPr lang="ru-RU" sz="2000" dirty="0"/>
            </a:b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McInnes C. R., “Distributed Control of Maneuvering</a:t>
            </a:r>
            <a:br>
              <a:rPr lang="en-US" sz="1400" dirty="0"/>
            </a:b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Vehicles for On-Orbit Assembly”, 1995, Journal of Guidance,</a:t>
            </a:r>
            <a:br>
              <a:rPr lang="en-US" sz="1400" dirty="0"/>
            </a:b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Control, and Dynamics, Vol.18, No. 5</a:t>
            </a:r>
            <a:endParaRPr lang="ru-RU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1600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Оценка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затрат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для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разных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стратегий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орбитальной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Calibri"/>
              </a:rPr>
              <a:t>сборки</a:t>
            </a:r>
            <a:br>
              <a:rPr sz="2000" dirty="0"/>
            </a:b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G</a:t>
            </a:r>
            <a:r>
              <a:rPr lang="en-US" sz="1400" spc="-1" dirty="0" err="1">
                <a:solidFill>
                  <a:srgbClr val="000000"/>
                </a:solidFill>
                <a:latin typeface="Calibri"/>
              </a:rPr>
              <a:t>ralla</a:t>
            </a:r>
            <a:r>
              <a:rPr lang="en-US" sz="1400" spc="-1" dirty="0">
                <a:solidFill>
                  <a:srgbClr val="000000"/>
                </a:solidFill>
                <a:latin typeface="Calibri"/>
              </a:rPr>
              <a:t> 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. L., Oliver de W. “Strategies for on-orbit assembly of modular spacecraft”, 2007, JBIS – Journal of the British Interplanetary Society</a:t>
            </a:r>
            <a:endParaRPr lang="ru-RU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Прямоугольник 9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pic>
        <p:nvPicPr>
          <p:cNvPr id="133" name="Рисунок 7"/>
          <p:cNvPicPr/>
          <p:nvPr/>
        </p:nvPicPr>
        <p:blipFill>
          <a:blip r:embed="rId4"/>
          <a:stretch/>
        </p:blipFill>
        <p:spPr>
          <a:xfrm>
            <a:off x="1944279" y="4176640"/>
            <a:ext cx="1818230" cy="100080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8"/>
          <p:cNvPicPr/>
          <p:nvPr/>
        </p:nvPicPr>
        <p:blipFill>
          <a:blip r:embed="rId5"/>
          <a:stretch/>
        </p:blipFill>
        <p:spPr>
          <a:xfrm>
            <a:off x="3852315" y="4080933"/>
            <a:ext cx="2224135" cy="1096507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4"/>
          <p:cNvPicPr/>
          <p:nvPr/>
        </p:nvPicPr>
        <p:blipFill>
          <a:blip r:embed="rId6"/>
          <a:stretch/>
        </p:blipFill>
        <p:spPr>
          <a:xfrm>
            <a:off x="6542142" y="3429000"/>
            <a:ext cx="4929430" cy="3177117"/>
          </a:xfrm>
          <a:prstGeom prst="rect">
            <a:avLst/>
          </a:prstGeom>
          <a:ln w="0">
            <a:noFill/>
          </a:ln>
        </p:spPr>
      </p:pic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64040" y="13320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pc="-1" dirty="0">
                <a:solidFill>
                  <a:srgbClr val="000000"/>
                </a:solidFill>
                <a:latin typeface="Calibri Light"/>
              </a:rPr>
              <a:t>Введение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2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1868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pc="-1" dirty="0">
                <a:solidFill>
                  <a:srgbClr val="000000"/>
                </a:solidFill>
                <a:latin typeface="Calibri Light"/>
              </a:rPr>
              <a:t>Введение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653544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 данной работе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0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Внедрение отталкивания аппарата-сборщика от элементов конструкции для движения относительно неё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ru-RU" sz="2000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Мотивация</a:t>
            </a:r>
            <a:r>
              <a:rPr lang="en-US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Перелёт без использования двигателя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Перелёт с меньшими затратами топлива</a:t>
            </a:r>
          </a:p>
        </p:txBody>
      </p:sp>
      <p:sp>
        <p:nvSpPr>
          <p:cNvPr id="148" name="Прямоугольник 2"/>
          <p:cNvSpPr/>
          <p:nvPr/>
        </p:nvSpPr>
        <p:spPr>
          <a:xfrm>
            <a:off x="6774120" y="1402560"/>
            <a:ext cx="5202720" cy="398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en-US" sz="2000" b="0" strike="noStrike" spc="-1" dirty="0">
              <a:latin typeface="Arial"/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D0FC711D-C7A9-4319-A6F3-92A20AF5FD1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57532" y="3769678"/>
            <a:ext cx="2725253" cy="2452390"/>
          </a:xfrm>
          <a:prstGeom prst="rect">
            <a:avLst/>
          </a:prstGeom>
          <a:ln w="0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029254-4198-4E62-9B71-408B3A9BA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532" y="1211040"/>
            <a:ext cx="4586416" cy="243451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88DFCF-DD09-4455-BEC9-C7C92DD135FB}"/>
              </a:ext>
            </a:extLst>
          </p:cNvPr>
          <p:cNvSpPr/>
          <p:nvPr/>
        </p:nvSpPr>
        <p:spPr>
          <a:xfrm>
            <a:off x="10208525" y="3745961"/>
            <a:ext cx="198347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1400" spc="-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Jinguo</a:t>
            </a:r>
            <a:r>
              <a:rPr lang="en-US" sz="1400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Liu “1U-sized deployable space manipulator for future on-</a:t>
            </a:r>
            <a:r>
              <a:rPr lang="en-US" sz="1400" spc="-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obrit</a:t>
            </a:r>
            <a:r>
              <a:rPr lang="en-US" sz="1400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400" spc="-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servising</a:t>
            </a:r>
            <a:r>
              <a:rPr lang="en-US" sz="1400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assembly, and manufacturing”, 2022, </a:t>
            </a:r>
            <a:b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Space: Science &amp; Technology</a:t>
            </a:r>
          </a:p>
        </p:txBody>
      </p:sp>
      <p:pic>
        <p:nvPicPr>
          <p:cNvPr id="15" name="Рисунок 4">
            <a:extLst>
              <a:ext uri="{FF2B5EF4-FFF2-40B4-BE49-F238E27FC236}">
                <a16:creationId xmlns:a16="http://schemas.microsoft.com/office/drawing/2014/main" id="{C8B2C564-8A1C-4A92-8C82-BC8323A848D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4040" y="3651175"/>
            <a:ext cx="3354576" cy="2802901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255796-B606-484C-BC6A-7A33904FF985}"/>
              </a:ext>
            </a:extLst>
          </p:cNvPr>
          <p:cNvSpPr/>
          <p:nvPr/>
        </p:nvSpPr>
        <p:spPr>
          <a:xfrm>
            <a:off x="4184356" y="3745961"/>
            <a:ext cx="15375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Mirko </a:t>
            </a:r>
            <a:r>
              <a:rPr lang="en-US" sz="1400" spc="-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Magarotto</a:t>
            </a:r>
            <a:r>
              <a:rPr lang="en-US" sz="1400" spc="-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“Electric propulsion for CubeSats: a review”, 2021, IAF, 72nd IAC</a:t>
            </a:r>
            <a:endParaRPr lang="ru-RU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2514960" y="2558880"/>
            <a:ext cx="7161480" cy="19497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252525"/>
                </a:solidFill>
                <a:latin typeface="Prata"/>
                <a:ea typeface="Prata"/>
              </a:rPr>
              <a:t>Глава 1. Уравнения движения и постановка задачи</a:t>
            </a:r>
            <a:br>
              <a:rPr sz="3200" dirty="0"/>
            </a:br>
            <a:endParaRPr lang="ru-RU" sz="3200" b="0" strike="noStrike" spc="-1" dirty="0">
              <a:solidFill>
                <a:srgbClr val="252525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Прямоугольник 9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64040" y="11196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Основные предположения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726480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Изначально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Аппарат-сборщик на контейнере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Контейнер движется по круговой околоземной орбите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П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роцесс сборки: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Стержни устанавливаются на площадке, закреплённой на контейнере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Предположения: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Аппарат способен отталкиваться от конструкции и закрепляться на ней с помощью манипуляторов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Колебания конструкции не рассматриваются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Аппарат-сборщик с переносимым стержнем является материальной точкой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Отталкивания и закрепления мгновенные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При закреплении 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абсолютно неупругое столкновение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8" name="Рисунок 4"/>
          <p:cNvPicPr/>
          <p:nvPr/>
        </p:nvPicPr>
        <p:blipFill>
          <a:blip r:embed="rId2"/>
          <a:stretch/>
        </p:blipFill>
        <p:spPr>
          <a:xfrm>
            <a:off x="7779240" y="1210320"/>
            <a:ext cx="2646720" cy="5589000"/>
          </a:xfrm>
          <a:prstGeom prst="rect">
            <a:avLst/>
          </a:prstGeom>
          <a:ln w="0">
            <a:noFill/>
          </a:ln>
        </p:spPr>
      </p:pic>
      <p:sp>
        <p:nvSpPr>
          <p:cNvPr id="159" name="TextBox 1"/>
          <p:cNvSpPr/>
          <p:nvPr/>
        </p:nvSpPr>
        <p:spPr>
          <a:xfrm>
            <a:off x="8905274" y="1209960"/>
            <a:ext cx="17251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Собираемая </a:t>
            </a:r>
            <a:br>
              <a:rPr sz="1800" dirty="0"/>
            </a:b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конструкция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60" name="TextBox 2"/>
          <p:cNvSpPr/>
          <p:nvPr/>
        </p:nvSpPr>
        <p:spPr>
          <a:xfrm>
            <a:off x="9750600" y="2910240"/>
            <a:ext cx="12754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Аппарат-</a:t>
            </a:r>
            <a:br>
              <a:rPr sz="1800" dirty="0"/>
            </a:b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сборщик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161" name="TextBox 6"/>
          <p:cNvSpPr/>
          <p:nvPr/>
        </p:nvSpPr>
        <p:spPr>
          <a:xfrm>
            <a:off x="8985307" y="5388893"/>
            <a:ext cx="18241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Контейнер со</a:t>
            </a:r>
            <a:br>
              <a:rPr sz="1800" dirty="0"/>
            </a:b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стержнями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 dirty="0">
              <a:latin typeface="Arial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54E2D40-691A-49B3-914A-1DEB7A42DFC7}"/>
              </a:ext>
            </a:extLst>
          </p:cNvPr>
          <p:cNvSpPr/>
          <p:nvPr/>
        </p:nvSpPr>
        <p:spPr>
          <a:xfrm>
            <a:off x="8507384" y="4088450"/>
            <a:ext cx="119043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Площадка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>
                <a:solidFill>
                  <a:srgbClr val="000000"/>
                </a:solidFill>
                <a:latin typeface="Calibri Light"/>
              </a:rPr>
              <a:t>Цели и задачи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Цель: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Построить</a:t>
            </a: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 алгоритм управления движением аппарата-сборщика для сборки конструкции с помощью серии отталкиваний и закреплений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Решаемые задачи: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Предложить и </a:t>
            </a:r>
            <a:r>
              <a:rPr lang="ru-RU" sz="2000" spc="-1" dirty="0" err="1">
                <a:solidFill>
                  <a:srgbClr val="000000"/>
                </a:solidFill>
                <a:latin typeface="Calibri"/>
              </a:rPr>
              <a:t>валидировать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 начальные приближения для численных методов для задачи перелёта аппарата-сборщика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Исследовать сходимость численных методов для задачи перелёта аппарата-сборщика</a:t>
            </a: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CE67EB-1BA4-4141-8B65-C6F8E1B62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3" y="4110400"/>
            <a:ext cx="5887533" cy="2102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рямоугольник 5"/>
          <p:cNvSpPr/>
          <p:nvPr/>
        </p:nvSpPr>
        <p:spPr>
          <a:xfrm>
            <a:off x="0" y="0"/>
            <a:ext cx="12191760" cy="1098000"/>
          </a:xfrm>
          <a:prstGeom prst="rect">
            <a:avLst/>
          </a:prstGeom>
          <a:solidFill>
            <a:srgbClr val="F5F6F1"/>
          </a:solidFill>
          <a:ln>
            <a:solidFill>
              <a:srgbClr val="F5F6F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64040" y="113040"/>
            <a:ext cx="11263320" cy="87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strike="noStrike" spc="-1" dirty="0">
                <a:solidFill>
                  <a:srgbClr val="000000"/>
                </a:solidFill>
                <a:latin typeface="Calibri Light"/>
              </a:rPr>
              <a:t>Системы координат</a:t>
            </a: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18680" y="1402560"/>
            <a:ext cx="11263320" cy="5161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Инерциальная система координат (ИСК)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Орбитальная система координат (ОСК)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Связная система координат (ССК)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Calibri"/>
              </a:rPr>
              <a:t>Строительная система координат (</a:t>
            </a:r>
            <a:r>
              <a:rPr lang="ru-RU" sz="2000" spc="-1" dirty="0" err="1">
                <a:solidFill>
                  <a:srgbClr val="000000"/>
                </a:solidFill>
                <a:latin typeface="Calibri"/>
              </a:rPr>
              <a:t>СтСК</a:t>
            </a:r>
            <a:r>
              <a:rPr lang="ru-RU" sz="2000" spc="-1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spc="-1" dirty="0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Матрицы перехода:</a:t>
            </a:r>
            <a:br>
              <a:rPr lang="ru-RU" sz="2000" dirty="0"/>
            </a:b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ИСК-&gt;ОСК: U</a:t>
            </a:r>
            <a:endParaRPr lang="ru-RU" sz="2000" spc="-1" dirty="0"/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ИСК-&gt;ССК: A </a:t>
            </a:r>
            <a:endParaRPr lang="ru-RU" sz="2000" spc="-1" dirty="0"/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Calibri"/>
              </a:rPr>
              <a:t>ОСК-&gt;ССК: S</a:t>
            </a:r>
            <a:endParaRPr lang="ru-RU" sz="2000" spc="-1" dirty="0"/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776B06-F4D6-4742-B282-81A60AA99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32" y="1289520"/>
            <a:ext cx="6191322" cy="4013200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0D677E01-4D5E-439C-B19A-B079A7A2D22B}"/>
              </a:ext>
            </a:extLst>
          </p:cNvPr>
          <p:cNvSpPr/>
          <p:nvPr/>
        </p:nvSpPr>
        <p:spPr>
          <a:xfrm>
            <a:off x="8073280" y="4969720"/>
            <a:ext cx="28634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Схема систем координат</a:t>
            </a:r>
            <a:endParaRPr lang="en-US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3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:p15="http://schemas.microsoft.com/office/powerpoint/2012/main" xmlns="">
      <p:transition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E5DB"/>
      </a:dk2>
      <a:lt2>
        <a:srgbClr val="C7C0B5"/>
      </a:lt2>
      <a:accent1>
        <a:srgbClr val="B9B5AA"/>
      </a:accent1>
      <a:accent2>
        <a:srgbClr val="84827B"/>
      </a:accent2>
      <a:accent3>
        <a:srgbClr val="EBE4E0"/>
      </a:accent3>
      <a:accent4>
        <a:srgbClr val="FFFFFF"/>
      </a:accent4>
      <a:accent5>
        <a:srgbClr val="FFFFFF"/>
      </a:accent5>
      <a:accent6>
        <a:srgbClr val="FFFFFF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E5DB"/>
      </a:dk2>
      <a:lt2>
        <a:srgbClr val="C7C0B5"/>
      </a:lt2>
      <a:accent1>
        <a:srgbClr val="B9B5AA"/>
      </a:accent1>
      <a:accent2>
        <a:srgbClr val="84827B"/>
      </a:accent2>
      <a:accent3>
        <a:srgbClr val="EBE4E0"/>
      </a:accent3>
      <a:accent4>
        <a:srgbClr val="FFFFFF"/>
      </a:accent4>
      <a:accent5>
        <a:srgbClr val="FFFFFF"/>
      </a:accent5>
      <a:accent6>
        <a:srgbClr val="FFFFFF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E5DB"/>
      </a:dk2>
      <a:lt2>
        <a:srgbClr val="C7C0B5"/>
      </a:lt2>
      <a:accent1>
        <a:srgbClr val="B9B5AA"/>
      </a:accent1>
      <a:accent2>
        <a:srgbClr val="84827B"/>
      </a:accent2>
      <a:accent3>
        <a:srgbClr val="EBE4E0"/>
      </a:accent3>
      <a:accent4>
        <a:srgbClr val="FFFFFF"/>
      </a:accent4>
      <a:accent5>
        <a:srgbClr val="FFFFFF"/>
      </a:accent5>
      <a:accent6>
        <a:srgbClr val="FFFFFF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Annual Review Pitch Deck by Slidesgo</Template>
  <TotalTime>1544</TotalTime>
  <Words>1525</Words>
  <Application>Microsoft Office PowerPoint</Application>
  <PresentationFormat>Широкоэкранный</PresentationFormat>
  <Paragraphs>232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Calibri</vt:lpstr>
      <vt:lpstr>Calibri Light</vt:lpstr>
      <vt:lpstr>DejaVu Sans</vt:lpstr>
      <vt:lpstr>Didact Gothic</vt:lpstr>
      <vt:lpstr>Prata</vt:lpstr>
      <vt:lpstr>Symbol</vt:lpstr>
      <vt:lpstr>Times New Roman</vt:lpstr>
      <vt:lpstr>Wingdings</vt:lpstr>
      <vt:lpstr>Office Theme</vt:lpstr>
      <vt:lpstr>Office Theme</vt:lpstr>
      <vt:lpstr>Office Theme</vt:lpstr>
      <vt:lpstr>Equation</vt:lpstr>
      <vt:lpstr>MathType 7.0 Equation</vt:lpstr>
      <vt:lpstr>Управление движением космического аппарата-робота в задаче сборки космической станции на околоземной орбите </vt:lpstr>
      <vt:lpstr>Содержание</vt:lpstr>
      <vt:lpstr>Введение</vt:lpstr>
      <vt:lpstr>Введение</vt:lpstr>
      <vt:lpstr>Введение</vt:lpstr>
      <vt:lpstr>Глава 1. Уравнения движения и постановка задачи </vt:lpstr>
      <vt:lpstr>Основные предположения</vt:lpstr>
      <vt:lpstr>Цели и задачи</vt:lpstr>
      <vt:lpstr>Системы координат</vt:lpstr>
      <vt:lpstr>Уравнения движения</vt:lpstr>
      <vt:lpstr>Мгновенное изменение динамических параметров</vt:lpstr>
      <vt:lpstr>Постановка задачи</vt:lpstr>
      <vt:lpstr>Глава 2. Случай плоско-параллельного движения</vt:lpstr>
      <vt:lpstr>Случай плоско-параллельного движения</vt:lpstr>
      <vt:lpstr>Численное решение плоско-параллельной задачи перелёта</vt:lpstr>
      <vt:lpstr>Влияние начальных условий на существование решения задачи</vt:lpstr>
      <vt:lpstr>Уменьшение влияния перелёта на угловую скорость</vt:lpstr>
      <vt:lpstr>Оценка решения задачи</vt:lpstr>
      <vt:lpstr>Оценка решения задачи</vt:lpstr>
      <vt:lpstr>Глава 3. Случай пространственного движения</vt:lpstr>
      <vt:lpstr>Случай произвольного пространственного движения</vt:lpstr>
      <vt:lpstr>Численные методы решения задачи перелёта с учётом ограничений</vt:lpstr>
      <vt:lpstr>Использование библиотеки scipy</vt:lpstr>
      <vt:lpstr>Предложенный подход численного решения</vt:lpstr>
      <vt:lpstr>Задание начального приближения</vt:lpstr>
      <vt:lpstr>Результаты</vt:lpstr>
      <vt:lpstr>Результаты</vt:lpstr>
      <vt:lpstr>Результаты</vt:lpstr>
      <vt:lpstr>Результаты</vt:lpstr>
      <vt:lpstr>Заключение</vt:lpstr>
      <vt:lpstr>Приложение: угловое движение аппарата-сборщика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Учетная запись Майкрософт</dc:creator>
  <dc:description/>
  <cp:lastModifiedBy>Professional</cp:lastModifiedBy>
  <cp:revision>260</cp:revision>
  <dcterms:created xsi:type="dcterms:W3CDTF">2023-06-09T08:11:30Z</dcterms:created>
  <dcterms:modified xsi:type="dcterms:W3CDTF">2023-06-26T03:47:03Z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31</vt:i4>
  </property>
</Properties>
</file>