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258" r:id="rId3"/>
    <p:sldId id="265" r:id="rId4"/>
    <p:sldId id="264" r:id="rId5"/>
    <p:sldId id="292" r:id="rId6"/>
    <p:sldId id="268" r:id="rId7"/>
    <p:sldId id="270" r:id="rId8"/>
    <p:sldId id="269" r:id="rId9"/>
    <p:sldId id="271" r:id="rId10"/>
    <p:sldId id="272" r:id="rId11"/>
    <p:sldId id="273" r:id="rId12"/>
    <p:sldId id="294" r:id="rId13"/>
    <p:sldId id="274" r:id="rId14"/>
    <p:sldId id="275" r:id="rId15"/>
    <p:sldId id="278" r:id="rId16"/>
    <p:sldId id="276" r:id="rId17"/>
    <p:sldId id="279" r:id="rId18"/>
    <p:sldId id="277" r:id="rId19"/>
    <p:sldId id="280" r:id="rId20"/>
    <p:sldId id="281" r:id="rId21"/>
    <p:sldId id="295" r:id="rId22"/>
    <p:sldId id="288" r:id="rId23"/>
    <p:sldId id="296" r:id="rId2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3D3D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737" autoAdjust="0"/>
  </p:normalViewPr>
  <p:slideViewPr>
    <p:cSldViewPr snapToGrid="0">
      <p:cViewPr varScale="1">
        <p:scale>
          <a:sx n="111" d="100"/>
          <a:sy n="111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90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616650-C354-463B-ACDF-6B0D9E9C940D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B4DE32-C754-4BA7-8719-08FBD7D2D6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5378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Interstellar probe </a:t>
            </a:r>
            <a:r>
              <a:rPr lang="ru-RU" dirty="0"/>
              <a:t>будет разгоняться двигателями и делать </a:t>
            </a:r>
            <a:r>
              <a:rPr lang="ru-RU" dirty="0" err="1"/>
              <a:t>грав</a:t>
            </a:r>
            <a:r>
              <a:rPr lang="ru-RU" dirty="0"/>
              <a:t>. манёвр у Юпитера</a:t>
            </a:r>
          </a:p>
          <a:p>
            <a:pPr marL="228600" indent="-228600">
              <a:buAutoNum type="arabicPeriod"/>
            </a:pPr>
            <a:r>
              <a:rPr lang="en-US" dirty="0"/>
              <a:t>SGL Mission </a:t>
            </a:r>
            <a:r>
              <a:rPr lang="ru-RU" dirty="0"/>
              <a:t>будет у Солнышка разгоняться парусами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0B925-A4A8-488E-89D6-830D35F68DC4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92329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Слайд должен называться «актуальные астродинамические проблемы миссий в дальний космос»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F0B925-A4A8-488E-89D6-830D35F68DC4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02558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Переносятся: ЛШХ, работа Мелтона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4DE32-C754-4BA7-8719-08FBD7D2D6E9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63261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Упомянуть отечественные разработки: Чарный В.И. Об изохронных производных. АН СССР, ИСЗ, 1963. Т. 16.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4DE32-C754-4BA7-8719-08FBD7D2D6E9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56163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АСК является инерциальной!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4DE32-C754-4BA7-8719-08FBD7D2D6E9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8044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Дальше вместо времени я буду в основном использовать дельту!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4DE32-C754-4BA7-8719-08FBD7D2D6E9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4191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Так как движение гиперболическое, то никакой периодичности в </a:t>
            </a:r>
            <a:r>
              <a:rPr lang="en-US" dirty="0"/>
              <a:t>delta </a:t>
            </a:r>
            <a:r>
              <a:rPr lang="ru-RU" dirty="0"/>
              <a:t>нет и синус и косинусы сами по себе бесполезны – важно лишь их асимптотическое поведение.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B4DE32-C754-4BA7-8719-08FBD7D2D6E9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4406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Компоненты отклонения специально выделены жирным.</a:t>
            </a:r>
          </a:p>
          <a:p>
            <a:r>
              <a:rPr lang="ru-RU" dirty="0"/>
              <a:t>При любых отклонениях всегда можно дать импульс, обеспечивающий </a:t>
            </a:r>
            <a:r>
              <a:rPr lang="ru-RU" dirty="0" err="1"/>
              <a:t>неразбегание</a:t>
            </a:r>
            <a:r>
              <a:rPr lang="ru-RU" dirty="0"/>
              <a:t>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AE9F851-73F7-457B-B1D2-F219B0AA1067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72223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19483F-D38B-6A88-E1DD-761FE15936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B18EAE9-EF8F-D078-E17B-782C6AA95D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8E512B-60E0-5E4C-3FB5-365E3BB72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05F-898D-4650-A671-98163AF599D4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675D0B-9F7B-D688-7E5A-286C9F44F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F10B61-8F80-B223-46D1-FD5310052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A57-ACC9-436B-86DE-58C906E33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71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5A047A-7BEC-A6DE-9133-C263B886DD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5C310B-E9CA-20B4-2239-36E8BF6276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89E164-6410-B64E-C80C-8DE969AA3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05F-898D-4650-A671-98163AF599D4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0C401E-2CA6-2B6B-EF01-904A38CBF5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6EC42-5843-EC32-1739-C85614BD3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A57-ACC9-436B-86DE-58C906E33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5873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457099-2149-080F-04B8-506FA9EFA0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180FA0E-022B-F24B-DB70-96E3460C83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D0E7A1-6683-522B-ED45-009D36804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05F-898D-4650-A671-98163AF599D4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F28441-4E11-6CCB-62E6-0B4E943AF4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CFE9C0-2484-B203-2F39-749BBFAC05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A57-ACC9-436B-86DE-58C906E33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32065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4E21AD-16BF-802F-CF1A-229A69E1D9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305B35-E054-08D1-1639-3AEB31E880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542CC1A-EDDF-1C20-D35A-530B7C0694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05F-898D-4650-A671-98163AF599D4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9B49F7-CD71-BD75-9DE7-B7C2B3D8FA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F08157-7AD5-B1BD-199D-D85D857F38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A57-ACC9-436B-86DE-58C906E33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404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042F8-3C86-3C0F-8F88-1439B60FC4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2AA32A-41C9-0C70-AA20-BCCF79E8B0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B13842-BD4C-0E6F-B45E-EC4FCE06F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05F-898D-4650-A671-98163AF599D4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40B4B6-DDE5-5A3E-7B2C-0659FDF0A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1D1B6B-2D7A-2AE8-FA88-DCF5EF35AD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A57-ACC9-436B-86DE-58C906E33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3352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7F7AED-183D-7054-1A59-4859DCC2E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AF5CB0-6D47-6FA5-957A-E3D52F2A78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E5AE95D-B819-B327-83DB-4466A2364D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0196A2-A591-4608-C58C-63F9F96D75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05F-898D-4650-A671-98163AF599D4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6E0DD1-EF74-7E5B-24D9-3B0BEAA9F8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295365-191E-C47A-FC03-07C5B9404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A57-ACC9-436B-86DE-58C906E33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83276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B80C3-519D-9479-FD17-D1C035C217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B5B56F-2FF1-0AC1-5195-6D57C378E9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0FB921-9F07-2F98-7131-028BFAA407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635D6C6-DD1D-86EC-6DE3-0B79C9FD11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972D56-A809-1828-F1A1-BA2BF9E7382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2E90EEC-0621-0EA4-06D3-F28B4E32B8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05F-898D-4650-A671-98163AF599D4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832F6BB-C05C-7BEA-4554-8EA6A41BC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706EC1E-CECA-5F1B-61DA-16868F157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A57-ACC9-436B-86DE-58C906E33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50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3211FB-FA56-30A6-3A61-918D44ACBE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6AE10E9-942F-8E65-1319-391BA4458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05F-898D-4650-A671-98163AF599D4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345F2D-3A41-EF38-552D-955F1FF0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9F20114-3481-B53D-6578-EE581E53F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A57-ACC9-436B-86DE-58C906E33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8275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5435B7A-E9D3-A5BA-582F-9B4221702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05F-898D-4650-A671-98163AF599D4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28CB9B-B38C-1AF4-FFA0-BCB37656BA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C30D50-5E0B-4A19-0BA3-AED5C060F0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A57-ACC9-436B-86DE-58C906E33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279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EDC8F5-2F10-ADEB-9FF5-3238E6540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635093-C47F-0979-4898-2D91C97689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74EC46B-E7FA-2AFF-96E8-505456FA8C6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68AB3EC-D7D6-812C-268A-FF0D09F983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05F-898D-4650-A671-98163AF599D4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16F3AB-CC91-4011-2FBE-D180FD959A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2839EC5-3D29-ECA2-5FF7-B4F6B92A63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A57-ACC9-436B-86DE-58C906E33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75556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56AEFB-F3B3-FA3D-F9B8-6032F3B1DB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742A0B4-8BEF-FF72-D28F-FF732B7296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0D46C6-35F9-08D3-44A1-14FFE24CB44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723C79-0D64-A59A-6D20-B508751BB5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0005F-898D-4650-A671-98163AF599D4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6FFD02-082A-DC47-EAFA-A90141186E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F912AE-490A-843A-3CC1-0509B420D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FC4A57-ACC9-436B-86DE-58C906E33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89735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3C97F53-9415-63D3-3B2B-51273229F5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C70024D-F211-80BD-7710-65605716D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115275-2EC4-0890-BDD4-3BE44DB7FF2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0005F-898D-4650-A671-98163AF599D4}" type="datetimeFigureOut">
              <a:rPr lang="ru-RU" smtClean="0"/>
              <a:t>26.06.2023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9951DF-76FB-15E3-6D27-F5AB71C3F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044812-7FC3-EE71-CADF-2386997EA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FC4A57-ACC9-436B-86DE-58C906E33D7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4958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svg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png"/><Relationship Id="rId4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6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90AA6D9-B41F-4E52-032E-A818795418DD}"/>
              </a:ext>
            </a:extLst>
          </p:cNvPr>
          <p:cNvSpPr/>
          <p:nvPr/>
        </p:nvSpPr>
        <p:spPr>
          <a:xfrm>
            <a:off x="0" y="0"/>
            <a:ext cx="12192000" cy="1527048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5">
            <a:extLst>
              <a:ext uri="{FF2B5EF4-FFF2-40B4-BE49-F238E27FC236}">
                <a16:creationId xmlns:a16="http://schemas.microsoft.com/office/drawing/2014/main" id="{EDAE2BD1-48E1-7755-E0CF-0D09024588A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6970"/>
            <a:ext cx="1999493" cy="893107"/>
          </a:xfrm>
          <a:prstGeom prst="rect">
            <a:avLst/>
          </a:prstGeom>
        </p:spPr>
      </p:pic>
      <p:pic>
        <p:nvPicPr>
          <p:cNvPr id="6" name="Рисунок 2">
            <a:extLst>
              <a:ext uri="{FF2B5EF4-FFF2-40B4-BE49-F238E27FC236}">
                <a16:creationId xmlns:a16="http://schemas.microsoft.com/office/drawing/2014/main" id="{294DFF4C-42E8-7E12-6CB8-C27EED2DF1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3637" y="187451"/>
            <a:ext cx="1578363" cy="115214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B5AAAE8-C6C1-DA41-462C-9D42F9FE6BB4}"/>
              </a:ext>
            </a:extLst>
          </p:cNvPr>
          <p:cNvSpPr txBox="1"/>
          <p:nvPr/>
        </p:nvSpPr>
        <p:spPr>
          <a:xfrm>
            <a:off x="0" y="1948263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0" i="0" dirty="0">
                <a:solidFill>
                  <a:srgbClr val="333333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Динамика относительного движения КА</a:t>
            </a:r>
          </a:p>
          <a:p>
            <a:pPr algn="ctr"/>
            <a:r>
              <a:rPr lang="ru-RU" sz="3200" i="1" dirty="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на близких гиперболических траекториях</a:t>
            </a:r>
            <a:br>
              <a:rPr lang="ru-RU" sz="3200" dirty="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</a:br>
            <a:r>
              <a:rPr lang="ru-RU" sz="1600" i="1" dirty="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Старое название</a:t>
            </a:r>
            <a:r>
              <a:rPr lang="en-US" sz="1600" dirty="0">
                <a:solidFill>
                  <a:srgbClr val="333333"/>
                </a:solidFill>
                <a:latin typeface="Roboto Light" panose="02000000000000000000" pitchFamily="2" charset="0"/>
                <a:ea typeface="Roboto Light" panose="02000000000000000000" pitchFamily="2" charset="0"/>
              </a:rPr>
              <a:t>: </a:t>
            </a:r>
            <a:r>
              <a:rPr lang="ru-RU" sz="1600" b="0" i="0" dirty="0">
                <a:solidFill>
                  <a:srgbClr val="333333"/>
                </a:solidFill>
                <a:effectLst/>
                <a:latin typeface="Roboto Light" panose="02000000000000000000" pitchFamily="2" charset="0"/>
                <a:ea typeface="Roboto Light" panose="02000000000000000000" pitchFamily="2" charset="0"/>
              </a:rPr>
              <a:t>Динамика и навигация на высокоэнергетических гиперболических траекториях</a:t>
            </a:r>
            <a:endParaRPr lang="ru-RU" sz="3200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900BA9-1B8B-4E13-633E-0298974BDB57}"/>
              </a:ext>
            </a:extLst>
          </p:cNvPr>
          <p:cNvSpPr txBox="1"/>
          <p:nvPr/>
        </p:nvSpPr>
        <p:spPr>
          <a:xfrm>
            <a:off x="5989319" y="3689708"/>
            <a:ext cx="5669661" cy="25247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14000"/>
              </a:lnSpc>
              <a:spcBef>
                <a:spcPts val="0"/>
              </a:spcBef>
            </a:pPr>
            <a:r>
              <a:rPr lang="ru-RU" sz="2000" i="1" dirty="0">
                <a:latin typeface="Roboto" panose="02000000000000000000" pitchFamily="2" charset="0"/>
                <a:ea typeface="Roboto" panose="02000000000000000000" pitchFamily="2" charset="0"/>
              </a:rPr>
              <a:t>Выполнил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</a:p>
          <a:p>
            <a:pPr algn="r">
              <a:lnSpc>
                <a:spcPct val="114000"/>
              </a:lnSpc>
              <a:spcBef>
                <a:spcPts val="0"/>
              </a:spcBef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студент группы М05-101в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r">
              <a:lnSpc>
                <a:spcPct val="114000"/>
              </a:lnSpc>
              <a:spcBef>
                <a:spcPts val="0"/>
              </a:spcBef>
            </a:pPr>
            <a:r>
              <a:rPr lang="ru-RU" sz="2000" dirty="0">
                <a:latin typeface="Roboto Medium" panose="02000000000000000000" pitchFamily="2" charset="0"/>
                <a:ea typeface="Roboto Medium" panose="02000000000000000000" pitchFamily="2" charset="0"/>
              </a:rPr>
              <a:t>Перепухов Денис Глебович</a:t>
            </a:r>
          </a:p>
          <a:p>
            <a:pPr algn="r">
              <a:lnSpc>
                <a:spcPct val="114000"/>
              </a:lnSpc>
              <a:spcBef>
                <a:spcPts val="0"/>
              </a:spcBef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</a:p>
          <a:p>
            <a:pPr algn="r">
              <a:lnSpc>
                <a:spcPct val="114000"/>
              </a:lnSpc>
              <a:spcBef>
                <a:spcPts val="0"/>
              </a:spcBef>
            </a:pPr>
            <a:r>
              <a:rPr lang="ru-RU" sz="2000" i="1" dirty="0">
                <a:latin typeface="Roboto" panose="02000000000000000000" pitchFamily="2" charset="0"/>
                <a:ea typeface="Roboto" panose="02000000000000000000" pitchFamily="2" charset="0"/>
              </a:rPr>
              <a:t>Научный руководитель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: </a:t>
            </a:r>
          </a:p>
          <a:p>
            <a:pPr algn="r">
              <a:lnSpc>
                <a:spcPct val="114000"/>
              </a:lnSpc>
              <a:spcBef>
                <a:spcPts val="0"/>
              </a:spcBef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к.ф.-м.н.</a:t>
            </a:r>
          </a:p>
          <a:p>
            <a:pPr algn="r">
              <a:lnSpc>
                <a:spcPct val="114000"/>
              </a:lnSpc>
              <a:spcBef>
                <a:spcPts val="0"/>
              </a:spcBef>
            </a:pPr>
            <a:r>
              <a:rPr lang="ru-RU" sz="2000" dirty="0">
                <a:latin typeface="Roboto Medium" panose="02000000000000000000" pitchFamily="2" charset="0"/>
                <a:ea typeface="Roboto Medium" panose="02000000000000000000" pitchFamily="2" charset="0"/>
              </a:rPr>
              <a:t>Трофимов Сергей Павлович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0855C08-9ED2-6985-6624-69BEEB71F72C}"/>
              </a:ext>
            </a:extLst>
          </p:cNvPr>
          <p:cNvSpPr txBox="1"/>
          <p:nvPr/>
        </p:nvSpPr>
        <p:spPr>
          <a:xfrm>
            <a:off x="4674108" y="6254496"/>
            <a:ext cx="2843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latin typeface="Roboto Thin" panose="02000000000000000000" pitchFamily="2" charset="0"/>
                <a:ea typeface="Roboto Thin" panose="02000000000000000000" pitchFamily="2" charset="0"/>
              </a:rPr>
              <a:t>Москва, 2023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8B89D06-01EF-4030-7DB1-EA1DDC6495E7}"/>
              </a:ext>
            </a:extLst>
          </p:cNvPr>
          <p:cNvSpPr txBox="1"/>
          <p:nvPr/>
        </p:nvSpPr>
        <p:spPr>
          <a:xfrm>
            <a:off x="1856232" y="125160"/>
            <a:ext cx="8757405" cy="1214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5000"/>
              </a:lnSpc>
            </a:pPr>
            <a:r>
              <a:rPr lang="ru-RU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Квалификационная работа на соискание степени магистра</a:t>
            </a:r>
            <a:br>
              <a:rPr lang="en-GB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</a:br>
            <a:r>
              <a:rPr lang="ru-RU" sz="2000" i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по направлению 03.04.01 «Прикладные математика и физика», магистерская программа «Управление динамическими системами»</a:t>
            </a:r>
            <a:endParaRPr lang="ru-RU" sz="2400" i="1" dirty="0"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51799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F5646313-92F8-5007-4250-D29F1EDA7A76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5336D8-1C9C-DBD0-F5F1-73681A82BBEC}"/>
              </a:ext>
            </a:extLst>
          </p:cNvPr>
          <p:cNvSpPr txBox="1"/>
          <p:nvPr/>
        </p:nvSpPr>
        <p:spPr>
          <a:xfrm>
            <a:off x="0" y="7884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Roboto Light" panose="02000000000000000000" pitchFamily="2" charset="0"/>
                <a:ea typeface="Roboto Light" panose="02000000000000000000" pitchFamily="2" charset="0"/>
              </a:rPr>
              <a:t>Асимптотическая система координат и переменная </a:t>
            </a:r>
            <a:r>
              <a:rPr lang="el-GR" sz="3200" i="1" dirty="0">
                <a:latin typeface="Roboto Light" panose="02000000000000000000" pitchFamily="2" charset="0"/>
                <a:ea typeface="Roboto Light" panose="02000000000000000000" pitchFamily="2" charset="0"/>
              </a:rPr>
              <a:t>δ</a:t>
            </a:r>
            <a:endParaRPr lang="ru-RU" sz="3200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390559-EC59-52D6-2565-4F6F6E85B6CE}"/>
                  </a:ext>
                </a:extLst>
              </p:cNvPr>
              <p:cNvSpPr txBox="1"/>
              <p:nvPr/>
            </p:nvSpPr>
            <p:spPr>
              <a:xfrm>
                <a:off x="619764" y="857012"/>
                <a:ext cx="7609835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Задаётся опорная гипербола</a:t>
                </a:r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a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e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i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Ω</m:t>
                        </m:r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ω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τ</m:t>
                        </m:r>
                      </m:e>
                    </m:d>
                  </m:oMath>
                </a14:m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8390559-EC59-52D6-2565-4F6F6E85B6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9764" y="857012"/>
                <a:ext cx="7609835" cy="400110"/>
              </a:xfrm>
              <a:prstGeom prst="rect">
                <a:avLst/>
              </a:prstGeom>
              <a:blipFill>
                <a:blip r:embed="rId3"/>
                <a:stretch>
                  <a:fillRect l="-721" t="-7692" b="-2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6" name="TextBox 175">
            <a:extLst>
              <a:ext uri="{FF2B5EF4-FFF2-40B4-BE49-F238E27FC236}">
                <a16:creationId xmlns:a16="http://schemas.microsoft.com/office/drawing/2014/main" id="{AF938FD4-4204-4025-A298-0247F2EA4D57}"/>
              </a:ext>
            </a:extLst>
          </p:cNvPr>
          <p:cNvSpPr txBox="1"/>
          <p:nvPr/>
        </p:nvSpPr>
        <p:spPr>
          <a:xfrm>
            <a:off x="631552" y="1415044"/>
            <a:ext cx="729052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Вводится асимптотическая система координат (АСК)</a:t>
            </a:r>
          </a:p>
          <a:p>
            <a:pPr marL="800100" lvl="1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Начало отсчёта – притягивающий центр</a:t>
            </a:r>
          </a:p>
          <a:p>
            <a:pPr marL="800100" lvl="1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e</a:t>
            </a:r>
            <a:r>
              <a:rPr lang="en-US" sz="2000" baseline="-25000" dirty="0">
                <a:latin typeface="Roboto" panose="02000000000000000000" pitchFamily="2" charset="0"/>
                <a:ea typeface="Roboto" panose="02000000000000000000" pitchFamily="2" charset="0"/>
              </a:rPr>
              <a:t>1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– по уходящей асимптоте</a:t>
            </a:r>
          </a:p>
          <a:p>
            <a:pPr marL="800100" lvl="1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e</a:t>
            </a:r>
            <a:r>
              <a:rPr lang="en-US" sz="2000" baseline="-250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  <a:r>
              <a:rPr lang="en-US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– до правой тройки</a:t>
            </a:r>
          </a:p>
          <a:p>
            <a:pPr marL="800100" lvl="1" indent="-342900">
              <a:spcAft>
                <a:spcPts val="6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e</a:t>
            </a:r>
            <a:r>
              <a:rPr lang="en-US" sz="2000" baseline="-25000" dirty="0">
                <a:latin typeface="Roboto" panose="02000000000000000000" pitchFamily="2" charset="0"/>
                <a:ea typeface="Roboto" panose="02000000000000000000" pitchFamily="2" charset="0"/>
              </a:rPr>
              <a:t>3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 – по интегралу площадей</a:t>
            </a:r>
          </a:p>
        </p:txBody>
      </p:sp>
      <p:grpSp>
        <p:nvGrpSpPr>
          <p:cNvPr id="187" name="Group 186">
            <a:extLst>
              <a:ext uri="{FF2B5EF4-FFF2-40B4-BE49-F238E27FC236}">
                <a16:creationId xmlns:a16="http://schemas.microsoft.com/office/drawing/2014/main" id="{04713F01-2E2A-966A-30EC-B17047CF1860}"/>
              </a:ext>
            </a:extLst>
          </p:cNvPr>
          <p:cNvGrpSpPr/>
          <p:nvPr/>
        </p:nvGrpSpPr>
        <p:grpSpPr>
          <a:xfrm>
            <a:off x="6907511" y="1043994"/>
            <a:ext cx="4536612" cy="5077472"/>
            <a:chOff x="6907511" y="1043994"/>
            <a:chExt cx="4536612" cy="5077472"/>
          </a:xfrm>
        </p:grpSpPr>
        <p:grpSp>
          <p:nvGrpSpPr>
            <p:cNvPr id="168" name="Group 167">
              <a:extLst>
                <a:ext uri="{FF2B5EF4-FFF2-40B4-BE49-F238E27FC236}">
                  <a16:creationId xmlns:a16="http://schemas.microsoft.com/office/drawing/2014/main" id="{3BB2EF79-E8E3-C371-5842-19E214E2B4CD}"/>
                </a:ext>
              </a:extLst>
            </p:cNvPr>
            <p:cNvGrpSpPr/>
            <p:nvPr/>
          </p:nvGrpSpPr>
          <p:grpSpPr>
            <a:xfrm>
              <a:off x="6907511" y="1043994"/>
              <a:ext cx="4536612" cy="5077472"/>
              <a:chOff x="850201" y="1801737"/>
              <a:chExt cx="3620829" cy="4052508"/>
            </a:xfrm>
          </p:grpSpPr>
          <p:grpSp>
            <p:nvGrpSpPr>
              <p:cNvPr id="139" name="Group 138">
                <a:extLst>
                  <a:ext uri="{FF2B5EF4-FFF2-40B4-BE49-F238E27FC236}">
                    <a16:creationId xmlns:a16="http://schemas.microsoft.com/office/drawing/2014/main" id="{497CB34E-603F-D437-FE03-C722E58C45B3}"/>
                  </a:ext>
                </a:extLst>
              </p:cNvPr>
              <p:cNvGrpSpPr/>
              <p:nvPr/>
            </p:nvGrpSpPr>
            <p:grpSpPr>
              <a:xfrm>
                <a:off x="2009858" y="1852873"/>
                <a:ext cx="2411000" cy="3855943"/>
                <a:chOff x="522839" y="49126"/>
                <a:chExt cx="1027519" cy="1529154"/>
              </a:xfrm>
            </p:grpSpPr>
            <p:sp>
              <p:nvSpPr>
                <p:cNvPr id="151" name="Arc 150">
                  <a:extLst>
                    <a:ext uri="{FF2B5EF4-FFF2-40B4-BE49-F238E27FC236}">
                      <a16:creationId xmlns:a16="http://schemas.microsoft.com/office/drawing/2014/main" id="{9DD6D755-AE87-033E-28C3-2C4B3264B9D6}"/>
                    </a:ext>
                  </a:extLst>
                </p:cNvPr>
                <p:cNvSpPr/>
                <p:nvPr/>
              </p:nvSpPr>
              <p:spPr>
                <a:xfrm rot="10800000">
                  <a:off x="522839" y="495209"/>
                  <a:ext cx="548455" cy="449526"/>
                </a:xfrm>
                <a:prstGeom prst="arc">
                  <a:avLst>
                    <a:gd name="adj1" fmla="val 18845932"/>
                    <a:gd name="adj2" fmla="val 3340117"/>
                  </a:avLst>
                </a:prstGeom>
                <a:ln w="38100"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152" name="Straight Connector 151">
                  <a:extLst>
                    <a:ext uri="{FF2B5EF4-FFF2-40B4-BE49-F238E27FC236}">
                      <a16:creationId xmlns:a16="http://schemas.microsoft.com/office/drawing/2014/main" id="{90482A16-9066-CA6B-7297-D3C0C89C996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382" y="49126"/>
                  <a:ext cx="938976" cy="499761"/>
                </a:xfrm>
                <a:prstGeom prst="line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Straight Connector 152">
                  <a:extLst>
                    <a:ext uri="{FF2B5EF4-FFF2-40B4-BE49-F238E27FC236}">
                      <a16:creationId xmlns:a16="http://schemas.microsoft.com/office/drawing/2014/main" id="{2EF973A2-0E93-8786-659D-D51B308DA92F}"/>
                    </a:ext>
                  </a:extLst>
                </p:cNvPr>
                <p:cNvCxnSpPr/>
                <p:nvPr/>
              </p:nvCxnSpPr>
              <p:spPr>
                <a:xfrm>
                  <a:off x="567929" y="844255"/>
                  <a:ext cx="952731" cy="734025"/>
                </a:xfrm>
                <a:prstGeom prst="lin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67" name="Group 166">
                <a:extLst>
                  <a:ext uri="{FF2B5EF4-FFF2-40B4-BE49-F238E27FC236}">
                    <a16:creationId xmlns:a16="http://schemas.microsoft.com/office/drawing/2014/main" id="{D388FAB7-44C1-7E35-F651-BEC9A4CD8095}"/>
                  </a:ext>
                </a:extLst>
              </p:cNvPr>
              <p:cNvGrpSpPr/>
              <p:nvPr/>
            </p:nvGrpSpPr>
            <p:grpSpPr>
              <a:xfrm>
                <a:off x="850201" y="1801737"/>
                <a:ext cx="3620829" cy="4052508"/>
                <a:chOff x="850201" y="1801737"/>
                <a:chExt cx="3620829" cy="4052508"/>
              </a:xfrm>
            </p:grpSpPr>
            <p:grpSp>
              <p:nvGrpSpPr>
                <p:cNvPr id="142" name="Group 141">
                  <a:extLst>
                    <a:ext uri="{FF2B5EF4-FFF2-40B4-BE49-F238E27FC236}">
                      <a16:creationId xmlns:a16="http://schemas.microsoft.com/office/drawing/2014/main" id="{7C72B1B2-7A06-A3B2-3234-30D91B121B97}"/>
                    </a:ext>
                  </a:extLst>
                </p:cNvPr>
                <p:cNvGrpSpPr/>
                <p:nvPr/>
              </p:nvGrpSpPr>
              <p:grpSpPr>
                <a:xfrm>
                  <a:off x="850201" y="1801737"/>
                  <a:ext cx="3620829" cy="4052508"/>
                  <a:chOff x="447676" y="404291"/>
                  <a:chExt cx="1543123" cy="1607106"/>
                </a:xfrm>
              </p:grpSpPr>
              <p:cxnSp>
                <p:nvCxnSpPr>
                  <p:cNvPr id="148" name="Straight Connector 147">
                    <a:extLst>
                      <a:ext uri="{FF2B5EF4-FFF2-40B4-BE49-F238E27FC236}">
                        <a16:creationId xmlns:a16="http://schemas.microsoft.com/office/drawing/2014/main" id="{DDE5B76A-4A6E-514D-ED7A-1EFDD6B5DE7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3627" y="965529"/>
                    <a:ext cx="1507172" cy="104586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7" name="Straight Connector 146">
                    <a:extLst>
                      <a:ext uri="{FF2B5EF4-FFF2-40B4-BE49-F238E27FC236}">
                        <a16:creationId xmlns:a16="http://schemas.microsoft.com/office/drawing/2014/main" id="{929378C4-D9B3-AA4E-0B33-3A249D4F84BC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47676" y="404291"/>
                    <a:ext cx="1527538" cy="75741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54" name="Oval 153">
                  <a:extLst>
                    <a:ext uri="{FF2B5EF4-FFF2-40B4-BE49-F238E27FC236}">
                      <a16:creationId xmlns:a16="http://schemas.microsoft.com/office/drawing/2014/main" id="{6223E0A8-300D-A7DA-3935-BB57936232BD}"/>
                    </a:ext>
                  </a:extLst>
                </p:cNvPr>
                <p:cNvSpPr/>
                <p:nvPr/>
              </p:nvSpPr>
              <p:spPr>
                <a:xfrm>
                  <a:off x="2505157" y="3370887"/>
                  <a:ext cx="205228" cy="22055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dirty="0"/>
                </a:p>
              </p:txBody>
            </p:sp>
          </p:grpSp>
        </p:grpSp>
        <p:cxnSp>
          <p:nvCxnSpPr>
            <p:cNvPr id="184" name="Straight Connector 183">
              <a:extLst>
                <a:ext uri="{FF2B5EF4-FFF2-40B4-BE49-F238E27FC236}">
                  <a16:creationId xmlns:a16="http://schemas.microsoft.com/office/drawing/2014/main" id="{D0D2B079-4DB7-58D8-D05B-75A3C9667041}"/>
                </a:ext>
              </a:extLst>
            </p:cNvPr>
            <p:cNvCxnSpPr>
              <a:cxnSpLocks/>
            </p:cNvCxnSpPr>
            <p:nvPr/>
          </p:nvCxnSpPr>
          <p:spPr>
            <a:xfrm>
              <a:off x="6907511" y="3146286"/>
              <a:ext cx="453661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0" name="Group 169">
            <a:extLst>
              <a:ext uri="{FF2B5EF4-FFF2-40B4-BE49-F238E27FC236}">
                <a16:creationId xmlns:a16="http://schemas.microsoft.com/office/drawing/2014/main" id="{79C0DC03-0BBC-28A1-98F0-124CEA9121E8}"/>
              </a:ext>
            </a:extLst>
          </p:cNvPr>
          <p:cNvGrpSpPr/>
          <p:nvPr/>
        </p:nvGrpSpPr>
        <p:grpSpPr>
          <a:xfrm>
            <a:off x="8988075" y="1996094"/>
            <a:ext cx="1700351" cy="1940985"/>
            <a:chOff x="6961802" y="2000522"/>
            <a:chExt cx="1357110" cy="1549168"/>
          </a:xfrm>
        </p:grpSpPr>
        <p:sp>
          <p:nvSpPr>
            <p:cNvPr id="156" name="Text Box 23">
              <a:extLst>
                <a:ext uri="{FF2B5EF4-FFF2-40B4-BE49-F238E27FC236}">
                  <a16:creationId xmlns:a16="http://schemas.microsoft.com/office/drawing/2014/main" id="{9579AE4B-3506-2329-EDE1-F4CD50373EDE}"/>
                </a:ext>
              </a:extLst>
            </p:cNvPr>
            <p:cNvSpPr txBox="1"/>
            <p:nvPr/>
          </p:nvSpPr>
          <p:spPr>
            <a:xfrm>
              <a:off x="7696527" y="3151766"/>
              <a:ext cx="335406" cy="397924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</a:t>
              </a:r>
              <a:r>
                <a:rPr lang="en-US" sz="2400" baseline="-250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ru-RU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grpSp>
          <p:nvGrpSpPr>
            <p:cNvPr id="157" name="Group 156">
              <a:extLst>
                <a:ext uri="{FF2B5EF4-FFF2-40B4-BE49-F238E27FC236}">
                  <a16:creationId xmlns:a16="http://schemas.microsoft.com/office/drawing/2014/main" id="{E451613D-06C5-6E5B-76AB-B299AEA1C386}"/>
                </a:ext>
              </a:extLst>
            </p:cNvPr>
            <p:cNvGrpSpPr/>
            <p:nvPr/>
          </p:nvGrpSpPr>
          <p:grpSpPr>
            <a:xfrm>
              <a:off x="6961802" y="2000522"/>
              <a:ext cx="1357110" cy="1417826"/>
              <a:chOff x="958187" y="762184"/>
              <a:chExt cx="578373" cy="562268"/>
            </a:xfrm>
            <a:noFill/>
          </p:grpSpPr>
          <p:sp>
            <p:nvSpPr>
              <p:cNvPr id="158" name="Oval 157">
                <a:extLst>
                  <a:ext uri="{FF2B5EF4-FFF2-40B4-BE49-F238E27FC236}">
                    <a16:creationId xmlns:a16="http://schemas.microsoft.com/office/drawing/2014/main" id="{4FBB4DB0-5E96-4CED-1A00-86F938D0437F}"/>
                  </a:ext>
                </a:extLst>
              </p:cNvPr>
              <p:cNvSpPr/>
              <p:nvPr/>
            </p:nvSpPr>
            <p:spPr>
              <a:xfrm>
                <a:off x="958187" y="1085301"/>
                <a:ext cx="87464" cy="87464"/>
              </a:xfrm>
              <a:prstGeom prst="ellipse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endParaRPr lang="ru-RU"/>
              </a:p>
            </p:txBody>
          </p:sp>
          <p:grpSp>
            <p:nvGrpSpPr>
              <p:cNvPr id="159" name="Group 158">
                <a:extLst>
                  <a:ext uri="{FF2B5EF4-FFF2-40B4-BE49-F238E27FC236}">
                    <a16:creationId xmlns:a16="http://schemas.microsoft.com/office/drawing/2014/main" id="{C24B17EE-2980-B0F5-F11D-14084455C22C}"/>
                  </a:ext>
                </a:extLst>
              </p:cNvPr>
              <p:cNvGrpSpPr/>
              <p:nvPr/>
            </p:nvGrpSpPr>
            <p:grpSpPr>
              <a:xfrm>
                <a:off x="991821" y="762184"/>
                <a:ext cx="544739" cy="562268"/>
                <a:chOff x="991821" y="762184"/>
                <a:chExt cx="544739" cy="562268"/>
              </a:xfrm>
              <a:grpFill/>
            </p:grpSpPr>
            <p:sp>
              <p:nvSpPr>
                <p:cNvPr id="160" name="Text Box 23">
                  <a:extLst>
                    <a:ext uri="{FF2B5EF4-FFF2-40B4-BE49-F238E27FC236}">
                      <a16:creationId xmlns:a16="http://schemas.microsoft.com/office/drawing/2014/main" id="{A08DA8DD-2DEB-EF45-23F7-1DF259866A67}"/>
                    </a:ext>
                  </a:extLst>
                </p:cNvPr>
                <p:cNvSpPr txBox="1"/>
                <p:nvPr/>
              </p:nvSpPr>
              <p:spPr>
                <a:xfrm>
                  <a:off x="1204455" y="762184"/>
                  <a:ext cx="332105" cy="320629"/>
                </a:xfrm>
                <a:prstGeom prst="rect">
                  <a:avLst/>
                </a:prstGeom>
                <a:grpFill/>
                <a:ln w="6350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2400" b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e</a:t>
                  </a:r>
                  <a:r>
                    <a:rPr lang="en-US" sz="2400" baseline="-25000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2</a:t>
                  </a:r>
                  <a:endParaRPr lang="ru-RU" sz="28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  <p:cxnSp>
              <p:nvCxnSpPr>
                <p:cNvPr id="161" name="Straight Arrow Connector 160">
                  <a:extLst>
                    <a:ext uri="{FF2B5EF4-FFF2-40B4-BE49-F238E27FC236}">
                      <a16:creationId xmlns:a16="http://schemas.microsoft.com/office/drawing/2014/main" id="{26E88C74-A780-C85C-6EA0-E7A9BA408608}"/>
                    </a:ext>
                  </a:extLst>
                </p:cNvPr>
                <p:cNvCxnSpPr/>
                <p:nvPr/>
              </p:nvCxnSpPr>
              <p:spPr>
                <a:xfrm flipV="1">
                  <a:off x="991911" y="839582"/>
                  <a:ext cx="210062" cy="293940"/>
                </a:xfrm>
                <a:prstGeom prst="straightConnector1">
                  <a:avLst/>
                </a:prstGeom>
                <a:grpFill/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2" name="Straight Arrow Connector 161">
                  <a:extLst>
                    <a:ext uri="{FF2B5EF4-FFF2-40B4-BE49-F238E27FC236}">
                      <a16:creationId xmlns:a16="http://schemas.microsoft.com/office/drawing/2014/main" id="{C3DEA210-49BA-FEE9-1FAB-FFEDB6078456}"/>
                    </a:ext>
                  </a:extLst>
                </p:cNvPr>
                <p:cNvCxnSpPr/>
                <p:nvPr/>
              </p:nvCxnSpPr>
              <p:spPr>
                <a:xfrm>
                  <a:off x="991821" y="1126239"/>
                  <a:ext cx="279490" cy="198213"/>
                </a:xfrm>
                <a:prstGeom prst="straightConnector1">
                  <a:avLst/>
                </a:prstGeom>
                <a:grpFill/>
                <a:ln w="38100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07E5AD-B7E9-E921-CF80-7A08603CE05B}"/>
                  </a:ext>
                </a:extLst>
              </p:cNvPr>
              <p:cNvSpPr txBox="1"/>
              <p:nvPr/>
            </p:nvSpPr>
            <p:spPr>
              <a:xfrm>
                <a:off x="632159" y="3437953"/>
                <a:ext cx="6635040" cy="35206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Вводится переменная </a:t>
                </a:r>
                <a14:m>
                  <m:oMath xmlns:m="http://schemas.openxmlformats.org/officeDocument/2006/math">
                    <m:r>
                      <a:rPr lang="ru-RU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</m:oMath>
                </a14:m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800100" lvl="1" indent="-342900">
                  <a:spcAft>
                    <a:spcPts val="600"/>
                  </a:spcAft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  <a:cs typeface="Times New Roman" panose="02020603050405020304" pitchFamily="18" charset="0"/>
                  </a:rPr>
                  <a:t>истинная аномалия ведущего аппарата</a:t>
                </a:r>
              </a:p>
              <a:p>
                <a:pPr marL="1257300" lvl="2" indent="-342900">
                  <a:spcAft>
                    <a:spcPts val="600"/>
                  </a:spcAft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arccos</m:t>
                        </m:r>
                      </m:fName>
                      <m:e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e</m:t>
                                </m:r>
                              </m:den>
                            </m:f>
                          </m:e>
                        </m:d>
                      </m:e>
                    </m:func>
                  </m:oMath>
                </a14:m>
                <a:endParaRPr lang="en-US" sz="24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800100" lvl="1" indent="-342900">
                  <a:spcAft>
                    <a:spcPts val="600"/>
                  </a:spcAft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𝜈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𝑚𝑎𝑥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𝜈</m:t>
                    </m:r>
                  </m:oMath>
                </a14:m>
                <a:endParaRPr lang="en-US" sz="24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1257300" lvl="2" indent="-342900">
                  <a:lnSpc>
                    <a:spcPct val="125000"/>
                  </a:lnSpc>
                  <a:spcAft>
                    <a:spcPts val="600"/>
                  </a:spcAft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0, 2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𝜈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𝑚𝑎𝑥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 </m:t>
                    </m:r>
                    <m:acc>
                      <m:accPr>
                        <m:chr m:val="̇"/>
                        <m:ctrlP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acc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acc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&lt;0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func>
                      <m:func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i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=0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+</m:t>
                    </m:r>
                  </m:oMath>
                </a14:m>
                <a:endParaRPr lang="en-US" sz="2000" b="0" dirty="0">
                  <a:latin typeface="Roboto" panose="02000000000000000000" pitchFamily="2" charset="0"/>
                  <a:ea typeface="Cambria Math" panose="02040503050406030204" pitchFamily="18" charset="0"/>
                </a:endParaRPr>
              </a:p>
              <a:p>
                <a:pPr marL="1257300" lvl="2" indent="-342900">
                  <a:lnSpc>
                    <a:spcPct val="125000"/>
                  </a:lnSpc>
                  <a:spcAft>
                    <a:spcPts val="600"/>
                  </a:spcAft>
                  <a:buClr>
                    <a:schemeClr val="bg1"/>
                  </a:buClr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𝑝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𝑟</m:t>
                        </m:r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𝜂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𝑝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num>
                      <m:den>
                        <m:sSup>
                          <m:s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𝑟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sSup>
                          <m:sSup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𝜂</m:t>
                            </m:r>
                          </m:e>
                          <m:sup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𝑝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num>
                          <m:den>
                            <m:sSup>
                              <m:sSup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𝑟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den>
                        </m:f>
                      </m:e>
                    </m:d>
                  </m:oMath>
                </a14:m>
                <a:r>
                  <a:rPr lang="en-GB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,</a:t>
                </a:r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800100" lvl="1" indent="-342900">
                  <a:spcAft>
                    <a:spcPts val="600"/>
                  </a:spcAft>
                  <a:buClr>
                    <a:schemeClr val="tx1">
                      <a:lumMod val="50000"/>
                      <a:lumOff val="50000"/>
                    </a:schemeClr>
                  </a:buClr>
                  <a:buFont typeface="Arial" panose="020B0604020202020204" pitchFamily="34" charset="0"/>
                  <a:buChar char="•"/>
                </a:pPr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407E5AD-B7E9-E921-CF80-7A08603CE0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159" y="3437953"/>
                <a:ext cx="6635040" cy="3520644"/>
              </a:xfrm>
              <a:prstGeom prst="rect">
                <a:avLst/>
              </a:prstGeom>
              <a:blipFill>
                <a:blip r:embed="rId4"/>
                <a:stretch>
                  <a:fillRect l="-8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oup 21">
            <a:extLst>
              <a:ext uri="{FF2B5EF4-FFF2-40B4-BE49-F238E27FC236}">
                <a16:creationId xmlns:a16="http://schemas.microsoft.com/office/drawing/2014/main" id="{A0C399E4-C69A-62B6-235E-CCBA88345AAC}"/>
              </a:ext>
            </a:extLst>
          </p:cNvPr>
          <p:cNvGrpSpPr/>
          <p:nvPr/>
        </p:nvGrpSpPr>
        <p:grpSpPr>
          <a:xfrm>
            <a:off x="8730959" y="2697913"/>
            <a:ext cx="1698916" cy="2483687"/>
            <a:chOff x="8730959" y="2697913"/>
            <a:chExt cx="1698916" cy="2483687"/>
          </a:xfrm>
        </p:grpSpPr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42FEE280-C70B-5C6B-0A64-B7F544F47596}"/>
                </a:ext>
              </a:extLst>
            </p:cNvPr>
            <p:cNvGrpSpPr/>
            <p:nvPr/>
          </p:nvGrpSpPr>
          <p:grpSpPr>
            <a:xfrm>
              <a:off x="9086958" y="3146286"/>
              <a:ext cx="1342917" cy="2035314"/>
              <a:chOff x="9086958" y="3146286"/>
              <a:chExt cx="1342917" cy="2035314"/>
            </a:xfrm>
          </p:grpSpPr>
          <p:cxnSp>
            <p:nvCxnSpPr>
              <p:cNvPr id="31" name="Straight Arrow Connector 30">
                <a:extLst>
                  <a:ext uri="{FF2B5EF4-FFF2-40B4-BE49-F238E27FC236}">
                    <a16:creationId xmlns:a16="http://schemas.microsoft.com/office/drawing/2014/main" id="{DCFA8CCF-0BDC-8DE3-AD18-AF6F6F8D4F1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086958" y="3146286"/>
                <a:ext cx="1342917" cy="2035314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8" name="Text Box 23">
                <a:extLst>
                  <a:ext uri="{FF2B5EF4-FFF2-40B4-BE49-F238E27FC236}">
                    <a16:creationId xmlns:a16="http://schemas.microsoft.com/office/drawing/2014/main" id="{4A45CCAE-C328-42AC-9FF6-85EE5B0174E9}"/>
                  </a:ext>
                </a:extLst>
              </p:cNvPr>
              <p:cNvSpPr txBox="1"/>
              <p:nvPr/>
            </p:nvSpPr>
            <p:spPr>
              <a:xfrm>
                <a:off x="9473255" y="4030567"/>
                <a:ext cx="420237" cy="473207"/>
              </a:xfrm>
              <a:prstGeom prst="rect">
                <a:avLst/>
              </a:prstGeom>
              <a:grpFill/>
              <a:ln w="28575">
                <a:noFill/>
              </a:ln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r>
                  <a:rPr lang="en-US" sz="2000" b="1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r</a:t>
                </a:r>
                <a:endParaRPr lang="ru-RU" sz="24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3497FF3A-D3AA-0F53-D260-380C96F37EA3}"/>
                </a:ext>
              </a:extLst>
            </p:cNvPr>
            <p:cNvGrpSpPr/>
            <p:nvPr/>
          </p:nvGrpSpPr>
          <p:grpSpPr>
            <a:xfrm>
              <a:off x="8730959" y="2697913"/>
              <a:ext cx="1166758" cy="1302553"/>
              <a:chOff x="8730959" y="2697913"/>
              <a:chExt cx="1166758" cy="1302553"/>
            </a:xfrm>
          </p:grpSpPr>
          <p:grpSp>
            <p:nvGrpSpPr>
              <p:cNvPr id="25" name="Group 24">
                <a:extLst>
                  <a:ext uri="{FF2B5EF4-FFF2-40B4-BE49-F238E27FC236}">
                    <a16:creationId xmlns:a16="http://schemas.microsoft.com/office/drawing/2014/main" id="{B9097D48-D76D-8E8B-B099-6210AC171A3D}"/>
                  </a:ext>
                </a:extLst>
              </p:cNvPr>
              <p:cNvGrpSpPr/>
              <p:nvPr/>
            </p:nvGrpSpPr>
            <p:grpSpPr>
              <a:xfrm>
                <a:off x="8730959" y="2697913"/>
                <a:ext cx="980505" cy="1154446"/>
                <a:chOff x="8730959" y="2697913"/>
                <a:chExt cx="980505" cy="1154446"/>
              </a:xfrm>
            </p:grpSpPr>
            <p:sp>
              <p:nvSpPr>
                <p:cNvPr id="29" name="Arc 28">
                  <a:extLst>
                    <a:ext uri="{FF2B5EF4-FFF2-40B4-BE49-F238E27FC236}">
                      <a16:creationId xmlns:a16="http://schemas.microsoft.com/office/drawing/2014/main" id="{9F834B04-8B40-FA8D-2622-9D5A5EE3D6F5}"/>
                    </a:ext>
                  </a:extLst>
                </p:cNvPr>
                <p:cNvSpPr/>
                <p:nvPr/>
              </p:nvSpPr>
              <p:spPr>
                <a:xfrm rot="10800000">
                  <a:off x="8797064" y="2697913"/>
                  <a:ext cx="914400" cy="914400"/>
                </a:xfrm>
                <a:prstGeom prst="arc">
                  <a:avLst>
                    <a:gd name="adj1" fmla="val 15280881"/>
                    <a:gd name="adj2" fmla="val 50745"/>
                  </a:avLst>
                </a:prstGeom>
                <a:ln w="28575">
                  <a:solidFill>
                    <a:srgbClr val="767171"/>
                  </a:solidFill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30" name="Text Box 23">
                  <a:extLst>
                    <a:ext uri="{FF2B5EF4-FFF2-40B4-BE49-F238E27FC236}">
                      <a16:creationId xmlns:a16="http://schemas.microsoft.com/office/drawing/2014/main" id="{20FA2687-605B-4C59-4EE3-896B33C9A2A8}"/>
                    </a:ext>
                  </a:extLst>
                </p:cNvPr>
                <p:cNvSpPr txBox="1"/>
                <p:nvPr/>
              </p:nvSpPr>
              <p:spPr>
                <a:xfrm>
                  <a:off x="8730959" y="3379152"/>
                  <a:ext cx="420237" cy="473207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l-GR" sz="2000" i="1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ν</a:t>
                  </a:r>
                  <a:endParaRPr lang="ru-RU" sz="20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Group 25">
                <a:extLst>
                  <a:ext uri="{FF2B5EF4-FFF2-40B4-BE49-F238E27FC236}">
                    <a16:creationId xmlns:a16="http://schemas.microsoft.com/office/drawing/2014/main" id="{7F25D89A-E0C7-E235-F7F8-75D9278F2583}"/>
                  </a:ext>
                </a:extLst>
              </p:cNvPr>
              <p:cNvGrpSpPr/>
              <p:nvPr/>
            </p:nvGrpSpPr>
            <p:grpSpPr>
              <a:xfrm>
                <a:off x="8786153" y="2830622"/>
                <a:ext cx="1111564" cy="1169844"/>
                <a:chOff x="8786153" y="2830622"/>
                <a:chExt cx="1111564" cy="1169844"/>
              </a:xfrm>
            </p:grpSpPr>
            <p:sp>
              <p:nvSpPr>
                <p:cNvPr id="27" name="Arc 26">
                  <a:extLst>
                    <a:ext uri="{FF2B5EF4-FFF2-40B4-BE49-F238E27FC236}">
                      <a16:creationId xmlns:a16="http://schemas.microsoft.com/office/drawing/2014/main" id="{393FFC42-0F6F-6FFB-BF67-C2E8E2CB2EE3}"/>
                    </a:ext>
                  </a:extLst>
                </p:cNvPr>
                <p:cNvSpPr/>
                <p:nvPr/>
              </p:nvSpPr>
              <p:spPr>
                <a:xfrm rot="10800000">
                  <a:off x="8786153" y="2830622"/>
                  <a:ext cx="914400" cy="914400"/>
                </a:xfrm>
                <a:prstGeom prst="arc">
                  <a:avLst>
                    <a:gd name="adj1" fmla="val 13030978"/>
                    <a:gd name="adj2" fmla="val 14477053"/>
                  </a:avLst>
                </a:prstGeom>
                <a:ln w="28575">
                  <a:solidFill>
                    <a:srgbClr val="767171"/>
                  </a:solidFill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28" name="Text Box 23">
                  <a:extLst>
                    <a:ext uri="{FF2B5EF4-FFF2-40B4-BE49-F238E27FC236}">
                      <a16:creationId xmlns:a16="http://schemas.microsoft.com/office/drawing/2014/main" id="{64EEECF6-C513-862A-AC91-73ABB9D2E70C}"/>
                    </a:ext>
                  </a:extLst>
                </p:cNvPr>
                <p:cNvSpPr txBox="1"/>
                <p:nvPr/>
              </p:nvSpPr>
              <p:spPr>
                <a:xfrm>
                  <a:off x="9477480" y="3527259"/>
                  <a:ext cx="420237" cy="473207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l-GR" sz="2000" i="1" dirty="0">
                      <a:solidFill>
                        <a:srgbClr val="000000"/>
                      </a:solidFill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δ</a:t>
                  </a:r>
                  <a:endParaRPr lang="ru-RU" sz="2000" i="1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</p:grp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9DA4CCE4-09FD-A6B2-3F86-D9C9110C5E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0599" y="6355108"/>
            <a:ext cx="2743200" cy="365125"/>
          </a:xfrm>
        </p:spPr>
        <p:txBody>
          <a:bodyPr/>
          <a:lstStyle/>
          <a:p>
            <a:fld id="{05B4E56A-20DC-49B4-8D6C-36760AA3E560}" type="slidenum">
              <a:rPr lang="ru-RU" sz="1600" smtClean="0">
                <a:latin typeface="Roboto" panose="02000000000000000000" pitchFamily="2" charset="0"/>
                <a:ea typeface="Roboto" panose="02000000000000000000" pitchFamily="2" charset="0"/>
              </a:rPr>
              <a:t>10</a:t>
            </a:fld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/2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ECB77-63A8-09E6-0CAF-C261C4C82BDD}"/>
                  </a:ext>
                </a:extLst>
              </p:cNvPr>
              <p:cNvSpPr txBox="1"/>
              <p:nvPr/>
            </p:nvSpPr>
            <p:spPr>
              <a:xfrm>
                <a:off x="4767151" y="5990055"/>
                <a:ext cx="1730302" cy="4403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b="0" dirty="0">
                    <a:ea typeface="Roboto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𝜂</m:t>
                    </m:r>
                    <m:r>
                      <a:rPr lang="ru-RU" sz="2000" b="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ru-RU" sz="2000" b="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radPr>
                      <m:deg/>
                      <m:e>
                        <m:sSup>
                          <m:sSup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−1</m:t>
                        </m:r>
                      </m:e>
                    </m:rad>
                  </m:oMath>
                </a14:m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95ECB77-63A8-09E6-0CAF-C261C4C82B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7151" y="5990055"/>
                <a:ext cx="1730302" cy="440313"/>
              </a:xfrm>
              <a:prstGeom prst="rect">
                <a:avLst/>
              </a:prstGeom>
              <a:blipFill>
                <a:blip r:embed="rId5"/>
                <a:stretch>
                  <a:fillRect b="-694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7401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" grpId="0"/>
      <p:bldP spid="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A0D75CD-D1CB-5BCF-F077-75F30B32C288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0FB09E-B078-3D7F-99BE-582F95AEC993}"/>
              </a:ext>
            </a:extLst>
          </p:cNvPr>
          <p:cNvSpPr txBox="1"/>
          <p:nvPr/>
        </p:nvSpPr>
        <p:spPr>
          <a:xfrm>
            <a:off x="0" y="7884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Roboto Light" panose="02000000000000000000" pitchFamily="2" charset="0"/>
                <a:ea typeface="Roboto Light" panose="02000000000000000000" pitchFamily="2" charset="0"/>
              </a:rPr>
              <a:t>Переходная матрица в АСК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86CEAF7-CFAB-3A8B-947F-8BB51AEE526D}"/>
              </a:ext>
            </a:extLst>
          </p:cNvPr>
          <p:cNvGrpSpPr/>
          <p:nvPr/>
        </p:nvGrpSpPr>
        <p:grpSpPr>
          <a:xfrm>
            <a:off x="406319" y="896406"/>
            <a:ext cx="8404305" cy="2517663"/>
            <a:chOff x="406318" y="953556"/>
            <a:chExt cx="8448692" cy="251766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3C797C1-A357-7842-54B1-FFFA7AC74F72}"/>
                    </a:ext>
                  </a:extLst>
                </p:cNvPr>
                <p:cNvSpPr txBox="1"/>
                <p:nvPr/>
              </p:nvSpPr>
              <p:spPr>
                <a:xfrm>
                  <a:off x="406318" y="953556"/>
                  <a:ext cx="7251781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14:m>
                    <m:oMath xmlns:m="http://schemas.openxmlformats.org/officeDocument/2006/math">
                      <m:r>
                        <a:rPr lang="en-GB" sz="2000" b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𝛘</m:t>
                      </m:r>
                      <m:r>
                        <a:rPr lang="en-GB" sz="2000" b="1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t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t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sz="2000" b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𝛘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a14:m>
                  <a:r>
                    <a:rPr lang="ru-RU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,</a:t>
                  </a:r>
                  <a:r>
                    <a:rPr lang="ru-RU" sz="2000" i="1" dirty="0">
                      <a:latin typeface="Cambria Math" panose="02040503050406030204" pitchFamily="18" charset="0"/>
                      <a:ea typeface="Roboto" panose="02000000000000000000" pitchFamily="2" charset="0"/>
                    </a:rPr>
                    <a:t>  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a14:m>
                  <a:endParaRPr lang="ru-RU" sz="2000" i="1" dirty="0">
                    <a:latin typeface="Cambria Math" panose="02040503050406030204" pitchFamily="18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23C797C1-A357-7842-54B1-FFFA7AC74F7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318" y="953556"/>
                  <a:ext cx="7251781" cy="400110"/>
                </a:xfrm>
                <a:prstGeom prst="rect">
                  <a:avLst/>
                </a:prstGeom>
                <a:blipFill>
                  <a:blip r:embed="rId3"/>
                  <a:stretch>
                    <a:fillRect t="-6061" b="-2727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4DB1431-5199-4FEF-9E4F-29A188970126}"/>
                    </a:ext>
                  </a:extLst>
                </p:cNvPr>
                <p:cNvSpPr txBox="1"/>
                <p:nvPr/>
              </p:nvSpPr>
              <p:spPr>
                <a:xfrm>
                  <a:off x="406318" y="1369618"/>
                  <a:ext cx="8448692" cy="2101601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8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𝐫</m:t>
                            </m:r>
                            <m:d>
                              <m:d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sz="2000" b="1" i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,</m:t>
                            </m:r>
                            <m:r>
                              <a:rPr lang="en-US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𝐯</m:t>
                            </m:r>
                            <m:d>
                              <m:d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𝛿</m:t>
                                </m:r>
                              </m:e>
                            </m:d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∆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t</m:t>
                            </m:r>
                            <m:r>
                              <a:rPr lang="en-GB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𝛿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GB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)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3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</a:rPr>
                                            <m:t>𝐫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GB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sub>
                                  </m:sSub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sSub>
                                        <m:sSubPr>
                                          <m:ctrlPr>
                                            <a:rPr lang="en-GB" sz="2000" b="1" i="1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>
                                                  <a:latin typeface="Cambria Math" panose="02040503050406030204" pitchFamily="18" charset="0"/>
                                                  <a:ea typeface="Roboto" panose="02000000000000000000" pitchFamily="2" charset="0"/>
                                                </a:rPr>
                                                <m:t>𝐫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000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</a:rPr>
                                            <m:t>x</m:t>
                                          </m:r>
                                        </m:sub>
                                      </m:sSub>
                                      <m:sSub>
                                        <m:sSubPr>
                                          <m:ctrlPr>
                                            <a:rPr lang="en-GB" sz="2000" b="1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𝐯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sub>
                                      </m:s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+</m:t>
                                      </m:r>
                                      <m:sSub>
                                        <m:sSubPr>
                                          <m:ctrlPr>
                                            <a:rPr lang="en-GB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d>
                                            <m:dPr>
                                              <m:begChr m:val="["/>
                                              <m:endChr m:val="]"/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r>
                                                <a:rPr lang="en-US" sz="2000" b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𝐜</m:t>
                                              </m:r>
                                            </m:e>
                                          </m:d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GB" sz="2000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x</m:t>
                                          </m:r>
                                        </m:sub>
                                      </m:sSub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𝐫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+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3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𝐯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GB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sz="2000" b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𝐯</m:t>
                                          </m:r>
                                        </m:e>
                                      </m:d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GB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x</m:t>
                                      </m:r>
                                    </m:sub>
                                  </m:sSub>
                                </m:e>
                                <m:e>
                                  <m:d>
                                    <m:d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f>
                                        <m:f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𝜇</m:t>
                                          </m:r>
                                        </m:num>
                                        <m:den>
                                          <m:sSup>
                                            <m:sSupPr>
                                              <m:ctrlP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pPr>
                                            <m:e>
                                              <m:r>
                                                <a:rPr lang="en-GB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𝑟</m:t>
                                              </m:r>
                                            </m:e>
                                            <m:sup>
                                              <m:r>
                                                <a:rPr lang="en-US" sz="2000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3</m:t>
                                              </m:r>
                                            </m:sup>
                                          </m:sSup>
                                        </m:den>
                                      </m:f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2000" b="1" i="1">
                                                  <a:latin typeface="Cambria Math" panose="02040503050406030204" pitchFamily="18" charset="0"/>
                                                  <a:ea typeface="Roboto" panose="02000000000000000000" pitchFamily="2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sz="2000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b="1">
                                                      <a:latin typeface="Cambria Math" panose="02040503050406030204" pitchFamily="18" charset="0"/>
                                                      <a:ea typeface="Roboto" panose="02000000000000000000" pitchFamily="2" charset="0"/>
                                                    </a:rPr>
                                                    <m:t>𝐫</m:t>
                                                  </m:r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sz="2000">
                                                  <a:latin typeface="Cambria Math" panose="02040503050406030204" pitchFamily="18" charset="0"/>
                                                  <a:ea typeface="Roboto" panose="02000000000000000000" pitchFamily="2" charset="0"/>
                                                </a:rPr>
                                                <m:t>x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−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sSub>
                                            <m:sSubPr>
                                              <m:ctrlPr>
                                                <a:rPr lang="en-GB" sz="2000" b="1" i="1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</m:ctrlPr>
                                            </m:sSubPr>
                                            <m:e>
                                              <m:d>
                                                <m:dPr>
                                                  <m:begChr m:val="["/>
                                                  <m:endChr m:val="]"/>
                                                  <m:ctrlPr>
                                                    <a:rPr lang="en-US" sz="2000" b="1" i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dPr>
                                                <m:e>
                                                  <m:r>
                                                    <a:rPr lang="en-US" sz="2000" b="1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𝐯</m:t>
                                                  </m:r>
                                                </m:e>
                                              </m:d>
                                            </m:e>
                                            <m:sub>
                                              <m:r>
                                                <m:rPr>
                                                  <m:sty m:val="p"/>
                                                </m:rPr>
                                                <a:rPr lang="en-GB" sz="2000">
                                                  <a:latin typeface="Cambria Math" panose="02040503050406030204" pitchFamily="18" charset="0"/>
                                                  <a:ea typeface="Cambria Math" panose="02040503050406030204" pitchFamily="18" charset="0"/>
                                                </a:rPr>
                                                <m:t>x</m:t>
                                              </m:r>
                                            </m:sub>
                                          </m:sSub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d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𝐵</m:t>
                                  </m:r>
                                </m:e>
                                <m:e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den>
                                  </m:f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𝐯</m:t>
                                  </m:r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f>
                                    <m:f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3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l-GR" sz="2000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μ</m:t>
                                      </m:r>
                                    </m:num>
                                    <m:den>
                                      <m:r>
                                        <a:rPr lang="en-US" sz="200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  <m:sSup>
                                        <m:sSupPr>
                                          <m:ctrlP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GB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𝑟</m:t>
                                          </m:r>
                                        </m:e>
                                        <m:sup>
                                          <m:r>
                                            <a:rPr lang="en-US" sz="2000" i="1">
                                              <a:latin typeface="Cambria Math" panose="02040503050406030204" pitchFamily="18" charset="0"/>
                                              <a:ea typeface="Cambria Math" panose="02040503050406030204" pitchFamily="18" charset="0"/>
                                            </a:rPr>
                                            <m:t>3</m:t>
                                          </m:r>
                                        </m:sup>
                                      </m:sSup>
                                    </m:den>
                                  </m:f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𝐫</m:t>
                                  </m:r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∆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t</m:t>
                                  </m:r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en-US" sz="2000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  <a:p>
                  <a:pPr>
                    <a:spcAft>
                      <a:spcPts val="18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𝐵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3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×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=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𝐛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2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 </m:t>
                        </m:r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rank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𝐵</m:t>
                            </m:r>
                          </m:e>
                        </m:d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=2,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1</m:t>
                            </m:r>
                          </m:sub>
                        </m:sSub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⊥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</m:t>
                        </m:r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𝐛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2</m:t>
                            </m:r>
                          </m:sub>
                        </m:sSub>
                        <m:r>
                          <a:rPr lang="en-US" sz="200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⊥</m:t>
                        </m:r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</m:t>
                        </m:r>
                      </m:oMath>
                    </m:oMathPara>
                  </a14:m>
                  <a:endParaRPr lang="ru-RU" sz="2000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74DB1431-5199-4FEF-9E4F-29A18897012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6318" y="1369618"/>
                  <a:ext cx="8448692" cy="2101601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9D7B6C-317A-C863-A84E-33DD890C4A7B}"/>
                  </a:ext>
                </a:extLst>
              </p:cNvPr>
              <p:cNvSpPr txBox="1"/>
              <p:nvPr/>
            </p:nvSpPr>
            <p:spPr>
              <a:xfrm>
                <a:off x="406319" y="3393749"/>
                <a:ext cx="3373201" cy="330340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В качестве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𝐛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1</m:t>
                        </m:r>
                      </m:sub>
                    </m:sSub>
                    <m:r>
                      <a:rPr lang="en-US" sz="20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возьмём</a:t>
                </a:r>
                <a:endParaRPr lang="en-GB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000" b="0" dirty="0">
                    <a:ea typeface="Roboto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GB" sz="2000" b="1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𝐛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𝐞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1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</m:t>
                    </m:r>
                  </m:oMath>
                </a14:m>
                <a:endParaRPr lang="en-GB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000" dirty="0">
                    <a:ea typeface="Roboto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GB" sz="2000" b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𝐛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𝐞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2</m:t>
                        </m:r>
                      </m:sub>
                    </m:sSub>
                    <m:r>
                      <a:rPr lang="en-GB" sz="2000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d>
                      <m:dPr>
                        <m:ctrlPr>
                          <a:rPr lang="en-GB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GB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200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sz="2000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</m:t>
                    </m:r>
                  </m:oMath>
                </a14:m>
                <a:endParaRPr lang="en-GB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>
                  <a:spcAft>
                    <a:spcPts val="1200"/>
                  </a:spcAft>
                </a:pPr>
                <a:r>
                  <a:rPr lang="en-GB" sz="2000" b="0" dirty="0">
                    <a:ea typeface="Roboto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𝐵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ru-RU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𝑐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𝜇</m:t>
                        </m:r>
                      </m:den>
                    </m:f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GB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1</m:t>
                              </m:r>
                            </m: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  <m:r>
                      <a:rPr lang="en-GB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.</m:t>
                    </m:r>
                  </m:oMath>
                </a14:m>
                <a:endParaRPr lang="en-GB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219D7B6C-317A-C863-A84E-33DD890C4A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319" y="3393749"/>
                <a:ext cx="3373201" cy="3303405"/>
              </a:xfrm>
              <a:prstGeom prst="rect">
                <a:avLst/>
              </a:prstGeom>
              <a:blipFill>
                <a:blip r:embed="rId5"/>
                <a:stretch>
                  <a:fillRect l="-1989" t="-923" r="-36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Группа 9">
            <a:extLst>
              <a:ext uri="{FF2B5EF4-FFF2-40B4-BE49-F238E27FC236}">
                <a16:creationId xmlns:a16="http://schemas.microsoft.com/office/drawing/2014/main" id="{6582BFA9-9F57-9F59-24B3-8C51A80C3B83}"/>
              </a:ext>
            </a:extLst>
          </p:cNvPr>
          <p:cNvGrpSpPr/>
          <p:nvPr/>
        </p:nvGrpSpPr>
        <p:grpSpPr>
          <a:xfrm>
            <a:off x="7584818" y="3790301"/>
            <a:ext cx="4232357" cy="2906987"/>
            <a:chOff x="7584818" y="3658221"/>
            <a:chExt cx="4232357" cy="290698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232C389-0CD8-6100-7E83-7AE9CA6EA635}"/>
                    </a:ext>
                  </a:extLst>
                </p:cNvPr>
                <p:cNvSpPr txBox="1"/>
                <p:nvPr/>
              </p:nvSpPr>
              <p:spPr>
                <a:xfrm>
                  <a:off x="7584818" y="3658221"/>
                  <a:ext cx="4232357" cy="91313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1" i="0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𝐫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p</m:t>
                            </m:r>
                          </m:num>
                          <m:den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1−</m:t>
                            </m:r>
                            <m:func>
                              <m:func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cos</m:t>
                                </m:r>
                              </m:fNam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𝛿</m:t>
                                </m:r>
                              </m:e>
                            </m:func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+</m:t>
                            </m:r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𝜂</m:t>
                            </m:r>
                            <m:func>
                              <m:func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sin</m:t>
                                </m:r>
                              </m:fName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𝛿</m:t>
                                </m:r>
                              </m:e>
                            </m:func>
                          </m:den>
                        </m:f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mPr>
                              <m:mr>
                                <m:e>
                                  <m:func>
                                    <m:func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  <m:brk m:alnAt="7"/>
                                        </m:rP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c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os</m:t>
                                      </m:r>
                                    </m:fName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func>
                                </m:e>
                              </m:mr>
                              <m:m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−</m:t>
                                  </m:r>
                                  <m:func>
                                    <m:func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func>
                                </m:e>
                              </m:mr>
                              <m:m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GB" sz="2000" b="0" i="0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A232C389-0CD8-6100-7E83-7AE9CA6EA6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818" y="3658221"/>
                  <a:ext cx="4232357" cy="913135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8B6C5FA-EF27-E774-D171-0D60F956C71A}"/>
                    </a:ext>
                  </a:extLst>
                </p:cNvPr>
                <p:cNvSpPr txBox="1"/>
                <p:nvPr/>
              </p:nvSpPr>
              <p:spPr>
                <a:xfrm>
                  <a:off x="7584818" y="4527216"/>
                  <a:ext cx="3366173" cy="100168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1" i="0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𝐯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𝜇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sz="2000" b="0" i="0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p</m:t>
                                </m:r>
                              </m:den>
                            </m:f>
                          </m:e>
                        </m:rad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a:rPr lang="ru-RU" sz="2000" b="0" i="1" dirty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𝜂</m:t>
                                  </m:r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+</m:t>
                                  </m:r>
                                  <m:func>
                                    <m:func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sin</m:t>
                                      </m:r>
                                    </m:fName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𝛿</m:t>
                                      </m:r>
                                    </m:e>
                                  </m:func>
                                </m:e>
                              </m:mr>
                              <m:mr>
                                <m:e>
                                  <m:func>
                                    <m:funcPr>
                                      <m:ctrlP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cos</m:t>
                                      </m:r>
                                    </m:fName>
                                    <m:e>
                                      <m:r>
                                        <a:rPr lang="en-US" sz="2000" b="0" i="1" dirty="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𝛿</m:t>
                                      </m:r>
                                    </m:e>
                                  </m:func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0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68B6C5FA-EF27-E774-D171-0D60F956C71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818" y="4527216"/>
                  <a:ext cx="3366173" cy="1001684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D95E456-C7E9-1525-A815-CD89639ADA8E}"/>
                    </a:ext>
                  </a:extLst>
                </p:cNvPr>
                <p:cNvSpPr txBox="1"/>
                <p:nvPr/>
              </p:nvSpPr>
              <p:spPr>
                <a:xfrm>
                  <a:off x="7584818" y="5632452"/>
                  <a:ext cx="3366173" cy="93275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𝐜</m:t>
                        </m:r>
                        <m:r>
                          <a:rPr lang="en-US" sz="2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 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ru-RU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radPr>
                          <m:deg/>
                          <m:e>
                            <m:r>
                              <a:rPr lang="en-GB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𝜇</m:t>
                            </m:r>
                            <m:r>
                              <a:rPr lang="en-GB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𝑝</m:t>
                            </m:r>
                          </m:e>
                        </m:rad>
                        <m:d>
                          <m:d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2000" b="0" i="1" dirty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2000" b="0" i="1" dirty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0</m:t>
                                  </m:r>
                                </m:e>
                              </m:mr>
                              <m:mr>
                                <m:e>
                                  <m:r>
                                    <a:rPr lang="en-GB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e>
                              </m:mr>
                            </m:m>
                          </m:e>
                        </m:d>
                        <m:r>
                          <a:rPr lang="en-GB" sz="2000" b="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.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" name="TextBox 1">
                  <a:extLst>
                    <a:ext uri="{FF2B5EF4-FFF2-40B4-BE49-F238E27FC236}">
                      <a16:creationId xmlns:a16="http://schemas.microsoft.com/office/drawing/2014/main" id="{9D95E456-C7E9-1525-A815-CD89639ADA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84818" y="5632452"/>
                  <a:ext cx="3366173" cy="932756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82F500E3-F904-6CD0-46DF-888031367EED}"/>
              </a:ext>
            </a:extLst>
          </p:cNvPr>
          <p:cNvGrpSpPr/>
          <p:nvPr/>
        </p:nvGrpSpPr>
        <p:grpSpPr>
          <a:xfrm>
            <a:off x="2311441" y="2580639"/>
            <a:ext cx="5308559" cy="3717237"/>
            <a:chOff x="2311441" y="2580639"/>
            <a:chExt cx="5308559" cy="3717237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75597FB2-4BE1-F9BF-83EA-66DC3A3B6456}"/>
                </a:ext>
              </a:extLst>
            </p:cNvPr>
            <p:cNvGrpSpPr/>
            <p:nvPr/>
          </p:nvGrpSpPr>
          <p:grpSpPr>
            <a:xfrm>
              <a:off x="2311441" y="2580640"/>
              <a:ext cx="5308559" cy="3717236"/>
              <a:chOff x="2311441" y="2580640"/>
              <a:chExt cx="5308559" cy="3717236"/>
            </a:xfrm>
          </p:grpSpPr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FBB8FA15-0DAC-836B-6322-BA3B3FF9FA55}"/>
                  </a:ext>
                </a:extLst>
              </p:cNvPr>
              <p:cNvSpPr/>
              <p:nvPr/>
            </p:nvSpPr>
            <p:spPr>
              <a:xfrm>
                <a:off x="2311441" y="2580640"/>
                <a:ext cx="3373201" cy="3717236"/>
              </a:xfrm>
              <a:custGeom>
                <a:avLst/>
                <a:gdLst>
                  <a:gd name="connsiteX0" fmla="*/ 0 w 3767328"/>
                  <a:gd name="connsiteY0" fmla="*/ 3127248 h 3127248"/>
                  <a:gd name="connsiteX1" fmla="*/ 2432304 w 3767328"/>
                  <a:gd name="connsiteY1" fmla="*/ 2578608 h 3127248"/>
                  <a:gd name="connsiteX2" fmla="*/ 3767328 w 3767328"/>
                  <a:gd name="connsiteY2" fmla="*/ 0 h 31272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</a:cxnLst>
                <a:rect l="l" t="t" r="r" b="b"/>
                <a:pathLst>
                  <a:path w="3767328" h="3127248">
                    <a:moveTo>
                      <a:pt x="0" y="3127248"/>
                    </a:moveTo>
                    <a:cubicBezTo>
                      <a:pt x="902208" y="3113532"/>
                      <a:pt x="1804416" y="3099816"/>
                      <a:pt x="2432304" y="2578608"/>
                    </a:cubicBezTo>
                    <a:cubicBezTo>
                      <a:pt x="3060192" y="2057400"/>
                      <a:pt x="3508248" y="460248"/>
                      <a:pt x="3767328" y="0"/>
                    </a:cubicBezTo>
                  </a:path>
                </a:pathLst>
              </a:custGeom>
              <a:noFill/>
              <a:ln w="28575">
                <a:headEnd type="none" w="med" len="med"/>
                <a:tailEnd type="triangle" w="lg" len="lg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dirty="0"/>
              </a:p>
            </p:txBody>
          </p:sp>
          <p:grpSp>
            <p:nvGrpSpPr>
              <p:cNvPr id="12" name="Group 29">
                <a:extLst>
                  <a:ext uri="{FF2B5EF4-FFF2-40B4-BE49-F238E27FC236}">
                    <a16:creationId xmlns:a16="http://schemas.microsoft.com/office/drawing/2014/main" id="{D8EBE31E-0FD0-02E4-0BD7-366672377D13}"/>
                  </a:ext>
                </a:extLst>
              </p:cNvPr>
              <p:cNvGrpSpPr/>
              <p:nvPr/>
            </p:nvGrpSpPr>
            <p:grpSpPr>
              <a:xfrm flipH="1">
                <a:off x="5882640" y="2580640"/>
                <a:ext cx="1737360" cy="2631440"/>
                <a:chOff x="4211610" y="2891788"/>
                <a:chExt cx="1727201" cy="2631440"/>
              </a:xfrm>
            </p:grpSpPr>
            <p:sp>
              <p:nvSpPr>
                <p:cNvPr id="19" name="Freeform: Shape 26">
                  <a:extLst>
                    <a:ext uri="{FF2B5EF4-FFF2-40B4-BE49-F238E27FC236}">
                      <a16:creationId xmlns:a16="http://schemas.microsoft.com/office/drawing/2014/main" id="{455D449C-D68B-F3E4-81A3-F937C0380020}"/>
                    </a:ext>
                  </a:extLst>
                </p:cNvPr>
                <p:cNvSpPr/>
                <p:nvPr/>
              </p:nvSpPr>
              <p:spPr>
                <a:xfrm>
                  <a:off x="4211610" y="2891789"/>
                  <a:ext cx="1515089" cy="1662836"/>
                </a:xfrm>
                <a:custGeom>
                  <a:avLst/>
                  <a:gdLst>
                    <a:gd name="connsiteX0" fmla="*/ 0 w 1828800"/>
                    <a:gd name="connsiteY0" fmla="*/ 2359152 h 2359152"/>
                    <a:gd name="connsiteX1" fmla="*/ 987552 w 1828800"/>
                    <a:gd name="connsiteY1" fmla="*/ 1938528 h 2359152"/>
                    <a:gd name="connsiteX2" fmla="*/ 1828800 w 1828800"/>
                    <a:gd name="connsiteY2" fmla="*/ 0 h 235915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1828800" h="2359152">
                      <a:moveTo>
                        <a:pt x="0" y="2359152"/>
                      </a:moveTo>
                      <a:cubicBezTo>
                        <a:pt x="341376" y="2345436"/>
                        <a:pt x="682752" y="2331720"/>
                        <a:pt x="987552" y="1938528"/>
                      </a:cubicBezTo>
                      <a:cubicBezTo>
                        <a:pt x="1292352" y="1545336"/>
                        <a:pt x="1682496" y="320040"/>
                        <a:pt x="1828800" y="0"/>
                      </a:cubicBezTo>
                    </a:path>
                  </a:pathLst>
                </a:custGeom>
                <a:noFill/>
                <a:ln w="28575">
                  <a:headEnd type="none" w="med" len="med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  <p:sp>
              <p:nvSpPr>
                <p:cNvPr id="20" name="Freeform: Shape 28">
                  <a:extLst>
                    <a:ext uri="{FF2B5EF4-FFF2-40B4-BE49-F238E27FC236}">
                      <a16:creationId xmlns:a16="http://schemas.microsoft.com/office/drawing/2014/main" id="{71635623-AB1C-9A1C-986E-909C884EF712}"/>
                    </a:ext>
                  </a:extLst>
                </p:cNvPr>
                <p:cNvSpPr/>
                <p:nvPr/>
              </p:nvSpPr>
              <p:spPr>
                <a:xfrm>
                  <a:off x="4246793" y="2891788"/>
                  <a:ext cx="1692018" cy="2631440"/>
                </a:xfrm>
                <a:custGeom>
                  <a:avLst/>
                  <a:gdLst>
                    <a:gd name="connsiteX0" fmla="*/ 0 w 3767328"/>
                    <a:gd name="connsiteY0" fmla="*/ 3127248 h 3127248"/>
                    <a:gd name="connsiteX1" fmla="*/ 2432304 w 3767328"/>
                    <a:gd name="connsiteY1" fmla="*/ 2578608 h 3127248"/>
                    <a:gd name="connsiteX2" fmla="*/ 3767328 w 3767328"/>
                    <a:gd name="connsiteY2" fmla="*/ 0 h 31272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</a:cxnLst>
                  <a:rect l="l" t="t" r="r" b="b"/>
                  <a:pathLst>
                    <a:path w="3767328" h="3127248">
                      <a:moveTo>
                        <a:pt x="0" y="3127248"/>
                      </a:moveTo>
                      <a:cubicBezTo>
                        <a:pt x="902208" y="3113532"/>
                        <a:pt x="1804416" y="3099816"/>
                        <a:pt x="2432304" y="2578608"/>
                      </a:cubicBezTo>
                      <a:cubicBezTo>
                        <a:pt x="3060192" y="2057400"/>
                        <a:pt x="3508248" y="460248"/>
                        <a:pt x="3767328" y="0"/>
                      </a:cubicBezTo>
                    </a:path>
                  </a:pathLst>
                </a:custGeom>
                <a:noFill/>
                <a:ln w="28575">
                  <a:headEnd type="none" w="med" len="med"/>
                  <a:tailEnd type="triangle" w="lg" len="lg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</p:grpSp>
        </p:grpSp>
        <p:sp>
          <p:nvSpPr>
            <p:cNvPr id="22" name="Freeform: Shape 28">
              <a:extLst>
                <a:ext uri="{FF2B5EF4-FFF2-40B4-BE49-F238E27FC236}">
                  <a16:creationId xmlns:a16="http://schemas.microsoft.com/office/drawing/2014/main" id="{D76FA5C4-442B-939F-B1E9-69F2E1D056A6}"/>
                </a:ext>
              </a:extLst>
            </p:cNvPr>
            <p:cNvSpPr/>
            <p:nvPr/>
          </p:nvSpPr>
          <p:spPr>
            <a:xfrm flipH="1">
              <a:off x="5760720" y="2580639"/>
              <a:ext cx="1839252" cy="3650271"/>
            </a:xfrm>
            <a:custGeom>
              <a:avLst/>
              <a:gdLst>
                <a:gd name="connsiteX0" fmla="*/ 0 w 3767328"/>
                <a:gd name="connsiteY0" fmla="*/ 3127248 h 3127248"/>
                <a:gd name="connsiteX1" fmla="*/ 2432304 w 3767328"/>
                <a:gd name="connsiteY1" fmla="*/ 2578608 h 3127248"/>
                <a:gd name="connsiteX2" fmla="*/ 3767328 w 3767328"/>
                <a:gd name="connsiteY2" fmla="*/ 0 h 31272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67328" h="3127248">
                  <a:moveTo>
                    <a:pt x="0" y="3127248"/>
                  </a:moveTo>
                  <a:cubicBezTo>
                    <a:pt x="902208" y="3113532"/>
                    <a:pt x="1804416" y="3099816"/>
                    <a:pt x="2432304" y="2578608"/>
                  </a:cubicBezTo>
                  <a:cubicBezTo>
                    <a:pt x="3060192" y="2057400"/>
                    <a:pt x="3508248" y="460248"/>
                    <a:pt x="3767328" y="0"/>
                  </a:cubicBezTo>
                </a:path>
              </a:pathLst>
            </a:custGeom>
            <a:noFill/>
            <a:ln w="28575"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4" name="Slide Number Placeholder 2">
            <a:extLst>
              <a:ext uri="{FF2B5EF4-FFF2-40B4-BE49-F238E27FC236}">
                <a16:creationId xmlns:a16="http://schemas.microsoft.com/office/drawing/2014/main" id="{66B698FB-162B-69DB-FA07-94B9BC75F2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0599" y="6355108"/>
            <a:ext cx="2743200" cy="365125"/>
          </a:xfrm>
        </p:spPr>
        <p:txBody>
          <a:bodyPr/>
          <a:lstStyle/>
          <a:p>
            <a:fld id="{05B4E56A-20DC-49B4-8D6C-36760AA3E560}" type="slidenum">
              <a:rPr lang="ru-RU" sz="1600" smtClean="0">
                <a:latin typeface="Roboto" panose="02000000000000000000" pitchFamily="2" charset="0"/>
                <a:ea typeface="Roboto" panose="02000000000000000000" pitchFamily="2" charset="0"/>
              </a:rPr>
              <a:t>11</a:t>
            </a:fld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/2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6930661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7D33C4F-9DFF-6E80-0053-5AD2421A611B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F0A72D1-F664-FD53-FC40-5638E334B20B}"/>
              </a:ext>
            </a:extLst>
          </p:cNvPr>
          <p:cNvSpPr txBox="1"/>
          <p:nvPr/>
        </p:nvSpPr>
        <p:spPr>
          <a:xfrm>
            <a:off x="0" y="7884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Roboto Light" panose="02000000000000000000" pitchFamily="2" charset="0"/>
                <a:ea typeface="Roboto Light" panose="02000000000000000000" pitchFamily="2" charset="0"/>
              </a:rPr>
              <a:t>Упрощение матрицы </a:t>
            </a:r>
            <a:r>
              <a:rPr lang="en-GB" sz="3200" i="1" dirty="0">
                <a:latin typeface="Roboto Light" panose="02000000000000000000" pitchFamily="2" charset="0"/>
                <a:ea typeface="Roboto Light" panose="02000000000000000000" pitchFamily="2" charset="0"/>
              </a:rPr>
              <a:t>U</a:t>
            </a:r>
            <a:endParaRPr lang="ru-RU" sz="3200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1FA7B589-08D5-2D87-9901-91BD9D7DB61E}"/>
              </a:ext>
            </a:extLst>
          </p:cNvPr>
          <p:cNvGrpSpPr/>
          <p:nvPr/>
        </p:nvGrpSpPr>
        <p:grpSpPr>
          <a:xfrm>
            <a:off x="3782148" y="1115367"/>
            <a:ext cx="5869852" cy="5473103"/>
            <a:chOff x="480148" y="1070907"/>
            <a:chExt cx="5869852" cy="547310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11A905D-9BCE-F79E-4099-636E77FC0593}"/>
                    </a:ext>
                  </a:extLst>
                </p:cNvPr>
                <p:cNvSpPr txBox="1"/>
                <p:nvPr/>
              </p:nvSpPr>
              <p:spPr>
                <a:xfrm>
                  <a:off x="561428" y="1070907"/>
                  <a:ext cx="3841831" cy="153862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ru-RU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Преобразуем матрицу </a:t>
                  </a:r>
                  <a:r>
                    <a:rPr lang="en-US" sz="2000" i="1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U</a:t>
                  </a:r>
                  <a:endParaRPr lang="ru-RU" sz="2000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𝑌</m:t>
                        </m:r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𝜇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GB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p>
                                <m:r>
                                  <a:rPr lang="en-GB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𝑈𝐺</m:t>
                        </m:r>
                      </m:oMath>
                    </m:oMathPara>
                  </a14:m>
                  <a:endParaRPr lang="en-US" sz="2000" b="0" dirty="0">
                    <a:latin typeface="Roboto" panose="02000000000000000000" pitchFamily="2" charset="0"/>
                    <a:ea typeface="Cambria Math" panose="02040503050406030204" pitchFamily="18" charset="0"/>
                  </a:endParaRPr>
                </a:p>
                <a:p>
                  <a:pPr>
                    <a:spcAft>
                      <a:spcPts val="1200"/>
                    </a:spcAft>
                  </a:pPr>
                  <a:endParaRPr lang="ru-RU" sz="2000" b="0" dirty="0">
                    <a:latin typeface="Roboto" panose="02000000000000000000" pitchFamily="2" charset="0"/>
                    <a:ea typeface="Cambria Math" panose="02040503050406030204" pitchFamily="18" charset="0"/>
                  </a:endParaRPr>
                </a:p>
              </p:txBody>
            </p:sp>
          </mc:Choice>
          <mc:Fallback xmlns="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A11A905D-9BCE-F79E-4099-636E77FC05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61428" y="1070907"/>
                  <a:ext cx="3841831" cy="1538626"/>
                </a:xfrm>
                <a:prstGeom prst="rect">
                  <a:avLst/>
                </a:prstGeom>
                <a:blipFill>
                  <a:blip r:embed="rId2"/>
                  <a:stretch>
                    <a:fillRect l="-1746" t="-198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12" name="Группа 11">
              <a:extLst>
                <a:ext uri="{FF2B5EF4-FFF2-40B4-BE49-F238E27FC236}">
                  <a16:creationId xmlns:a16="http://schemas.microsoft.com/office/drawing/2014/main" id="{65DA39C1-796A-CA84-553A-35D381477717}"/>
                </a:ext>
              </a:extLst>
            </p:cNvPr>
            <p:cNvGrpSpPr/>
            <p:nvPr/>
          </p:nvGrpSpPr>
          <p:grpSpPr>
            <a:xfrm>
              <a:off x="612228" y="2383984"/>
              <a:ext cx="3884931" cy="3123876"/>
              <a:chOff x="612228" y="2383984"/>
              <a:chExt cx="3884931" cy="3123876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FD62E26-0683-8785-5965-65648DEDF6CF}"/>
                      </a:ext>
                    </a:extLst>
                  </p:cNvPr>
                  <p:cNvSpPr txBox="1"/>
                  <p:nvPr/>
                </p:nvSpPr>
                <p:spPr>
                  <a:xfrm>
                    <a:off x="612228" y="5200083"/>
                    <a:ext cx="190776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det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𝐺</m:t>
                          </m:r>
                          <m:r>
                            <a:rPr lang="en-GB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=−</m:t>
                          </m:r>
                          <m:sSup>
                            <m:sSup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≠0</m:t>
                          </m:r>
                        </m:oMath>
                      </m:oMathPara>
                    </a14:m>
                    <a:endParaRPr lang="ru-RU" dirty="0"/>
                  </a:p>
                </p:txBody>
              </p:sp>
            </mc:Choice>
            <mc:Fallback xmlns="">
              <p:sp>
                <p:nvSpPr>
                  <p:cNvPr id="9" name="TextBox 8">
                    <a:extLst>
                      <a:ext uri="{FF2B5EF4-FFF2-40B4-BE49-F238E27FC236}">
                        <a16:creationId xmlns:a16="http://schemas.microsoft.com/office/drawing/2014/main" id="{1FD62E26-0683-8785-5965-65648DEDF6CF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12228" y="5200083"/>
                    <a:ext cx="1907766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875" t="-1961" r="-2556" b="-23529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pic>
            <p:nvPicPr>
              <p:cNvPr id="11" name="Рисунок 10">
                <a:extLst>
                  <a:ext uri="{FF2B5EF4-FFF2-40B4-BE49-F238E27FC236}">
                    <a16:creationId xmlns:a16="http://schemas.microsoft.com/office/drawing/2014/main" id="{14E85E81-CEAD-5175-44BC-F041665768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612228" y="2383984"/>
                <a:ext cx="3884931" cy="2618106"/>
              </a:xfrm>
              <a:prstGeom prst="rect">
                <a:avLst/>
              </a:prstGeom>
            </p:spPr>
          </p:pic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9CF3351-11BD-810E-8FE1-4118DDB4EB6F}"/>
                    </a:ext>
                  </a:extLst>
                </p:cNvPr>
                <p:cNvSpPr txBox="1"/>
                <p:nvPr/>
              </p:nvSpPr>
              <p:spPr>
                <a:xfrm>
                  <a:off x="480148" y="5682236"/>
                  <a:ext cx="5869852" cy="861774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Bef>
                      <a:spcPts val="1200"/>
                    </a:spcBef>
                  </a:pPr>
                  <a:r>
                    <a:rPr lang="en-GB" sz="2000" b="0" dirty="0">
                      <a:ea typeface="Cambria Math" panose="02040503050406030204" pitchFamily="18" charset="0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sSup>
                        <m:sSup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ru-RU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a14:m>
                  <a:endParaRPr lang="en-GB" sz="2000" b="0" i="1" dirty="0">
                    <a:latin typeface="Cambria Math" panose="02040503050406030204" pitchFamily="18" charset="0"/>
                    <a:ea typeface="Cambria Math" panose="02040503050406030204" pitchFamily="18" charset="0"/>
                  </a:endParaRPr>
                </a:p>
                <a:p>
                  <a:pPr>
                    <a:spcBef>
                      <a:spcPts val="1200"/>
                    </a:spcBef>
                  </a:pPr>
                  <a:r>
                    <a:rPr lang="en-GB" sz="2000" b="0" dirty="0">
                      <a:ea typeface="Cambria Math" panose="02040503050406030204" pitchFamily="18" charset="0"/>
                    </a:rPr>
                    <a:t> 	</a:t>
                  </a:r>
                  <a:endParaRPr lang="ru-RU" sz="2000" i="1" dirty="0">
                    <a:latin typeface="Cambria Math" panose="02040503050406030204" pitchFamily="18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B9CF3351-11BD-810E-8FE1-4118DDB4EB6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0148" y="5682236"/>
                  <a:ext cx="5869852" cy="861774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Slide Number Placeholder 2">
            <a:extLst>
              <a:ext uri="{FF2B5EF4-FFF2-40B4-BE49-F238E27FC236}">
                <a16:creationId xmlns:a16="http://schemas.microsoft.com/office/drawing/2014/main" id="{2F08BE6B-ABEE-0F97-1135-095F363669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0599" y="6355108"/>
            <a:ext cx="2743200" cy="365125"/>
          </a:xfrm>
        </p:spPr>
        <p:txBody>
          <a:bodyPr/>
          <a:lstStyle/>
          <a:p>
            <a:fld id="{05B4E56A-20DC-49B4-8D6C-36760AA3E560}" type="slidenum">
              <a:rPr lang="ru-RU" sz="1600" smtClean="0">
                <a:latin typeface="Roboto" panose="02000000000000000000" pitchFamily="2" charset="0"/>
                <a:ea typeface="Roboto" panose="02000000000000000000" pitchFamily="2" charset="0"/>
              </a:rPr>
              <a:t>12</a:t>
            </a:fld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/2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3047719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EFAB2795-A817-845F-2DE1-02F6509D7249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39C420-2D39-A125-7C5B-B1086203AF02}"/>
              </a:ext>
            </a:extLst>
          </p:cNvPr>
          <p:cNvSpPr txBox="1"/>
          <p:nvPr/>
        </p:nvSpPr>
        <p:spPr>
          <a:xfrm>
            <a:off x="0" y="7884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Roboto Light" panose="02000000000000000000" pitchFamily="2" charset="0"/>
                <a:ea typeface="Roboto Light" panose="02000000000000000000" pitchFamily="2" charset="0"/>
              </a:rPr>
              <a:t>Аппроксимация матрицы </a:t>
            </a:r>
            <a:r>
              <a:rPr lang="en-GB" sz="3200" i="1" dirty="0">
                <a:latin typeface="Roboto Light" panose="02000000000000000000" pitchFamily="2" charset="0"/>
                <a:ea typeface="Roboto Light" panose="02000000000000000000" pitchFamily="2" charset="0"/>
              </a:rPr>
              <a:t>Y</a:t>
            </a:r>
            <a:r>
              <a:rPr lang="ru-RU" sz="3200" i="1" dirty="0">
                <a:latin typeface="Roboto Light" panose="02000000000000000000" pitchFamily="2" charset="0"/>
                <a:ea typeface="Roboto Light" panose="02000000000000000000" pitchFamily="2" charset="0"/>
              </a:rPr>
              <a:t> </a:t>
            </a:r>
            <a:r>
              <a:rPr lang="ru-RU" sz="3200" dirty="0">
                <a:latin typeface="Roboto Light" panose="02000000000000000000" pitchFamily="2" charset="0"/>
                <a:ea typeface="Roboto Light" panose="02000000000000000000" pitchFamily="2" charset="0"/>
              </a:rPr>
              <a:t>при малых </a:t>
            </a:r>
            <a:r>
              <a:rPr lang="el-GR" sz="3200" i="1" dirty="0">
                <a:latin typeface="Roboto Light" panose="02000000000000000000" pitchFamily="2" charset="0"/>
                <a:ea typeface="Roboto Light" panose="02000000000000000000" pitchFamily="2" charset="0"/>
              </a:rPr>
              <a:t>δ</a:t>
            </a:r>
            <a:endParaRPr lang="ru-RU" sz="3200" i="1" dirty="0">
              <a:latin typeface="Roboto Light" panose="02000000000000000000" pitchFamily="2" charset="0"/>
              <a:ea typeface="Roboto Light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F8DD3B-35F4-3977-6037-74D188AD5392}"/>
                  </a:ext>
                </a:extLst>
              </p:cNvPr>
              <p:cNvSpPr txBox="1"/>
              <p:nvPr/>
            </p:nvSpPr>
            <p:spPr>
              <a:xfrm>
                <a:off x="415841" y="924784"/>
                <a:ext cx="6946983" cy="5823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Пример элемента матрицы </a:t>
                </a:r>
                <a:r>
                  <a:rPr lang="en-US" sz="2000" i="1" dirty="0">
                    <a:latin typeface="Roboto" panose="02000000000000000000" pitchFamily="2" charset="0"/>
                    <a:ea typeface="Roboto" panose="02000000000000000000" pitchFamily="2" charset="0"/>
                  </a:rPr>
                  <a:t>Y</a:t>
                </a:r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:</a:t>
                </a: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𝑌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26</m:t>
                        </m:r>
                      </m:sub>
                    </m:sSub>
                    <m:r>
                      <a:rPr lang="ru-RU" sz="2000" b="0" i="1" dirty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f>
                      <m:fPr>
                        <m:ctrlPr>
                          <a:rPr lang="en-US" sz="2000" b="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</m:e>
                        </m:func>
                      </m:num>
                      <m:den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1−</m:t>
                        </m:r>
                        <m:func>
                          <m:func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cos</m:t>
                            </m:r>
                          </m:fName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</m:e>
                        </m:func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+</m:t>
                        </m:r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𝜂</m:t>
                        </m:r>
                        <m:func>
                          <m:funcPr>
                            <m:ctrlP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000" b="0" i="0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000" b="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</m:e>
                        </m:func>
                      </m:den>
                    </m:f>
                  </m:oMath>
                </a14:m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6FF8DD3B-35F4-3977-6037-74D188AD53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41" y="924784"/>
                <a:ext cx="6946983" cy="582339"/>
              </a:xfrm>
              <a:prstGeom prst="rect">
                <a:avLst/>
              </a:prstGeom>
              <a:blipFill>
                <a:blip r:embed="rId3"/>
                <a:stretch>
                  <a:fillRect l="-877" b="-1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94B792-EA30-D0A8-0EB6-340BA4AEC5EB}"/>
                  </a:ext>
                </a:extLst>
              </p:cNvPr>
              <p:cNvSpPr txBox="1"/>
              <p:nvPr/>
            </p:nvSpPr>
            <p:spPr>
              <a:xfrm>
                <a:off x="6501764" y="1015898"/>
                <a:ext cx="4127583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– </a:t>
                </a: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что происходит при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𝛿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→0+</m:t>
                    </m:r>
                  </m:oMath>
                </a14:m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 ? </a:t>
                </a:r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A194B792-EA30-D0A8-0EB6-340BA4AEC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1764" y="1015898"/>
                <a:ext cx="4127583" cy="400110"/>
              </a:xfrm>
              <a:prstGeom prst="rect">
                <a:avLst/>
              </a:prstGeom>
              <a:blipFill>
                <a:blip r:embed="rId4"/>
                <a:stretch>
                  <a:fillRect l="-1625" t="-7692" b="-292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BE46167F-CFE5-ED62-52F4-0DB8686AF781}"/>
              </a:ext>
            </a:extLst>
          </p:cNvPr>
          <p:cNvSpPr txBox="1"/>
          <p:nvPr/>
        </p:nvSpPr>
        <p:spPr>
          <a:xfrm>
            <a:off x="415841" y="1877862"/>
            <a:ext cx="8766259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Приблизим все элементы матрицы </a:t>
            </a:r>
            <a:r>
              <a:rPr lang="en-US" sz="2000" i="1" dirty="0">
                <a:latin typeface="Roboto" panose="02000000000000000000" pitchFamily="2" charset="0"/>
                <a:ea typeface="Roboto" panose="02000000000000000000" pitchFamily="2" charset="0"/>
              </a:rPr>
              <a:t>Y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 многочленами Лорана в точке 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FA3A78-D442-8A0A-56B9-15B83A7BADB1}"/>
                  </a:ext>
                </a:extLst>
              </p:cNvPr>
              <p:cNvSpPr txBox="1"/>
              <p:nvPr/>
            </p:nvSpPr>
            <p:spPr>
              <a:xfrm>
                <a:off x="415841" y="2589467"/>
                <a:ext cx="5118184" cy="17217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𝐫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dirty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a</m:t>
                      </m:r>
                      <m:r>
                        <a:rPr lang="en-US" sz="2000" i="1" dirty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𝜂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mPr>
                            <m:mr>
                              <m:e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m:rPr>
                                        <m:brk m:alnAt="7"/>
                                      </m:rP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𝛿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 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2000" b="0" i="0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𝜂</m:t>
                                    </m:r>
                                  </m:den>
                                </m:f>
                                <m:r>
                                  <m:rPr>
                                    <m:brk m:alnAt="7"/>
                                  </m:rP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+</m:t>
                                </m:r>
                                <m:d>
                                  <m:d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−</m:t>
                                    </m:r>
                                    <m:f>
                                      <m:f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3</m:t>
                                        </m:r>
                                      </m:den>
                                    </m:f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+</m:t>
                                    </m:r>
                                    <m:f>
                                      <m:f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1</m:t>
                                        </m:r>
                                      </m:num>
                                      <m:den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4</m:t>
                                        </m:r>
                                        <m:sSup>
                                          <m:sSupPr>
                                            <m:ctrlPr>
                                              <a:rPr lang="en-US" sz="2000" i="1" dirty="0" smtClean="0">
                                                <a:latin typeface="Cambria Math" panose="02040503050406030204" pitchFamily="18" charset="0"/>
                                                <a:ea typeface="Roboto" panose="02000000000000000000" pitchFamily="2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sz="2000" b="0" i="1" dirty="0" smtClean="0">
                                                <a:latin typeface="Cambria Math" panose="02040503050406030204" pitchFamily="18" charset="0"/>
                                                <a:ea typeface="Roboto" panose="02000000000000000000" pitchFamily="2" charset="0"/>
                                              </a:rPr>
                                              <m:t>𝜂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dirty="0" smtClean="0">
                                                <a:latin typeface="Cambria Math" panose="02040503050406030204" pitchFamily="18" charset="0"/>
                                                <a:ea typeface="Roboto" panose="02000000000000000000" pitchFamily="2" charset="0"/>
                                              </a:rPr>
                                              <m:t>2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</m:e>
                                </m:d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𝛿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𝑂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−</m:t>
                                </m:r>
                                <m:r>
                                  <a:rPr lang="en-US" sz="2000" b="0" i="0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1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𝛿</m:t>
                                    </m:r>
                                  </m:num>
                                  <m:den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𝜂</m:t>
                                    </m:r>
                                  </m:den>
                                </m:f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𝑂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1FA3A78-D442-8A0A-56B9-15B83A7BAD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41" y="2589467"/>
                <a:ext cx="5118184" cy="17217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5840FE-E30C-32C1-2901-FAE9881CB1DB}"/>
                  </a:ext>
                </a:extLst>
              </p:cNvPr>
              <p:cNvSpPr txBox="1"/>
              <p:nvPr/>
            </p:nvSpPr>
            <p:spPr>
              <a:xfrm>
                <a:off x="415841" y="4568213"/>
                <a:ext cx="4746708" cy="170014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𝐯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  <m:brk m:alnAt="7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v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∞</m:t>
                          </m:r>
                        </m:sub>
                      </m:sSub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1+</m:t>
                                </m:r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𝛿</m:t>
                                    </m:r>
                                  </m:num>
                                  <m:den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𝜂</m:t>
                                    </m:r>
                                  </m:den>
                                </m:f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𝑂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sSup>
                                      <m:sSupPr>
                                        <m:ctrlPr>
                                          <a:rPr lang="en-US" sz="2000" i="1" dirty="0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𝛿</m:t>
                                        </m:r>
                                      </m:e>
                                      <m:sup>
                                        <m:r>
                                          <a:rPr lang="en-US" sz="2000" b="0" i="1" dirty="0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num>
                                  <m:den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2</m:t>
                                    </m:r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𝜂</m:t>
                                    </m:r>
                                  </m:den>
                                </m:f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+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𝑂</m:t>
                                </m:r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(</m:t>
                                </m:r>
                                <m:sSup>
                                  <m:sSupPr>
                                    <m:ctrlPr>
                                      <a:rPr lang="en-US" sz="200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𝛿</m:t>
                                    </m:r>
                                  </m:e>
                                  <m:sup>
                                    <m:r>
                                      <a:rPr lang="en-US" sz="2000" b="0" i="1" dirty="0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3</m:t>
                                    </m:r>
                                  </m:sup>
                                </m:sSup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)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000" b="0" i="1" dirty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25840FE-E30C-32C1-2901-FAE9881CB1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841" y="4568213"/>
                <a:ext cx="4746708" cy="170014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F2F308-FCA6-0AF2-9306-BA515025ADE4}"/>
                  </a:ext>
                </a:extLst>
              </p:cNvPr>
              <p:cNvSpPr txBox="1"/>
              <p:nvPr/>
            </p:nvSpPr>
            <p:spPr>
              <a:xfrm>
                <a:off x="5686425" y="2678468"/>
                <a:ext cx="6362700" cy="16636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</a:rPr>
                        <m:t>Δt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𝜇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a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rad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M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000" b="0" i="0" smtClean="0">
                                      <a:latin typeface="Cambria Math" panose="02040503050406030204" pitchFamily="18" charset="0"/>
                                    </a:rPr>
                                    <m:t>e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+9</m:t>
                              </m:r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𝜂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𝛿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/>
              </a:p>
              <a:p>
                <a:r>
                  <a:rPr lang="ru-RU" sz="2000" dirty="0"/>
                  <a:t>где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M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e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sinh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H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</a:rPr>
                      <m:t>H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𝜂</m:t>
                        </m:r>
                      </m:num>
                      <m:den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−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ln</m:t>
                        </m:r>
                      </m:fName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𝜂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</a:rPr>
                              <m:t>e</m:t>
                            </m:r>
                          </m:den>
                        </m:f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𝑂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Sup>
                          <m:sSubSup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d>
                  </m:oMath>
                </a14:m>
                <a:endParaRPr lang="en-US" sz="2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7F2F308-FCA6-0AF2-9306-BA515025AD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86425" y="2678468"/>
                <a:ext cx="6362700" cy="1663661"/>
              </a:xfrm>
              <a:prstGeom prst="rect">
                <a:avLst/>
              </a:prstGeom>
              <a:blipFill>
                <a:blip r:embed="rId7"/>
                <a:stretch>
                  <a:fillRect l="-105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82EDED-ACF5-D204-7BD4-E9317C87F754}"/>
                  </a:ext>
                </a:extLst>
              </p:cNvPr>
              <p:cNvSpPr txBox="1"/>
              <p:nvPr/>
            </p:nvSpPr>
            <p:spPr>
              <a:xfrm>
                <a:off x="4471796" y="4726623"/>
                <a:ext cx="7577329" cy="1421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Y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26</m:t>
                          </m:r>
                        </m:sub>
                      </m:sSub>
                      <m:r>
                        <a:rPr lang="ru-RU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ru-RU" sz="200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𝜂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−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5</m:t>
                          </m:r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𝛿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+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𝑂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𝛿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000" b="0" i="1" dirty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𝑌</m:t>
                          </m:r>
                        </m:e>
                        <m:sub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1</m:t>
                          </m:r>
                          <m:r>
                            <a:rPr lang="en-US" sz="2000" b="0" i="1" dirty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6</m:t>
                          </m:r>
                        </m:sub>
                      </m:sSub>
                      <m:r>
                        <a:rPr lang="ru-RU" sz="2000" b="0" i="1" dirty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GB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ru-RU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GB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𝛿</m:t>
                          </m:r>
                        </m:den>
                      </m:f>
                      <m:f>
                        <m:fPr>
                          <m:ctrlPr>
                            <a:rPr lang="ru-RU" sz="2000" i="1" dirty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dirty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2</m:t>
                          </m:r>
                          <m:r>
                            <a:rPr lang="en-US" sz="2000" b="0" i="1" dirty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𝜂</m:t>
                          </m:r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11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4</m:t>
                          </m:r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−</m:t>
                      </m:r>
                      <m:f>
                        <m:f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3</m:t>
                          </m:r>
                        </m:num>
                        <m:den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2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𝛿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𝑒</m:t>
                              </m:r>
                            </m:den>
                          </m:f>
                        </m:e>
                      </m:func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−</m:t>
                      </m:r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3</m:t>
                              </m:r>
                            </m:num>
                            <m:den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  <m:func>
                            <m:func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dirty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ln</m:t>
                              </m:r>
                            </m:fName>
                            <m:e>
                              <m:f>
                                <m:fPr>
                                  <m:ctrlPr>
                                    <a:rPr lang="en-US" sz="2000" i="1" dirty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dirty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2</m:t>
                                  </m:r>
                                  <m:r>
                                    <a:rPr lang="en-US" sz="2000" b="0" i="1" dirty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𝜂</m:t>
                                  </m:r>
                                </m:num>
                                <m:den>
                                  <m:r>
                                    <a:rPr lang="en-US" sz="2000" b="0" i="1" dirty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𝛿</m:t>
                                  </m:r>
                                  <m:r>
                                    <a:rPr lang="en-US" sz="2000" b="0" i="1" dirty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𝑒</m:t>
                                  </m:r>
                                </m:den>
                              </m:f>
                            </m:e>
                          </m:func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6</m:t>
                              </m:r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𝜂</m:t>
                              </m:r>
                            </m:den>
                          </m:f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5</m:t>
                              </m:r>
                            </m:num>
                            <m:den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8</m:t>
                              </m:r>
                              <m:sSup>
                                <m:sSupPr>
                                  <m:ctrlPr>
                                    <a:rPr lang="en-US" sz="2000" i="1" dirty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3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𝛿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+</m:t>
                      </m:r>
                      <m:r>
                        <a:rPr lang="en-GB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𝑜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(</m:t>
                      </m:r>
                      <m:r>
                        <a:rPr lang="en-GB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𝛿</m:t>
                      </m:r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9482EDED-ACF5-D204-7BD4-E9317C87F7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71796" y="4726623"/>
                <a:ext cx="7577329" cy="142109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5AC0F0-4DEC-5E02-BE21-433988BB41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0599" y="6355108"/>
            <a:ext cx="2743200" cy="365125"/>
          </a:xfrm>
        </p:spPr>
        <p:txBody>
          <a:bodyPr/>
          <a:lstStyle/>
          <a:p>
            <a:fld id="{05B4E56A-20DC-49B4-8D6C-36760AA3E560}" type="slidenum">
              <a:rPr lang="ru-RU" sz="1600" smtClean="0">
                <a:latin typeface="Roboto" panose="02000000000000000000" pitchFamily="2" charset="0"/>
                <a:ea typeface="Roboto" panose="02000000000000000000" pitchFamily="2" charset="0"/>
              </a:rPr>
              <a:t>13</a:t>
            </a:fld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/2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78683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5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5D594E5-76B3-EE03-D86E-F6C9E62ABE0F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9FF3BE1-EB66-B868-F882-2FD463BC052F}"/>
              </a:ext>
            </a:extLst>
          </p:cNvPr>
          <p:cNvSpPr txBox="1"/>
          <p:nvPr/>
        </p:nvSpPr>
        <p:spPr>
          <a:xfrm>
            <a:off x="0" y="7884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Roboto Light" panose="02000000000000000000" pitchFamily="2" charset="0"/>
                <a:ea typeface="Roboto Light" panose="02000000000000000000" pitchFamily="2" charset="0"/>
              </a:rPr>
              <a:t>Решение линеаризованных уравнений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686DA1-33A8-3CDD-52FF-88BAD814917F}"/>
                  </a:ext>
                </a:extLst>
              </p:cNvPr>
              <p:cNvSpPr txBox="1"/>
              <p:nvPr/>
            </p:nvSpPr>
            <p:spPr>
              <a:xfrm>
                <a:off x="298704" y="4303474"/>
                <a:ext cx="3212592" cy="101566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Тогда можно записать</a:t>
                </a:r>
                <a:endParaRPr lang="en-US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𝛘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𝛿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𝑌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𝛿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ru-RU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l-GR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𝛏</m:t>
                      </m:r>
                    </m:oMath>
                  </m:oMathPara>
                </a14:m>
                <a:endParaRPr lang="ru-RU" sz="2000" b="1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1E686DA1-33A8-3CDD-52FF-88BAD81491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04" y="4303474"/>
                <a:ext cx="3212592" cy="1015663"/>
              </a:xfrm>
              <a:prstGeom prst="rect">
                <a:avLst/>
              </a:prstGeom>
              <a:blipFill>
                <a:blip r:embed="rId2"/>
                <a:stretch>
                  <a:fillRect l="-1898" t="-299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3C9E7D-D07F-8B5A-3D98-CE2EC0363295}"/>
                  </a:ext>
                </a:extLst>
              </p:cNvPr>
              <p:cNvSpPr txBox="1"/>
              <p:nvPr/>
            </p:nvSpPr>
            <p:spPr>
              <a:xfrm>
                <a:off x="298704" y="993417"/>
                <a:ext cx="3809065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1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𝛘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𝛿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𝑌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𝛿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𝑌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sz="2000" b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𝛘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ru-RU" sz="200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000" i="1" dirty="0">
                  <a:latin typeface="Cambria Math" panose="02040503050406030204" pitchFamily="18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F3C9E7D-D07F-8B5A-3D98-CE2EC03632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04" y="993417"/>
                <a:ext cx="3809065" cy="400110"/>
              </a:xfrm>
              <a:prstGeom prst="rect">
                <a:avLst/>
              </a:prstGeom>
              <a:blipFill>
                <a:blip r:embed="rId3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CAA221-7229-6715-EF6C-B702A38DBCEB}"/>
                  </a:ext>
                </a:extLst>
              </p:cNvPr>
              <p:cNvSpPr txBox="1"/>
              <p:nvPr/>
            </p:nvSpPr>
            <p:spPr>
              <a:xfrm>
                <a:off x="4975271" y="2907964"/>
                <a:ext cx="7216729" cy="20824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x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𝛿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2</m:t>
                          </m:r>
                          <m:r>
                            <a:rPr lang="ru-RU" sz="2000" b="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𝛿</m:t>
                          </m:r>
                          <m:r>
                            <a:rPr lang="en-US" sz="2000" b="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𝜂</m:t>
                          </m:r>
                        </m:den>
                      </m:f>
                      <m:r>
                        <a:rPr lang="en-US" sz="2000" b="0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−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3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2</m:t>
                          </m:r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𝜂</m:t>
                              </m:r>
                            </m:e>
                            <m:sup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func>
                        <m:func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dirty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ln</m:t>
                          </m:r>
                        </m:fName>
                        <m:e>
                          <m:f>
                            <m:f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2</m:t>
                              </m:r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𝜂</m:t>
                              </m:r>
                            </m:num>
                            <m:den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𝛿</m:t>
                              </m:r>
                              <m:r>
                                <a:rPr lang="en-US" sz="2000" b="0" i="1" dirty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𝑒</m:t>
                              </m:r>
                            </m:den>
                          </m:f>
                        </m:e>
                      </m:func>
                      <m:r>
                        <a:rPr lang="en-US" sz="2000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6</m:t>
                          </m:r>
                        </m:sub>
                      </m:sSub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11</m:t>
                              </m:r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𝑀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2</m:t>
                              </m:r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GB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+</m:t>
                      </m:r>
                    </m:oMath>
                  </m:oMathPara>
                </a14:m>
                <a:endParaRPr lang="en-GB" sz="2000" i="1" dirty="0">
                  <a:latin typeface="Cambria Math" panose="02040503050406030204" pitchFamily="18" charset="0"/>
                  <a:ea typeface="Roboto" panose="02000000000000000000" pitchFamily="2" charset="0"/>
                </a:endParaRPr>
              </a:p>
              <a:p>
                <a:endParaRPr lang="ru-RU" sz="2000" i="1" dirty="0">
                  <a:latin typeface="Cambria Math" panose="02040503050406030204" pitchFamily="18" charset="0"/>
                  <a:ea typeface="Roboto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     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+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𝛼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𝜂</m:t>
                              </m:r>
                            </m:den>
                          </m:f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3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𝜂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000" b="0" i="1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6</m:t>
                              </m:r>
                            </m:sub>
                          </m:sSub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6</m:t>
                                  </m:r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𝜂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12</m:t>
                                  </m:r>
                                  <m:sSub>
                                    <m:sSub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𝑀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+12</m:t>
                                  </m:r>
                                  <m:func>
                                    <m:funcPr>
                                      <m:ctrlPr>
                                        <a:rPr lang="en-US" sz="2000" i="1" dirty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</m:ctrlPr>
                                    </m:funcPr>
                                    <m:fName>
                                      <m:r>
                                        <m:rPr>
                                          <m:sty m:val="p"/>
                                        </m:rPr>
                                        <a:rPr lang="en-US" sz="2000" b="0" i="0" dirty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ln</m:t>
                                      </m:r>
                                    </m:fName>
                                    <m:e>
                                      <m:f>
                                        <m:fPr>
                                          <m:ctrlPr>
                                            <a:rPr lang="en-US" sz="2000" i="1" dirty="0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</a:rPr>
                                          </m:ctrlPr>
                                        </m:fPr>
                                        <m:num>
                                          <m:r>
                                            <a:rPr lang="en-US" sz="2000" b="0" i="1" dirty="0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</a:rPr>
                                            <m:t>2</m:t>
                                          </m:r>
                                          <m:r>
                                            <a:rPr lang="en-US" sz="2000" b="0" i="1" dirty="0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</a:rPr>
                                            <m:t>𝜂</m:t>
                                          </m:r>
                                        </m:num>
                                        <m:den>
                                          <m:r>
                                            <a:rPr lang="en-US" sz="2000" b="0" i="1" dirty="0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</a:rPr>
                                            <m:t>𝛿</m:t>
                                          </m:r>
                                          <m:r>
                                            <a:rPr lang="en-US" sz="2000" b="0" i="1" dirty="0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</a:rPr>
                                            <m:t>𝑒</m:t>
                                          </m:r>
                                        </m:den>
                                      </m:f>
                                    </m:e>
                                  </m:func>
                                  <m:r>
                                    <a:rPr lang="en-US" sz="2000" b="0" i="1" dirty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+5</m:t>
                                  </m:r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8</m:t>
                                  </m:r>
                                  <m:sSup>
                                    <m:sSupPr>
                                      <m:ctrlPr>
                                        <a:rPr lang="en-US" sz="2000" i="1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𝜂</m:t>
                                      </m:r>
                                    </m:e>
                                    <m:sup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Roboto" panose="02000000000000000000" pitchFamily="2" charset="0"/>
                                        </a:rPr>
                                        <m:t>3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d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𝑜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DCAA221-7229-6715-EF6C-B702A38DBC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271" y="2907964"/>
                <a:ext cx="7216729" cy="208249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1711FB-6A70-5E93-3C07-3CE62A47225A}"/>
                  </a:ext>
                </a:extLst>
              </p:cNvPr>
              <p:cNvSpPr txBox="1"/>
              <p:nvPr/>
            </p:nvSpPr>
            <p:spPr>
              <a:xfrm>
                <a:off x="4975271" y="1853791"/>
                <a:ext cx="6162119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y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𝛿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𝛿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𝜉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6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𝜂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−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𝜂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5</m:t>
                              </m:r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𝜉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6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4</m:t>
                              </m:r>
                              <m:sSup>
                                <m:sSup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𝜂</m:t>
                                  </m:r>
                                </m:e>
                                <m:sup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𝑜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(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𝛿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71711FB-6A70-5E93-3C07-3CE62A4722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271" y="1853791"/>
                <a:ext cx="6162119" cy="78386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2C2A2B-F228-9FFF-9750-33C157024E01}"/>
                  </a:ext>
                </a:extLst>
              </p:cNvPr>
              <p:cNvSpPr txBox="1"/>
              <p:nvPr/>
            </p:nvSpPr>
            <p:spPr>
              <a:xfrm>
                <a:off x="4975271" y="799618"/>
                <a:ext cx="6162119" cy="78386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z</m:t>
                      </m:r>
                      <m:d>
                        <m:d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𝛿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f>
                        <m:f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𝛿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−</m:t>
                      </m:r>
                      <m:d>
                        <m:d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−1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sz="200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0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2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𝜂</m:t>
                              </m:r>
                            </m:den>
                          </m:f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𝛿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+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𝑜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(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𝛿</m:t>
                      </m:r>
                      <m:r>
                        <a:rPr lang="en-US" sz="2000" b="0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)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2C2A2B-F228-9FFF-9750-33C157024E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75271" y="799618"/>
                <a:ext cx="6162119" cy="7838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0" name="Group 19">
            <a:extLst>
              <a:ext uri="{FF2B5EF4-FFF2-40B4-BE49-F238E27FC236}">
                <a16:creationId xmlns:a16="http://schemas.microsoft.com/office/drawing/2014/main" id="{B44B1873-2825-E842-4BC9-394E2B8A8F7C}"/>
              </a:ext>
            </a:extLst>
          </p:cNvPr>
          <p:cNvGrpSpPr/>
          <p:nvPr/>
        </p:nvGrpSpPr>
        <p:grpSpPr>
          <a:xfrm>
            <a:off x="298704" y="1635572"/>
            <a:ext cx="4145280" cy="2425857"/>
            <a:chOff x="298704" y="1635572"/>
            <a:chExt cx="5309246" cy="242585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8406520-FF29-441C-9589-475EC94C93E9}"/>
                    </a:ext>
                  </a:extLst>
                </p:cNvPr>
                <p:cNvSpPr txBox="1"/>
                <p:nvPr/>
              </p:nvSpPr>
              <p:spPr>
                <a:xfrm>
                  <a:off x="298704" y="1635572"/>
                  <a:ext cx="5309246" cy="2425857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spcAft>
                      <a:spcPts val="1200"/>
                    </a:spcAft>
                  </a:pPr>
                  <a:r>
                    <a:rPr lang="ru-RU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Введём столбец констант</a:t>
                  </a:r>
                  <a:endParaRPr lang="en-US" sz="2000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  <a:p>
                  <a:pPr>
                    <a:spcAft>
                      <a:spcPts val="1200"/>
                    </a:spcAft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2000" b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𝛏</m:t>
                            </m:r>
                            <m:r>
                              <a:rPr lang="en-US" sz="2000" b="1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GB" sz="2000" b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𝛘</m:t>
                                </m:r>
                              </m:e>
                              <m:sub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)</m:t>
                            </m:r>
                            <m:r>
                              <a:rPr lang="ru-RU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𝑌</m:t>
                            </m:r>
                          </m:e>
                          <m:sup>
                            <m: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p>
                        </m:sSup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𝛿</m:t>
                                </m:r>
                              </m:e>
                              <m:sub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GB" sz="2000" b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𝛘</m:t>
                            </m:r>
                          </m:e>
                          <m:sub>
                            <m:r>
                              <a:rPr lang="en-US" sz="20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0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d>
                          <m:dPr>
                            <m:ctrlPr>
                              <a:rPr lang="ru-RU" sz="2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ru-RU" sz="20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mP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brk m:alnAt="7"/>
                                        </m:rPr>
                                        <a:rPr lang="ru-RU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m:rPr>
                                          <m:brk m:alnAt="7"/>
                                        </m:r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sSub>
                                    <m:sSubPr>
                                      <m:ctrlP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u-RU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𝛽</m:t>
                                      </m:r>
                                    </m:e>
                                    <m:sub>
                                      <m:r>
                                        <a:rPr lang="en-US" sz="2000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mr>
                              <m:mr>
                                <m:e>
                                  <m:m>
                                    <m:mPr>
                                      <m:mcs>
                                        <m:mc>
                                          <m:mcPr>
                                            <m:count m:val="1"/>
                                            <m:mcJc m:val="center"/>
                                          </m:mcPr>
                                        </m:mc>
                                      </m:mcs>
                                      <m:ctrlPr>
                                        <a:rPr lang="ru-RU" sz="200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mP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ru-RU" sz="20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𝛽</m:t>
                                            </m:r>
                                          </m:e>
                                          <m:sub>
                                            <m:r>
                                              <m:rPr>
                                                <m:brk m:alnAt="7"/>
                                              </m:r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0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sSub>
                                          <m:sSub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ru-RU" sz="20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𝛾</m:t>
                                            </m:r>
                                          </m:e>
                                          <m:sub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−1</m:t>
                                            </m:r>
                                          </m:sub>
                                        </m:sSub>
                                      </m:e>
                                    </m:mr>
                                    <m:mr>
                                      <m:e>
                                        <m:m>
                                          <m:mPr>
                                            <m:mcs>
                                              <m:mc>
                                                <m:mcPr>
                                                  <m:count m:val="1"/>
                                                  <m:mcJc m:val="center"/>
                                                </m:mcPr>
                                              </m:mc>
                                            </m:mcs>
                                            <m:ctrlPr>
                                              <a:rPr lang="ru-RU" sz="200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mP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ru-RU" sz="20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𝛾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m:rPr>
                                                      <m:brk m:alnAt="7"/>
                                                    </m:r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0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  <m:m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ru-RU" sz="200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𝜉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2000" b="0" i="1" smtClean="0">
                                                      <a:latin typeface="Cambria Math" panose="02040503050406030204" pitchFamily="18" charset="0"/>
                                                      <a:ea typeface="Cambria Math" panose="02040503050406030204" pitchFamily="18" charset="0"/>
                                                    </a:rPr>
                                                    <m:t>6</m:t>
                                                  </m:r>
                                                </m:sub>
                                              </m:sSub>
                                            </m:e>
                                          </m:mr>
                                        </m:m>
                                      </m:e>
                                    </m:mr>
                                  </m:m>
                                </m:e>
                              </m:mr>
                            </m:m>
                          </m:e>
                        </m:d>
                      </m:oMath>
                    </m:oMathPara>
                  </a14:m>
                  <a:endParaRPr lang="ru-RU" sz="2000" dirty="0">
                    <a:solidFill>
                      <a:srgbClr val="767171"/>
                    </a:solidFill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68406520-FF29-441C-9589-475EC94C93E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704" y="1635572"/>
                  <a:ext cx="5309246" cy="2425857"/>
                </a:xfrm>
                <a:prstGeom prst="rect">
                  <a:avLst/>
                </a:prstGeom>
                <a:blipFill>
                  <a:blip r:embed="rId7"/>
                  <a:stretch>
                    <a:fillRect l="-1471" t="-100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889846D-0A86-69E1-777D-583F5B687DA7}"/>
                    </a:ext>
                  </a:extLst>
                </p:cNvPr>
                <p:cNvSpPr txBox="1"/>
                <p:nvPr/>
              </p:nvSpPr>
              <p:spPr>
                <a:xfrm>
                  <a:off x="298704" y="3416973"/>
                  <a:ext cx="186537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d>
                          <m:dPr>
                            <m:begChr m:val="["/>
                            <m:endChr m:val="]"/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GB" sz="20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ξ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GB" sz="2000" b="0" i="0" smtClean="0">
                                    <a:latin typeface="Cambria Math" panose="02040503050406030204" pitchFamily="18" charset="0"/>
                                  </a:rPr>
                                  <m:t>i</m:t>
                                </m:r>
                              </m:sub>
                            </m:sSub>
                          </m:e>
                        </m:d>
                        <m:r>
                          <a:rPr lang="en-US" sz="20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ru-RU" sz="2000" b="0" i="0" smtClean="0">
                            <a:latin typeface="Cambria Math" panose="02040503050406030204" pitchFamily="18" charset="0"/>
                          </a:rPr>
                          <m:t>км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5889846D-0A86-69E1-777D-583F5B687D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704" y="3416973"/>
                  <a:ext cx="1865377" cy="400110"/>
                </a:xfrm>
                <a:prstGeom prst="rect">
                  <a:avLst/>
                </a:prstGeom>
                <a:blipFill>
                  <a:blip r:embed="rId8"/>
                  <a:stretch>
                    <a:fillRect b="-1538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30F2BE91-92AA-DCAD-2626-C7E0448FA1BB}"/>
              </a:ext>
            </a:extLst>
          </p:cNvPr>
          <p:cNvSpPr txBox="1"/>
          <p:nvPr/>
        </p:nvSpPr>
        <p:spPr>
          <a:xfrm>
            <a:off x="1252903" y="5589441"/>
            <a:ext cx="82934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i="1" dirty="0">
                <a:latin typeface="Roboto" panose="02000000000000000000" pitchFamily="2" charset="0"/>
                <a:ea typeface="Roboto" panose="02000000000000000000" pitchFamily="2" charset="0"/>
              </a:rPr>
              <a:t>Относительное движение можно приближённо анализировать, оставив лишь несколько старших слагаемых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84844684-8D97-98EB-1BEE-665F38EFA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0599" y="6355108"/>
            <a:ext cx="2743200" cy="365125"/>
          </a:xfrm>
        </p:spPr>
        <p:txBody>
          <a:bodyPr/>
          <a:lstStyle/>
          <a:p>
            <a:fld id="{05B4E56A-20DC-49B4-8D6C-36760AA3E560}" type="slidenum">
              <a:rPr lang="ru-RU" sz="1600" smtClean="0">
                <a:latin typeface="Roboto" panose="02000000000000000000" pitchFamily="2" charset="0"/>
                <a:ea typeface="Roboto" panose="02000000000000000000" pitchFamily="2" charset="0"/>
              </a:rPr>
              <a:t>14</a:t>
            </a:fld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/2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741689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3" grpId="0"/>
      <p:bldP spid="9" grpId="0"/>
      <p:bldP spid="11" grpId="0"/>
      <p:bldP spid="12" grpId="0"/>
      <p:bldP spid="2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85C816-4CCC-DFAC-A3FA-F2682E6154C5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CFB19A4-2D32-7B37-271B-6BA4731AB175}"/>
              </a:ext>
            </a:extLst>
          </p:cNvPr>
          <p:cNvSpPr txBox="1"/>
          <p:nvPr/>
        </p:nvSpPr>
        <p:spPr>
          <a:xfrm>
            <a:off x="0" y="7884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Roboto Light" panose="02000000000000000000" pitchFamily="2" charset="0"/>
                <a:ea typeface="Roboto Light" panose="02000000000000000000" pitchFamily="2" charset="0"/>
              </a:rPr>
              <a:t>Опорная траектория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FFB1B1-8966-8A57-27F1-CE534DF722EA}"/>
                  </a:ext>
                </a:extLst>
              </p:cNvPr>
              <p:cNvSpPr txBox="1"/>
              <p:nvPr/>
            </p:nvSpPr>
            <p:spPr>
              <a:xfrm>
                <a:off x="512723" y="1451156"/>
                <a:ext cx="7300847" cy="36057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Гиперболическая гелиоцентрическая</a:t>
                </a:r>
              </a:p>
              <a:p>
                <a:pPr marL="342900" indent="-342900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ru-RU" sz="2000" b="0" dirty="0" err="1">
                    <a:latin typeface="Roboto" panose="02000000000000000000" pitchFamily="2" charset="0"/>
                    <a:ea typeface="Roboto" panose="02000000000000000000" pitchFamily="2" charset="0"/>
                  </a:rPr>
                  <a:t>Г</a:t>
                </a:r>
                <a:r>
                  <a:rPr lang="ru-RU" sz="2000" b="0" dirty="0">
                    <a:latin typeface="Roboto" panose="02000000000000000000" pitchFamily="2" charset="0"/>
                    <a:ea typeface="Roboto" panose="02000000000000000000" pitchFamily="2" charset="0"/>
                  </a:rPr>
                  <a:t>ип. избыток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v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∞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11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9</m:t>
                    </m:r>
                    <m:f>
                      <m:f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км</m:t>
                        </m:r>
                      </m:num>
                      <m:den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с</m:t>
                        </m:r>
                      </m:den>
                    </m:f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r>
                      <a:rPr lang="en-US" sz="200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25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ru-RU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а.е.</m:t>
                        </m:r>
                      </m:num>
                      <m:den>
                        <m:r>
                          <a:rPr lang="ru-RU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год</m:t>
                        </m:r>
                      </m:den>
                    </m:f>
                  </m:oMath>
                </a14:m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342900" indent="-342900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Эксцентриситет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e</m:t>
                    </m:r>
                    <m:r>
                      <a:rPr lang="en-US" sz="200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=1.8</m:t>
                    </m:r>
                  </m:oMath>
                </a14:m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342900" indent="-342900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Прицельная дальность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b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=0.09 а.е.</m:t>
                    </m:r>
                  </m:oMath>
                </a14:m>
                <a:endParaRPr lang="en-US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342900" indent="-342900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Перигелий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r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𝜋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=0.05</m:t>
                    </m:r>
                    <m:r>
                      <a:rPr lang="ru-RU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 а.е.</m:t>
                    </m:r>
                  </m:oMath>
                </a14:m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342900" indent="-342900">
                  <a:spcAft>
                    <a:spcPts val="2400"/>
                  </a:spcAft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Большая полуось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𝑎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=0.06 а.е.</m:t>
                    </m:r>
                  </m:oMath>
                </a14:m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EFFB1B1-8966-8A57-27F1-CE534DF722E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2723" y="1451156"/>
                <a:ext cx="7300847" cy="3605795"/>
              </a:xfrm>
              <a:prstGeom prst="rect">
                <a:avLst/>
              </a:prstGeom>
              <a:blipFill>
                <a:blip r:embed="rId2"/>
                <a:stretch>
                  <a:fillRect l="-751" t="-676" b="-20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7" name="Group 6">
            <a:extLst>
              <a:ext uri="{FF2B5EF4-FFF2-40B4-BE49-F238E27FC236}">
                <a16:creationId xmlns:a16="http://schemas.microsoft.com/office/drawing/2014/main" id="{69A32661-5EF4-D6E7-9008-1A94DD64C08B}"/>
              </a:ext>
            </a:extLst>
          </p:cNvPr>
          <p:cNvGrpSpPr/>
          <p:nvPr/>
        </p:nvGrpSpPr>
        <p:grpSpPr>
          <a:xfrm>
            <a:off x="6609247" y="1156964"/>
            <a:ext cx="4536612" cy="5077472"/>
            <a:chOff x="6907511" y="1043994"/>
            <a:chExt cx="4536612" cy="507747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4364AE21-B346-0DD7-74C5-CD5EF61A4AE6}"/>
                </a:ext>
              </a:extLst>
            </p:cNvPr>
            <p:cNvGrpSpPr/>
            <p:nvPr/>
          </p:nvGrpSpPr>
          <p:grpSpPr>
            <a:xfrm>
              <a:off x="6907511" y="1043994"/>
              <a:ext cx="4536612" cy="5077472"/>
              <a:chOff x="850201" y="1801737"/>
              <a:chExt cx="3620829" cy="4052508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69130997-0D5A-D1B3-879A-010809BFA7B2}"/>
                  </a:ext>
                </a:extLst>
              </p:cNvPr>
              <p:cNvGrpSpPr/>
              <p:nvPr/>
            </p:nvGrpSpPr>
            <p:grpSpPr>
              <a:xfrm>
                <a:off x="2009858" y="1852873"/>
                <a:ext cx="2411000" cy="3855943"/>
                <a:chOff x="522839" y="49126"/>
                <a:chExt cx="1027519" cy="1529154"/>
              </a:xfrm>
            </p:grpSpPr>
            <p:sp>
              <p:nvSpPr>
                <p:cNvPr id="16" name="Arc 15">
                  <a:extLst>
                    <a:ext uri="{FF2B5EF4-FFF2-40B4-BE49-F238E27FC236}">
                      <a16:creationId xmlns:a16="http://schemas.microsoft.com/office/drawing/2014/main" id="{C1307F3D-DE84-6646-BC42-E03CCF624A21}"/>
                    </a:ext>
                  </a:extLst>
                </p:cNvPr>
                <p:cNvSpPr/>
                <p:nvPr/>
              </p:nvSpPr>
              <p:spPr>
                <a:xfrm rot="10800000">
                  <a:off x="522839" y="495209"/>
                  <a:ext cx="548455" cy="449526"/>
                </a:xfrm>
                <a:prstGeom prst="arc">
                  <a:avLst>
                    <a:gd name="adj1" fmla="val 18845932"/>
                    <a:gd name="adj2" fmla="val 3340117"/>
                  </a:avLst>
                </a:prstGeom>
                <a:ln w="38100">
                  <a:headEnd type="triangl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/>
                </a:p>
              </p:txBody>
            </p: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69319EE2-35B2-CCF3-83C8-4A00CA0795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611382" y="49126"/>
                  <a:ext cx="938976" cy="499761"/>
                </a:xfrm>
                <a:prstGeom prst="line">
                  <a:avLst/>
                </a:prstGeom>
                <a:ln w="38100">
                  <a:headEnd type="non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C6152692-C526-062A-DD42-ED9E459E8029}"/>
                    </a:ext>
                  </a:extLst>
                </p:cNvPr>
                <p:cNvCxnSpPr/>
                <p:nvPr/>
              </p:nvCxnSpPr>
              <p:spPr>
                <a:xfrm>
                  <a:off x="567929" y="844255"/>
                  <a:ext cx="952731" cy="734025"/>
                </a:xfrm>
                <a:prstGeom prst="line">
                  <a:avLst/>
                </a:prstGeom>
                <a:ln w="38100">
                  <a:headEnd type="none" w="med" len="med"/>
                  <a:tailEnd type="non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11" name="Group 10">
                <a:extLst>
                  <a:ext uri="{FF2B5EF4-FFF2-40B4-BE49-F238E27FC236}">
                    <a16:creationId xmlns:a16="http://schemas.microsoft.com/office/drawing/2014/main" id="{0E380AB5-DC6A-FBD4-0A60-1D26B59CE2AA}"/>
                  </a:ext>
                </a:extLst>
              </p:cNvPr>
              <p:cNvGrpSpPr/>
              <p:nvPr/>
            </p:nvGrpSpPr>
            <p:grpSpPr>
              <a:xfrm>
                <a:off x="850201" y="1801737"/>
                <a:ext cx="3620829" cy="4052508"/>
                <a:chOff x="850201" y="1801737"/>
                <a:chExt cx="3620829" cy="4052508"/>
              </a:xfrm>
            </p:grpSpPr>
            <p:grpSp>
              <p:nvGrpSpPr>
                <p:cNvPr id="12" name="Group 11">
                  <a:extLst>
                    <a:ext uri="{FF2B5EF4-FFF2-40B4-BE49-F238E27FC236}">
                      <a16:creationId xmlns:a16="http://schemas.microsoft.com/office/drawing/2014/main" id="{E9E44D19-D779-7F14-D3A1-BEF05B6CF418}"/>
                    </a:ext>
                  </a:extLst>
                </p:cNvPr>
                <p:cNvGrpSpPr/>
                <p:nvPr/>
              </p:nvGrpSpPr>
              <p:grpSpPr>
                <a:xfrm>
                  <a:off x="850201" y="1801737"/>
                  <a:ext cx="3620829" cy="4052508"/>
                  <a:chOff x="447676" y="404291"/>
                  <a:chExt cx="1543123" cy="1607106"/>
                </a:xfrm>
              </p:grpSpPr>
              <p:cxnSp>
                <p:nvCxnSpPr>
                  <p:cNvPr id="14" name="Straight Connector 13">
                    <a:extLst>
                      <a:ext uri="{FF2B5EF4-FFF2-40B4-BE49-F238E27FC236}">
                        <a16:creationId xmlns:a16="http://schemas.microsoft.com/office/drawing/2014/main" id="{90B764EA-A1B7-6697-0DE1-F955B241DE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483627" y="965529"/>
                    <a:ext cx="1507172" cy="1045868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5" name="Straight Connector 14">
                    <a:extLst>
                      <a:ext uri="{FF2B5EF4-FFF2-40B4-BE49-F238E27FC236}">
                        <a16:creationId xmlns:a16="http://schemas.microsoft.com/office/drawing/2014/main" id="{805DAD88-9B5A-AF4F-CC1C-BD995C65E3D6}"/>
                      </a:ext>
                    </a:extLst>
                  </p:cNvPr>
                  <p:cNvCxnSpPr/>
                  <p:nvPr/>
                </p:nvCxnSpPr>
                <p:spPr>
                  <a:xfrm flipH="1">
                    <a:off x="447676" y="404291"/>
                    <a:ext cx="1527538" cy="757419"/>
                  </a:xfrm>
                  <a:prstGeom prst="line">
                    <a:avLst/>
                  </a:prstGeom>
                  <a:ln w="28575">
                    <a:solidFill>
                      <a:schemeClr val="tx1"/>
                    </a:solidFill>
                    <a:prstDash val="dash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" name="Oval 12">
                  <a:extLst>
                    <a:ext uri="{FF2B5EF4-FFF2-40B4-BE49-F238E27FC236}">
                      <a16:creationId xmlns:a16="http://schemas.microsoft.com/office/drawing/2014/main" id="{02899CF9-B402-366F-FF95-ED023BBB7C5F}"/>
                    </a:ext>
                  </a:extLst>
                </p:cNvPr>
                <p:cNvSpPr/>
                <p:nvPr/>
              </p:nvSpPr>
              <p:spPr>
                <a:xfrm>
                  <a:off x="2505157" y="3370887"/>
                  <a:ext cx="205228" cy="220551"/>
                </a:xfrm>
                <a:prstGeom prst="ellipse">
                  <a:avLst/>
                </a:prstGeom>
                <a:solidFill>
                  <a:srgbClr val="FFC0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ru-RU" dirty="0"/>
                </a:p>
              </p:txBody>
            </p:sp>
          </p:grpSp>
        </p:grp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E89FE59A-B1A1-D6F8-2031-30E993FAC4F9}"/>
                </a:ext>
              </a:extLst>
            </p:cNvPr>
            <p:cNvCxnSpPr>
              <a:cxnSpLocks/>
            </p:cNvCxnSpPr>
            <p:nvPr/>
          </p:nvCxnSpPr>
          <p:spPr>
            <a:xfrm>
              <a:off x="6907511" y="3146286"/>
              <a:ext cx="4536612" cy="0"/>
            </a:xfrm>
            <a:prstGeom prst="line">
              <a:avLst/>
            </a:prstGeom>
            <a:ln w="1905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723790EF-0600-7E69-7E60-B6DE1CBBFC35}"/>
              </a:ext>
            </a:extLst>
          </p:cNvPr>
          <p:cNvGrpSpPr/>
          <p:nvPr/>
        </p:nvGrpSpPr>
        <p:grpSpPr>
          <a:xfrm>
            <a:off x="8062205" y="2869441"/>
            <a:ext cx="883179" cy="1131059"/>
            <a:chOff x="8062205" y="2869441"/>
            <a:chExt cx="883179" cy="1131059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E84909C7-A875-8523-D99C-E7086F9BFDF4}"/>
                </a:ext>
              </a:extLst>
            </p:cNvPr>
            <p:cNvGrpSpPr/>
            <p:nvPr/>
          </p:nvGrpSpPr>
          <p:grpSpPr>
            <a:xfrm>
              <a:off x="8162925" y="3259256"/>
              <a:ext cx="782459" cy="741244"/>
              <a:chOff x="8162925" y="3259256"/>
              <a:chExt cx="782459" cy="741244"/>
            </a:xfrm>
          </p:grpSpPr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0433C61A-8300-CC74-C59E-0BF70452465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8162925" y="3259256"/>
                <a:ext cx="648418" cy="741244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033B958C-F64C-F929-33D0-FFFF8DC1C9E5}"/>
                      </a:ext>
                    </a:extLst>
                  </p:cNvPr>
                  <p:cNvSpPr txBox="1"/>
                  <p:nvPr/>
                </p:nvSpPr>
                <p:spPr>
                  <a:xfrm>
                    <a:off x="8465110" y="3468020"/>
                    <a:ext cx="480274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"/>
                        </m:oMathParaPr>
                        <m:oMath xmlns:m="http://schemas.openxmlformats.org/officeDocument/2006/math"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b</m:t>
                          </m:r>
                        </m:oMath>
                      </m:oMathPara>
                    </a14:m>
                    <a:endParaRPr lang="ru-RU" dirty="0">
                      <a:latin typeface="Roboto" panose="02000000000000000000" pitchFamily="2" charset="0"/>
                      <a:ea typeface="Roboto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2" name="TextBox 21">
                    <a:extLst>
                      <a:ext uri="{FF2B5EF4-FFF2-40B4-BE49-F238E27FC236}">
                        <a16:creationId xmlns:a16="http://schemas.microsoft.com/office/drawing/2014/main" id="{033B958C-F64C-F929-33D0-FFFF8DC1C9E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465110" y="3468020"/>
                    <a:ext cx="480274" cy="400110"/>
                  </a:xfrm>
                  <a:prstGeom prst="rect">
                    <a:avLst/>
                  </a:prstGeom>
                  <a:blipFill>
                    <a:blip r:embed="rId3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315D60AF-6820-3D8E-B783-59F61AA8612B}"/>
                </a:ext>
              </a:extLst>
            </p:cNvPr>
            <p:cNvGrpSpPr/>
            <p:nvPr/>
          </p:nvGrpSpPr>
          <p:grpSpPr>
            <a:xfrm>
              <a:off x="8062205" y="2869441"/>
              <a:ext cx="749138" cy="400988"/>
              <a:chOff x="8062205" y="2869441"/>
              <a:chExt cx="749138" cy="40098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A5759FAD-A6C4-8A48-0C10-960A8A4FF093}"/>
                      </a:ext>
                    </a:extLst>
                  </p:cNvPr>
                  <p:cNvSpPr txBox="1"/>
                  <p:nvPr/>
                </p:nvSpPr>
                <p:spPr>
                  <a:xfrm>
                    <a:off x="8211001" y="2869441"/>
                    <a:ext cx="480274" cy="400110"/>
                  </a:xfrm>
                  <a:prstGeom prst="rect">
                    <a:avLst/>
                  </a:prstGeom>
                  <a:noFill/>
                  <a:ln>
                    <a:noFill/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r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𝜋</m:t>
                              </m:r>
                            </m:sub>
                          </m:sSub>
                        </m:oMath>
                      </m:oMathPara>
                    </a14:m>
                    <a:endParaRPr lang="ru-RU" dirty="0">
                      <a:latin typeface="Roboto" panose="02000000000000000000" pitchFamily="2" charset="0"/>
                      <a:ea typeface="Roboto" panose="02000000000000000000" pitchFamily="2" charset="0"/>
                    </a:endParaRPr>
                  </a:p>
                </p:txBody>
              </p:sp>
            </mc:Choice>
            <mc:Fallback xmlns="">
              <p:sp>
                <p:nvSpPr>
                  <p:cNvPr id="26" name="TextBox 25">
                    <a:extLst>
                      <a:ext uri="{FF2B5EF4-FFF2-40B4-BE49-F238E27FC236}">
                        <a16:creationId xmlns:a16="http://schemas.microsoft.com/office/drawing/2014/main" id="{A5759FAD-A6C4-8A48-0C10-960A8A4FF09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211001" y="2869441"/>
                    <a:ext cx="480274" cy="400110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  <a:ln>
                    <a:noFill/>
                  </a:ln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8AD64C77-433F-8C72-B1C2-848989EBAC2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8062205" y="3254054"/>
                <a:ext cx="749138" cy="1637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D1BEAA8-6750-3AF9-5F57-1368667A80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0599" y="6355108"/>
            <a:ext cx="2743200" cy="365125"/>
          </a:xfrm>
        </p:spPr>
        <p:txBody>
          <a:bodyPr/>
          <a:lstStyle/>
          <a:p>
            <a:fld id="{05B4E56A-20DC-49B4-8D6C-36760AA3E560}" type="slidenum">
              <a:rPr lang="ru-RU" sz="1600" smtClean="0">
                <a:latin typeface="Roboto" panose="02000000000000000000" pitchFamily="2" charset="0"/>
                <a:ea typeface="Roboto" panose="02000000000000000000" pitchFamily="2" charset="0"/>
              </a:rPr>
              <a:t>15</a:t>
            </a:fld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/2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530718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075AEF-6226-A869-82C3-6C0D44F9F009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4CD55-F2C3-CD1C-F409-2E81B97C97B9}"/>
              </a:ext>
            </a:extLst>
          </p:cNvPr>
          <p:cNvSpPr txBox="1"/>
          <p:nvPr/>
        </p:nvSpPr>
        <p:spPr>
          <a:xfrm>
            <a:off x="0" y="7884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Roboto Light" panose="02000000000000000000" pitchFamily="2" charset="0"/>
                <a:ea typeface="Roboto Light" panose="02000000000000000000" pitchFamily="2" charset="0"/>
              </a:rPr>
              <a:t>Возможные типы относительного движения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9CEA00-82F6-5AF2-E572-FE39C83C3867}"/>
                  </a:ext>
                </a:extLst>
              </p:cNvPr>
              <p:cNvSpPr txBox="1"/>
              <p:nvPr/>
            </p:nvSpPr>
            <p:spPr>
              <a:xfrm>
                <a:off x="668128" y="939556"/>
                <a:ext cx="82601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6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≠0</m:t>
                    </m:r>
                  </m:oMath>
                </a14:m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или</a:t>
                </a:r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≠0</m:t>
                    </m:r>
                  </m:oMath>
                </a14:m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или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−1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≠0</m:t>
                    </m:r>
                  </m:oMath>
                </a14:m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, то движение </a:t>
                </a:r>
                <a:r>
                  <a:rPr lang="ru-RU" sz="2000" i="1" dirty="0" err="1">
                    <a:latin typeface="Roboto" panose="02000000000000000000" pitchFamily="2" charset="0"/>
                    <a:ea typeface="Roboto" panose="02000000000000000000" pitchFamily="2" charset="0"/>
                  </a:rPr>
                  <a:t>инфинитно</a:t>
                </a:r>
                <a:endParaRPr lang="ru-RU" sz="2000" i="1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9CEA00-82F6-5AF2-E572-FE39C83C3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28" y="939556"/>
                <a:ext cx="8260143" cy="400110"/>
              </a:xfrm>
              <a:prstGeom prst="rect">
                <a:avLst/>
              </a:prstGeom>
              <a:blipFill>
                <a:blip r:embed="rId2"/>
                <a:stretch>
                  <a:fillRect l="-664" t="-6061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477D56-BF35-A6F6-A5AA-2AF2F648CFC4}"/>
                  </a:ext>
                </a:extLst>
              </p:cNvPr>
              <p:cNvSpPr txBox="1"/>
              <p:nvPr/>
            </p:nvSpPr>
            <p:spPr>
              <a:xfrm>
                <a:off x="1050667" y="4042408"/>
                <a:ext cx="10090665" cy="273241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5000"/>
                  </a:lnSpc>
                  <a:spcAft>
                    <a:spcPts val="1200"/>
                  </a:spcAft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В плоскости </a:t>
                </a:r>
                <a:r>
                  <a:rPr lang="en-US" sz="2000" i="1" dirty="0" err="1">
                    <a:latin typeface="Roboto" panose="02000000000000000000" pitchFamily="2" charset="0"/>
                    <a:ea typeface="Roboto" panose="02000000000000000000" pitchFamily="2" charset="0"/>
                  </a:rPr>
                  <a:t>Oyz</a:t>
                </a: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движение происходит по лучу</a:t>
                </a:r>
                <a:b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</a:br>
                <a14:m>
                  <m:oMath xmlns:m="http://schemas.openxmlformats.org/officeDocument/2006/math">
                    <m:d>
                      <m:dPr>
                        <m:ctrlPr>
                          <a:rPr lang="ru-RU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sty m:val="p"/>
                                  <m:brk m:alnAt="7"/>
                                </m:rPr>
                                <a:rPr lang="en-US" sz="2000" i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y</m:t>
                              </m:r>
                            </m:e>
                          </m:mr>
                          <m:mr>
                            <m:e>
                              <m:r>
                                <m:rPr>
                                  <m:sty m:val="p"/>
                                </m:rPr>
                                <a:rPr lang="en-US" sz="2000" i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z</m:t>
                              </m:r>
                            </m:e>
                          </m:mr>
                        </m:m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000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+</m:t>
                    </m:r>
                    <m:d>
                      <m:dPr>
                        <m:ctrlP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𝛽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000" b="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den>
                    </m:f>
                  </m:oMath>
                </a14:m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342900" indent="-342900">
                  <a:lnSpc>
                    <a:spcPct val="125000"/>
                  </a:lnSpc>
                  <a:spcAft>
                    <a:spcPts val="1200"/>
                  </a:spcAft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В плоскости </a:t>
                </a:r>
                <a:r>
                  <a:rPr lang="en-US" sz="2000" i="1" dirty="0">
                    <a:latin typeface="Roboto" panose="02000000000000000000" pitchFamily="2" charset="0"/>
                    <a:ea typeface="Roboto" panose="02000000000000000000" pitchFamily="2" charset="0"/>
                  </a:rPr>
                  <a:t>Oxy</a:t>
                </a: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движение происходит по части гиперболы</a:t>
                </a:r>
                <a:b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i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y</m:t>
                    </m:r>
                    <m:r>
                      <a:rPr lang="en-US" sz="2000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ru-R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−1</m:t>
                            </m:r>
                          </m:sub>
                        </m:sSub>
                        <m:d>
                          <m:dPr>
                            <m:ctrlPr>
                              <a:rPr lang="ru-R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sub>
                            </m:sSub>
                            <m:r>
                              <a:rPr lang="en-US" sz="200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  <m:sSub>
                              <m:sSubPr>
                                <m:ctrlPr>
                                  <a:rPr lang="ru-R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ru-RU" sz="20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sub>
                            </m:sSub>
                          </m:e>
                        </m:d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𝜂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(</m:t>
                        </m:r>
                        <m:r>
                          <m:rPr>
                            <m:sty m:val="p"/>
                          </m:rPr>
                          <a:rPr lang="en-US" sz="2000" i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x</m:t>
                        </m:r>
                        <m: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)</m:t>
                        </m:r>
                      </m:den>
                    </m:f>
                  </m:oMath>
                </a14:m>
                <a:endParaRPr lang="en-US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477D56-BF35-A6F6-A5AA-2AF2F648C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67" y="4042408"/>
                <a:ext cx="10090665" cy="2732415"/>
              </a:xfrm>
              <a:prstGeom prst="rect">
                <a:avLst/>
              </a:prstGeom>
              <a:blipFill>
                <a:blip r:embed="rId3"/>
                <a:stretch>
                  <a:fillRect l="-5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067C74A-F584-5E5B-B4D7-53514BFAD452}"/>
              </a:ext>
            </a:extLst>
          </p:cNvPr>
          <p:cNvGrpSpPr/>
          <p:nvPr/>
        </p:nvGrpSpPr>
        <p:grpSpPr>
          <a:xfrm>
            <a:off x="1050667" y="1531689"/>
            <a:ext cx="10202325" cy="2881046"/>
            <a:chOff x="1050211" y="1465675"/>
            <a:chExt cx="10202325" cy="288104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F761B88-62FE-C350-7F2D-B0315370AB42}"/>
                    </a:ext>
                  </a:extLst>
                </p:cNvPr>
                <p:cNvSpPr txBox="1"/>
                <p:nvPr/>
              </p:nvSpPr>
              <p:spPr>
                <a:xfrm>
                  <a:off x="1050211" y="1465675"/>
                  <a:ext cx="1020232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spcAft>
                      <a:spcPts val="1200"/>
                    </a:spcAft>
                    <a:buClr>
                      <a:schemeClr val="accent6"/>
                    </a:buClr>
                    <a:buFont typeface="Arial" panose="020B0604020202020204" pitchFamily="34" charset="0"/>
                    <a:buChar char="•"/>
                  </a:pPr>
                  <a:r>
                    <a:rPr lang="ru-RU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Например, если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6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=0</m:t>
                      </m:r>
                    </m:oMath>
                  </a14:m>
                  <a:r>
                    <a:rPr lang="en-US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r>
                    <a:rPr lang="ru-RU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и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≠0,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≠0</m:t>
                      </m:r>
                    </m:oMath>
                  </a14:m>
                  <a:r>
                    <a:rPr lang="ru-RU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, то </a:t>
                  </a:r>
                  <a:endParaRPr lang="en-US" sz="2000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F761B88-62FE-C350-7F2D-B0315370AB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211" y="1465675"/>
                  <a:ext cx="10202325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538" t="-6061" b="-2727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22234AD-487E-8C39-A07C-CE1279C73336}"/>
                    </a:ext>
                  </a:extLst>
                </p:cNvPr>
                <p:cNvSpPr txBox="1"/>
                <p:nvPr/>
              </p:nvSpPr>
              <p:spPr>
                <a:xfrm>
                  <a:off x="1433207" y="1865785"/>
                  <a:ext cx="4281793" cy="2480936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x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+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𝛼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0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𝜂</m:t>
                                </m:r>
                              </m:den>
                            </m:f>
                            <m:r>
                              <a:rPr lang="ru-RU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ru-RU" sz="2000" b="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3</m:t>
                                </m:r>
                                <m:sSub>
                                  <m:sSubPr>
                                    <m:ctrlPr>
                                      <a:rPr lang="en-US" sz="2000" i="1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𝛽</m:t>
                                    </m:r>
                                  </m:e>
                                  <m:sub>
                                    <m:r>
                                      <a:rPr lang="en-US" sz="2000" b="0" i="1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−1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2</m:t>
                                </m:r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𝜂</m:t>
                                </m:r>
                              </m:den>
                            </m:f>
                          </m:e>
                        </m:d>
                        <m:r>
                          <a:rPr lang="en-US" sz="2000" b="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𝛿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+О(</m:t>
                        </m:r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)</m:t>
                        </m:r>
                      </m:oMath>
                    </m:oMathPara>
                  </a14:m>
                  <a:endParaRPr lang="ru-RU" sz="2000" dirty="0"/>
                </a:p>
                <a:p>
                  <a:pPr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y</m:t>
                        </m:r>
                        <m:d>
                          <m:d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ru-RU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</m:den>
                        </m:f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+О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(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𝛿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)</m:t>
                        </m:r>
                      </m:oMath>
                    </m:oMathPara>
                  </a14:m>
                  <a:endParaRPr lang="ru-RU" sz="2000" dirty="0"/>
                </a:p>
                <a:p>
                  <a:pPr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z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ru-RU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000" b="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=</m:t>
                        </m:r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𝛾</m:t>
                                </m:r>
                              </m:e>
                              <m:sub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−1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</m:den>
                        </m:f>
                        <m:r>
                          <a:rPr lang="en-US" sz="2000" b="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sub>
                        </m:sSub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+О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(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𝛿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)</m:t>
                        </m:r>
                      </m:oMath>
                    </m:oMathPara>
                  </a14:m>
                  <a:endParaRPr lang="ru-RU" sz="2000" dirty="0"/>
                </a:p>
                <a:p>
                  <a:endParaRPr lang="ru-RU" sz="2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22234AD-487E-8C39-A07C-CE1279C733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3207" y="1865785"/>
                  <a:ext cx="4281793" cy="2480936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0BDDEE80-B8DB-C981-480A-86B894C165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0599" y="6355108"/>
            <a:ext cx="2743200" cy="365125"/>
          </a:xfrm>
        </p:spPr>
        <p:txBody>
          <a:bodyPr/>
          <a:lstStyle/>
          <a:p>
            <a:fld id="{05B4E56A-20DC-49B4-8D6C-36760AA3E560}" type="slidenum">
              <a:rPr lang="ru-RU" sz="1600" smtClean="0">
                <a:latin typeface="Roboto" panose="02000000000000000000" pitchFamily="2" charset="0"/>
                <a:ea typeface="Roboto" panose="02000000000000000000" pitchFamily="2" charset="0"/>
              </a:rPr>
              <a:t>16</a:t>
            </a:fld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/2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321056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C1F3262F-9CAA-CB0F-12A8-A822D8B31988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57398-424E-7E3A-DE36-BBB6F9B93CEC}"/>
              </a:ext>
            </a:extLst>
          </p:cNvPr>
          <p:cNvSpPr txBox="1"/>
          <p:nvPr/>
        </p:nvSpPr>
        <p:spPr>
          <a:xfrm>
            <a:off x="0" y="7884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Roboto Light" panose="02000000000000000000" pitchFamily="2" charset="0"/>
                <a:ea typeface="Roboto Light" panose="02000000000000000000" pitchFamily="2" charset="0"/>
              </a:rPr>
              <a:t>Пример </a:t>
            </a:r>
            <a:r>
              <a:rPr lang="ru-RU" sz="3200" dirty="0" err="1">
                <a:latin typeface="Roboto Light" panose="02000000000000000000" pitchFamily="2" charset="0"/>
                <a:ea typeface="Roboto Light" panose="02000000000000000000" pitchFamily="2" charset="0"/>
              </a:rPr>
              <a:t>инфинитной</a:t>
            </a:r>
            <a:r>
              <a:rPr lang="ru-RU" sz="3200" dirty="0">
                <a:latin typeface="Roboto Light" panose="02000000000000000000" pitchFamily="2" charset="0"/>
                <a:ea typeface="Roboto Light" panose="02000000000000000000" pitchFamily="2" charset="0"/>
              </a:rPr>
              <a:t> относительной траектории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F21B13E-CB4A-1162-6F36-9AC0AC971A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6652" y="826374"/>
            <a:ext cx="6264847" cy="5979531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53BE7E5-8647-588E-8810-4E84CEC7B7AA}"/>
              </a:ext>
            </a:extLst>
          </p:cNvPr>
          <p:cNvGrpSpPr/>
          <p:nvPr/>
        </p:nvGrpSpPr>
        <p:grpSpPr>
          <a:xfrm>
            <a:off x="7824883" y="2268903"/>
            <a:ext cx="3509962" cy="862034"/>
            <a:chOff x="8148639" y="1390650"/>
            <a:chExt cx="3509962" cy="86203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B530D32-BBA9-564A-C335-BB556DC224FA}"/>
                </a:ext>
              </a:extLst>
            </p:cNvPr>
            <p:cNvSpPr txBox="1"/>
            <p:nvPr/>
          </p:nvSpPr>
          <p:spPr>
            <a:xfrm>
              <a:off x="8148639" y="1544798"/>
              <a:ext cx="35099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ru-RU" sz="2000" dirty="0">
                  <a:solidFill>
                    <a:srgbClr val="FFA5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Полученные 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аналитические кривые</a:t>
              </a:r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F902795-46A9-463F-EBC8-A458B91C0EBD}"/>
                </a:ext>
              </a:extLst>
            </p:cNvPr>
            <p:cNvCxnSpPr>
              <a:cxnSpLocks/>
            </p:cNvCxnSpPr>
            <p:nvPr/>
          </p:nvCxnSpPr>
          <p:spPr>
            <a:xfrm>
              <a:off x="8201025" y="1390650"/>
              <a:ext cx="3409950" cy="0"/>
            </a:xfrm>
            <a:prstGeom prst="line">
              <a:avLst/>
            </a:prstGeom>
            <a:ln w="57150">
              <a:solidFill>
                <a:srgbClr val="FFA5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70E8054-E37A-57EE-3F85-9E0656E506C3}"/>
              </a:ext>
            </a:extLst>
          </p:cNvPr>
          <p:cNvGrpSpPr/>
          <p:nvPr/>
        </p:nvGrpSpPr>
        <p:grpSpPr>
          <a:xfrm>
            <a:off x="7877269" y="3360279"/>
            <a:ext cx="3509962" cy="862034"/>
            <a:chOff x="8201025" y="1390650"/>
            <a:chExt cx="3509962" cy="862034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98A0EB7-6AD7-67EB-A058-91AAB9C4319B}"/>
                </a:ext>
              </a:extLst>
            </p:cNvPr>
            <p:cNvSpPr txBox="1"/>
            <p:nvPr/>
          </p:nvSpPr>
          <p:spPr>
            <a:xfrm>
              <a:off x="8201025" y="1544798"/>
              <a:ext cx="35099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ru-RU" sz="200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Результат 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численного моделирования</a:t>
              </a: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3FC6F613-74B9-D760-4894-86AA2CC6027F}"/>
                </a:ext>
              </a:extLst>
            </p:cNvPr>
            <p:cNvCxnSpPr>
              <a:cxnSpLocks/>
            </p:cNvCxnSpPr>
            <p:nvPr/>
          </p:nvCxnSpPr>
          <p:spPr>
            <a:xfrm>
              <a:off x="8201025" y="1390650"/>
              <a:ext cx="3409950" cy="0"/>
            </a:xfrm>
            <a:prstGeom prst="line">
              <a:avLst/>
            </a:pr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48114-A64E-FDB9-47BB-A46BD1717454}"/>
                  </a:ext>
                </a:extLst>
              </p:cNvPr>
              <p:cNvSpPr txBox="1"/>
              <p:nvPr/>
            </p:nvSpPr>
            <p:spPr>
              <a:xfrm>
                <a:off x="8141557" y="4376460"/>
                <a:ext cx="287661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Точка - начальное положение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t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t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0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)</m:t>
                    </m:r>
                  </m:oMath>
                </a14:m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06348114-A64E-FDB9-47BB-A46BD17174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1557" y="4376460"/>
                <a:ext cx="2876614" cy="707886"/>
              </a:xfrm>
              <a:prstGeom prst="rect">
                <a:avLst/>
              </a:prstGeom>
              <a:blipFill>
                <a:blip r:embed="rId3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1C7EBC-C947-00B5-18FC-09918276819B}"/>
                  </a:ext>
                </a:extLst>
              </p:cNvPr>
              <p:cNvSpPr txBox="1"/>
              <p:nvPr/>
            </p:nvSpPr>
            <p:spPr>
              <a:xfrm>
                <a:off x="7777257" y="5238493"/>
                <a:ext cx="3798091" cy="10624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240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𝐫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=1.52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 а.е.</m:t>
                    </m:r>
                  </m:oMath>
                </a14:m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ru-RU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≈0.0603</m:t>
                    </m:r>
                  </m:oMath>
                </a14:m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)</a:t>
                </a:r>
              </a:p>
              <a:p>
                <a:pPr>
                  <a:spcAft>
                    <a:spcPts val="240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𝐫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10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0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 а.е.</m:t>
                    </m:r>
                  </m:oMath>
                </a14:m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≈0.0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009</m:t>
                    </m:r>
                  </m:oMath>
                </a14:m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001C7EBC-C947-00B5-18FC-0991827681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7257" y="5238493"/>
                <a:ext cx="3798091" cy="1062407"/>
              </a:xfrm>
              <a:prstGeom prst="rect">
                <a:avLst/>
              </a:prstGeom>
              <a:blipFill>
                <a:blip r:embed="rId4"/>
                <a:stretch>
                  <a:fillRect t="-2286" b="-6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CEF5393-3814-9350-693D-57C068444EFE}"/>
                  </a:ext>
                </a:extLst>
              </p:cNvPr>
              <p:cNvSpPr txBox="1"/>
              <p:nvPr/>
            </p:nvSpPr>
            <p:spPr>
              <a:xfrm>
                <a:off x="7850408" y="1116232"/>
                <a:ext cx="3081751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CEF5393-3814-9350-693D-57C068444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0408" y="1116232"/>
                <a:ext cx="3081751" cy="923330"/>
              </a:xfrm>
              <a:prstGeom prst="rect">
                <a:avLst/>
              </a:prstGeom>
              <a:blipFill>
                <a:blip r:embed="rId5"/>
                <a:stretch>
                  <a:fillRect l="-3960"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6953E885-ECDF-A71F-314B-4CB33AC557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0599" y="6355108"/>
            <a:ext cx="2743200" cy="365125"/>
          </a:xfrm>
        </p:spPr>
        <p:txBody>
          <a:bodyPr/>
          <a:lstStyle/>
          <a:p>
            <a:fld id="{05B4E56A-20DC-49B4-8D6C-36760AA3E560}" type="slidenum">
              <a:rPr lang="ru-RU" sz="1600" smtClean="0">
                <a:latin typeface="Roboto" panose="02000000000000000000" pitchFamily="2" charset="0"/>
                <a:ea typeface="Roboto" panose="02000000000000000000" pitchFamily="2" charset="0"/>
              </a:rPr>
              <a:t>17</a:t>
            </a:fld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/2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6362462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A075AEF-6226-A869-82C3-6C0D44F9F009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CB4CD55-F2C3-CD1C-F409-2E81B97C97B9}"/>
              </a:ext>
            </a:extLst>
          </p:cNvPr>
          <p:cNvSpPr txBox="1"/>
          <p:nvPr/>
        </p:nvSpPr>
        <p:spPr>
          <a:xfrm>
            <a:off x="0" y="7884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Roboto Light" panose="02000000000000000000" pitchFamily="2" charset="0"/>
                <a:ea typeface="Roboto Light" panose="02000000000000000000" pitchFamily="2" charset="0"/>
              </a:rPr>
              <a:t>Возможные типы относительного движения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9CEA00-82F6-5AF2-E572-FE39C83C3867}"/>
                  </a:ext>
                </a:extLst>
              </p:cNvPr>
              <p:cNvSpPr txBox="1"/>
              <p:nvPr/>
            </p:nvSpPr>
            <p:spPr>
              <a:xfrm>
                <a:off x="668128" y="939556"/>
                <a:ext cx="8260143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Если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6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0</m:t>
                    </m:r>
                  </m:oMath>
                </a14:m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, то движение </a:t>
                </a:r>
                <a:r>
                  <a:rPr lang="ru-RU" sz="2000" i="1" dirty="0">
                    <a:latin typeface="Roboto" panose="02000000000000000000" pitchFamily="2" charset="0"/>
                    <a:ea typeface="Roboto" panose="02000000000000000000" pitchFamily="2" charset="0"/>
                  </a:rPr>
                  <a:t>финитно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19CEA00-82F6-5AF2-E572-FE39C83C38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8128" y="939556"/>
                <a:ext cx="8260143" cy="400110"/>
              </a:xfrm>
              <a:prstGeom prst="rect">
                <a:avLst/>
              </a:prstGeom>
              <a:blipFill>
                <a:blip r:embed="rId2"/>
                <a:stretch>
                  <a:fillRect l="-664" t="-6061" b="-272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477D56-BF35-A6F6-A5AA-2AF2F648CFC4}"/>
                  </a:ext>
                </a:extLst>
              </p:cNvPr>
              <p:cNvSpPr txBox="1"/>
              <p:nvPr/>
            </p:nvSpPr>
            <p:spPr>
              <a:xfrm>
                <a:off x="1050667" y="4696689"/>
                <a:ext cx="9949565" cy="9778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42900" indent="-342900">
                  <a:lnSpc>
                    <a:spcPct val="125000"/>
                  </a:lnSpc>
                  <a:spcAft>
                    <a:spcPts val="1200"/>
                  </a:spcAft>
                  <a:buClr>
                    <a:schemeClr val="accent6"/>
                  </a:buClr>
                  <a:buFont typeface="Arial" panose="020B0604020202020204" pitchFamily="34" charset="0"/>
                  <a:buChar char="•"/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В 3</a:t>
                </a:r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D</a:t>
                </a: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движение происходит по отрезку</a:t>
                </a:r>
                <a:b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</a:b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и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 b="0" i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lim</m:t>
                            </m:r>
                          </m:e>
                          <m:lim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→+∞</m:t>
                            </m:r>
                          </m:lim>
                        </m:limLow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x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y</m:t>
                            </m:r>
                            <m:r>
                              <a:rPr lang="en-US" sz="200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,</m:t>
                            </m:r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z</m:t>
                            </m:r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sub>
                        </m:sSub>
                      </m:e>
                    </m:d>
                  </m:oMath>
                </a14:m>
                <a:endParaRPr lang="en-US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F477D56-BF35-A6F6-A5AA-2AF2F648CF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0667" y="4696689"/>
                <a:ext cx="9949565" cy="977832"/>
              </a:xfrm>
              <a:prstGeom prst="rect">
                <a:avLst/>
              </a:prstGeom>
              <a:blipFill>
                <a:blip r:embed="rId3"/>
                <a:stretch>
                  <a:fillRect l="-551" b="-6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1067C74A-F584-5E5B-B4D7-53514BFAD452}"/>
              </a:ext>
            </a:extLst>
          </p:cNvPr>
          <p:cNvGrpSpPr/>
          <p:nvPr/>
        </p:nvGrpSpPr>
        <p:grpSpPr>
          <a:xfrm>
            <a:off x="1050667" y="1531689"/>
            <a:ext cx="10202325" cy="3393430"/>
            <a:chOff x="1050211" y="1465675"/>
            <a:chExt cx="10202325" cy="3393430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F761B88-62FE-C350-7F2D-B0315370AB42}"/>
                    </a:ext>
                  </a:extLst>
                </p:cNvPr>
                <p:cNvSpPr txBox="1"/>
                <p:nvPr/>
              </p:nvSpPr>
              <p:spPr>
                <a:xfrm>
                  <a:off x="1050211" y="1465675"/>
                  <a:ext cx="10202325" cy="40011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marL="342900" indent="-342900">
                    <a:spcAft>
                      <a:spcPts val="1200"/>
                    </a:spcAft>
                    <a:buClr>
                      <a:schemeClr val="accent6"/>
                    </a:buClr>
                    <a:buFont typeface="Arial" panose="020B0604020202020204" pitchFamily="34" charset="0"/>
                    <a:buChar char="•"/>
                  </a:pPr>
                  <a:r>
                    <a:rPr lang="ru-RU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Например, если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𝜉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6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−1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=0</m:t>
                      </m:r>
                    </m:oMath>
                  </a14:m>
                  <a:r>
                    <a:rPr lang="en-US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:r>
                    <a:rPr lang="ru-RU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и</a:t>
                  </a:r>
                  <a:r>
                    <a:rPr lang="en-US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≠0</m:t>
                      </m:r>
                    </m:oMath>
                  </a14:m>
                  <a:r>
                    <a:rPr lang="ru-RU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 и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𝛽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≠0</m:t>
                      </m:r>
                    </m:oMath>
                  </a14:m>
                  <a:r>
                    <a:rPr lang="ru-RU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 и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𝛾</m:t>
                          </m:r>
                        </m:e>
                        <m:sub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0</m:t>
                          </m:r>
                        </m:sub>
                      </m:sSub>
                      <m:r>
                        <a:rPr lang="en-US" sz="2000" i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≠0</m:t>
                      </m:r>
                    </m:oMath>
                  </a14:m>
                  <a:r>
                    <a:rPr lang="ru-RU" sz="2000" dirty="0">
                      <a:latin typeface="Roboto" panose="02000000000000000000" pitchFamily="2" charset="0"/>
                      <a:ea typeface="Roboto" panose="02000000000000000000" pitchFamily="2" charset="0"/>
                    </a:rPr>
                    <a:t>, то </a:t>
                  </a:r>
                  <a:endParaRPr lang="en-US" sz="2000" dirty="0">
                    <a:latin typeface="Roboto" panose="02000000000000000000" pitchFamily="2" charset="0"/>
                    <a:ea typeface="Roboto" panose="02000000000000000000" pitchFamily="2" charset="0"/>
                  </a:endParaRPr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5F761B88-62FE-C350-7F2D-B0315370AB4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211" y="1465675"/>
                  <a:ext cx="10202325" cy="400110"/>
                </a:xfrm>
                <a:prstGeom prst="rect">
                  <a:avLst/>
                </a:prstGeom>
                <a:blipFill>
                  <a:blip r:embed="rId4"/>
                  <a:stretch>
                    <a:fillRect l="-538" t="-6061" b="-2727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22234AD-487E-8C39-A07C-CE1279C73336}"/>
                    </a:ext>
                  </a:extLst>
                </p:cNvPr>
                <p:cNvSpPr txBox="1"/>
                <p:nvPr/>
              </p:nvSpPr>
              <p:spPr>
                <a:xfrm>
                  <a:off x="1433207" y="1865785"/>
                  <a:ext cx="4281793" cy="2993320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𝑥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ru-RU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000" b="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1+</m:t>
                            </m:r>
                            <m:f>
                              <m:f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𝛿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𝜂</m:t>
                                </m:r>
                              </m:den>
                            </m:f>
                          </m:e>
                        </m:d>
                        <m:r>
                          <a:rPr lang="en-US" sz="2000" b="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+</m:t>
                        </m:r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О</m:t>
                        </m:r>
                        <m:r>
                          <a:rPr lang="en-US" sz="2000" b="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(</m:t>
                        </m:r>
                        <m:sSup>
                          <m:sSup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p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</m:e>
                          <m:sup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2</m:t>
                            </m:r>
                          </m:sup>
                        </m:sSup>
                        <m:r>
                          <a:rPr lang="en-US" sz="2000" b="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)</m:t>
                        </m:r>
                      </m:oMath>
                    </m:oMathPara>
                  </a14:m>
                  <a:endParaRPr lang="ru-RU" sz="2000" dirty="0"/>
                </a:p>
                <a:p>
                  <a:pPr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m:rPr>
                            <m:sty m:val="p"/>
                          </m:rPr>
                          <a:rPr lang="en-US" sz="2000" b="0" i="0" dirty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y</m:t>
                        </m:r>
                        <m:d>
                          <m:dPr>
                            <m:ctrlPr>
                              <a:rPr lang="en-US" sz="2000" i="1" dirty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ru-RU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𝛽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1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𝛿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2</m:t>
                                </m:r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𝜂</m:t>
                                </m:r>
                              </m:den>
                            </m:f>
                          </m:e>
                        </m:d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+О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ru-RU" sz="2000" dirty="0"/>
                </a:p>
                <a:p>
                  <a:pPr>
                    <a:lnSpc>
                      <a:spcPct val="125000"/>
                    </a:lnSpc>
                  </a:pPr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US" sz="2000" b="0" i="1" dirty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𝑧</m:t>
                        </m:r>
                        <m:d>
                          <m:dPr>
                            <m:ctrlPr>
                              <a:rPr lang="en-US" sz="2000" i="1" dirty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ru-RU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</m:e>
                        </m:d>
                        <m:r>
                          <a:rPr lang="en-US" sz="2000" b="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=</m:t>
                        </m:r>
                        <m:sSub>
                          <m:sSub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𝛾</m:t>
                            </m:r>
                          </m:e>
                          <m:sub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sub>
                        </m:sSub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r>
                              <a:rPr lang="en-US" sz="2000" b="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1−</m:t>
                            </m:r>
                            <m:f>
                              <m:f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𝛿</m:t>
                                </m:r>
                              </m:num>
                              <m:den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2</m:t>
                                </m:r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𝜂</m:t>
                                </m:r>
                              </m:den>
                            </m:f>
                          </m:e>
                        </m:d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+О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pPr>
                              <m:e>
                                <m:r>
                                  <a:rPr lang="en-US" sz="2000" b="0" i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𝛿</m:t>
                                </m:r>
                              </m:e>
                              <m:sup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d>
                      </m:oMath>
                    </m:oMathPara>
                  </a14:m>
                  <a:endParaRPr lang="ru-RU" sz="2000" dirty="0"/>
                </a:p>
                <a:p>
                  <a:endParaRPr lang="ru-RU" sz="2000" dirty="0"/>
                </a:p>
              </p:txBody>
            </p:sp>
          </mc:Choice>
          <mc:Fallback xmlns="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B22234AD-487E-8C39-A07C-CE1279C7333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33207" y="1865785"/>
                  <a:ext cx="4281793" cy="2993320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449E42AD-90BB-5D27-0B95-7A5DC3EA2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0599" y="6355108"/>
            <a:ext cx="2743200" cy="365125"/>
          </a:xfrm>
        </p:spPr>
        <p:txBody>
          <a:bodyPr/>
          <a:lstStyle/>
          <a:p>
            <a:fld id="{05B4E56A-20DC-49B4-8D6C-36760AA3E560}" type="slidenum">
              <a:rPr lang="ru-RU" sz="1600" smtClean="0">
                <a:latin typeface="Roboto" panose="02000000000000000000" pitchFamily="2" charset="0"/>
                <a:ea typeface="Roboto" panose="02000000000000000000" pitchFamily="2" charset="0"/>
              </a:rPr>
              <a:t>18</a:t>
            </a:fld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/2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9424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8F6B071-720C-145D-5241-09B0C92110A6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A3D7E2F-755C-CE65-2B22-BA84819F7351}"/>
              </a:ext>
            </a:extLst>
          </p:cNvPr>
          <p:cNvSpPr txBox="1"/>
          <p:nvPr/>
        </p:nvSpPr>
        <p:spPr>
          <a:xfrm>
            <a:off x="0" y="7884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Roboto Light" panose="02000000000000000000" pitchFamily="2" charset="0"/>
                <a:ea typeface="Roboto Light" panose="02000000000000000000" pitchFamily="2" charset="0"/>
              </a:rPr>
              <a:t>Пример финитной относительной траектории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9AB19B0-3AE6-6DDC-A9E8-74BFFB35225E}"/>
                  </a:ext>
                </a:extLst>
              </p:cNvPr>
              <p:cNvSpPr txBox="1"/>
              <p:nvPr/>
            </p:nvSpPr>
            <p:spPr>
              <a:xfrm>
                <a:off x="8179593" y="5238493"/>
                <a:ext cx="3798091" cy="10624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240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1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𝐫</m:t>
                        </m:r>
                        <m:d>
                          <m:d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 b="0" i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a:rPr lang="en-US" sz="2000" b="0" i="0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0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=1.52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 а.е.</m:t>
                    </m:r>
                  </m:oMath>
                </a14:m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ru-RU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≈0.0603</m:t>
                    </m:r>
                  </m:oMath>
                </a14:m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)</a:t>
                </a:r>
              </a:p>
              <a:p>
                <a:pPr>
                  <a:spcAft>
                    <a:spcPts val="2400"/>
                  </a:spcAft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r>
                          <a:rPr lang="en-US" sz="2000" b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𝐫</m:t>
                        </m:r>
                        <m:d>
                          <m:dPr>
                            <m:ctrlPr>
                              <a:rPr lang="en-US" sz="2000" i="1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00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t</m:t>
                                </m:r>
                              </m:e>
                              <m:sub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𝑓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100 а.е.</m:t>
                    </m:r>
                  </m:oMath>
                </a14:m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20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≈0.0</m:t>
                    </m:r>
                    <m:r>
                      <a:rPr lang="en-GB" sz="20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009</m:t>
                    </m:r>
                  </m:oMath>
                </a14:m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)</a:t>
                </a:r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9AB19B0-3AE6-6DDC-A9E8-74BFFB3522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593" y="5238493"/>
                <a:ext cx="3798091" cy="1062407"/>
              </a:xfrm>
              <a:prstGeom prst="rect">
                <a:avLst/>
              </a:prstGeom>
              <a:blipFill>
                <a:blip r:embed="rId2"/>
                <a:stretch>
                  <a:fillRect t="-2286" b="-68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707DB42-6F2F-B527-0401-8D03EE50365B}"/>
                  </a:ext>
                </a:extLst>
              </p:cNvPr>
              <p:cNvSpPr txBox="1"/>
              <p:nvPr/>
            </p:nvSpPr>
            <p:spPr>
              <a:xfrm>
                <a:off x="8179592" y="1116232"/>
                <a:ext cx="3057367" cy="92333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=3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=1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en-US" sz="2000" b="0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𝛾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𝜉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707DB42-6F2F-B527-0401-8D03EE50365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592" y="1116232"/>
                <a:ext cx="3057367" cy="923330"/>
              </a:xfrm>
              <a:prstGeom prst="rect">
                <a:avLst/>
              </a:prstGeom>
              <a:blipFill>
                <a:blip r:embed="rId3"/>
                <a:stretch>
                  <a:fillRect l="-3992"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Group 40">
            <a:extLst>
              <a:ext uri="{FF2B5EF4-FFF2-40B4-BE49-F238E27FC236}">
                <a16:creationId xmlns:a16="http://schemas.microsoft.com/office/drawing/2014/main" id="{88678CCB-C9D1-26BE-A5FB-6FD5B9395568}"/>
              </a:ext>
            </a:extLst>
          </p:cNvPr>
          <p:cNvGrpSpPr/>
          <p:nvPr/>
        </p:nvGrpSpPr>
        <p:grpSpPr>
          <a:xfrm>
            <a:off x="8227219" y="2268903"/>
            <a:ext cx="3509962" cy="862034"/>
            <a:chOff x="8148639" y="1390650"/>
            <a:chExt cx="3509962" cy="862034"/>
          </a:xfrm>
        </p:grpSpPr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15BF1B9F-081C-79DC-1046-076B5700C4E7}"/>
                </a:ext>
              </a:extLst>
            </p:cNvPr>
            <p:cNvSpPr txBox="1"/>
            <p:nvPr/>
          </p:nvSpPr>
          <p:spPr>
            <a:xfrm>
              <a:off x="8148639" y="1544798"/>
              <a:ext cx="35099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ru-RU" sz="2000" dirty="0">
                  <a:solidFill>
                    <a:srgbClr val="FFA50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Полученные 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аналитические кривые</a:t>
              </a:r>
            </a:p>
          </p:txBody>
        </p: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89C4C7BE-1F8B-A1C3-A5A6-22FC6FCF6A64}"/>
                </a:ext>
              </a:extLst>
            </p:cNvPr>
            <p:cNvCxnSpPr>
              <a:cxnSpLocks/>
            </p:cNvCxnSpPr>
            <p:nvPr/>
          </p:nvCxnSpPr>
          <p:spPr>
            <a:xfrm>
              <a:off x="8201025" y="1390650"/>
              <a:ext cx="3409950" cy="0"/>
            </a:xfrm>
            <a:prstGeom prst="line">
              <a:avLst/>
            </a:prstGeom>
            <a:ln w="57150">
              <a:solidFill>
                <a:srgbClr val="FFA50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53943F72-4239-3883-0FA5-2627D4510F0C}"/>
              </a:ext>
            </a:extLst>
          </p:cNvPr>
          <p:cNvGrpSpPr/>
          <p:nvPr/>
        </p:nvGrpSpPr>
        <p:grpSpPr>
          <a:xfrm>
            <a:off x="8279605" y="3360279"/>
            <a:ext cx="3509962" cy="862034"/>
            <a:chOff x="8201025" y="1390650"/>
            <a:chExt cx="3509962" cy="862034"/>
          </a:xfrm>
        </p:grpSpPr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093286B5-A06E-E42A-6B7D-6A8451365F15}"/>
                </a:ext>
              </a:extLst>
            </p:cNvPr>
            <p:cNvSpPr txBox="1"/>
            <p:nvPr/>
          </p:nvSpPr>
          <p:spPr>
            <a:xfrm>
              <a:off x="8201025" y="1544798"/>
              <a:ext cx="3509962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1200"/>
                </a:spcAft>
              </a:pPr>
              <a:r>
                <a:rPr lang="ru-RU" sz="2000" dirty="0">
                  <a:solidFill>
                    <a:srgbClr val="0070C0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Результат 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численного моделирования</a:t>
              </a:r>
            </a:p>
          </p:txBody>
        </p: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F05CE82B-A0C3-CB78-657E-39F79020A973}"/>
                </a:ext>
              </a:extLst>
            </p:cNvPr>
            <p:cNvCxnSpPr>
              <a:cxnSpLocks/>
            </p:cNvCxnSpPr>
            <p:nvPr/>
          </p:nvCxnSpPr>
          <p:spPr>
            <a:xfrm>
              <a:off x="8201025" y="1390650"/>
              <a:ext cx="3409950" cy="0"/>
            </a:xfrm>
            <a:prstGeom prst="line">
              <a:avLst/>
            </a:prstGeom>
            <a:ln w="57150">
              <a:solidFill>
                <a:srgbClr val="0070C0"/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FC67BE-4C50-25B2-85CE-FE5CB91BB3F9}"/>
                  </a:ext>
                </a:extLst>
              </p:cNvPr>
              <p:cNvSpPr txBox="1"/>
              <p:nvPr/>
            </p:nvSpPr>
            <p:spPr>
              <a:xfrm>
                <a:off x="8543893" y="4376460"/>
                <a:ext cx="2876614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1200"/>
                  </a:spcAft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Точка - начальное положение </a:t>
                </a:r>
                <a14:m>
                  <m:oMath xmlns:m="http://schemas.openxmlformats.org/officeDocument/2006/math">
                    <m:r>
                      <a:rPr lang="en-US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t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t</m:t>
                        </m:r>
                      </m:e>
                      <m:sub>
                        <m:r>
                          <a:rPr lang="en-US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0</m:t>
                        </m:r>
                      </m:sub>
                    </m:sSub>
                    <m:r>
                      <a:rPr lang="en-US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)</m:t>
                    </m:r>
                  </m:oMath>
                </a14:m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AFC67BE-4C50-25B2-85CE-FE5CB91BB3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893" y="4376460"/>
                <a:ext cx="2876614" cy="707886"/>
              </a:xfrm>
              <a:prstGeom prst="rect">
                <a:avLst/>
              </a:prstGeom>
              <a:blipFill>
                <a:blip r:embed="rId4"/>
                <a:stretch>
                  <a:fillRect t="-4310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Slide Number Placeholder 2">
            <a:extLst>
              <a:ext uri="{FF2B5EF4-FFF2-40B4-BE49-F238E27FC236}">
                <a16:creationId xmlns:a16="http://schemas.microsoft.com/office/drawing/2014/main" id="{51A2CC08-87AA-D8F3-2BB6-14FEBABFAC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0599" y="6355108"/>
            <a:ext cx="2743200" cy="365125"/>
          </a:xfrm>
        </p:spPr>
        <p:txBody>
          <a:bodyPr/>
          <a:lstStyle/>
          <a:p>
            <a:fld id="{05B4E56A-20DC-49B4-8D6C-36760AA3E560}" type="slidenum">
              <a:rPr lang="ru-RU" sz="1600" smtClean="0">
                <a:latin typeface="Roboto" panose="02000000000000000000" pitchFamily="2" charset="0"/>
                <a:ea typeface="Roboto" panose="02000000000000000000" pitchFamily="2" charset="0"/>
              </a:rPr>
              <a:t>19</a:t>
            </a:fld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/2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4054AC94-1691-A9B8-C622-7FDE78EE4672}"/>
              </a:ext>
            </a:extLst>
          </p:cNvPr>
          <p:cNvGrpSpPr/>
          <p:nvPr/>
        </p:nvGrpSpPr>
        <p:grpSpPr>
          <a:xfrm>
            <a:off x="697212" y="931615"/>
            <a:ext cx="6630391" cy="5788618"/>
            <a:chOff x="697212" y="931615"/>
            <a:chExt cx="6630391" cy="5788618"/>
          </a:xfrm>
        </p:grpSpPr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C9FDA722-5272-687E-BF81-58872809862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97212" y="931615"/>
              <a:ext cx="6630391" cy="5788618"/>
            </a:xfrm>
            <a:prstGeom prst="rect">
              <a:avLst/>
            </a:prstGeom>
          </p:spPr>
        </p:pic>
        <p:sp>
          <p:nvSpPr>
            <p:cNvPr id="16" name="Овал 15">
              <a:extLst>
                <a:ext uri="{FF2B5EF4-FFF2-40B4-BE49-F238E27FC236}">
                  <a16:creationId xmlns:a16="http://schemas.microsoft.com/office/drawing/2014/main" id="{DEA28DA2-8912-1680-8D01-2CC60AD7B0E0}"/>
                </a:ext>
              </a:extLst>
            </p:cNvPr>
            <p:cNvSpPr/>
            <p:nvPr/>
          </p:nvSpPr>
          <p:spPr>
            <a:xfrm>
              <a:off x="6906259" y="3215715"/>
              <a:ext cx="97200" cy="97200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9338D6A7-20B7-25D0-EB25-292E0A882180}"/>
                </a:ext>
              </a:extLst>
            </p:cNvPr>
            <p:cNvSpPr/>
            <p:nvPr/>
          </p:nvSpPr>
          <p:spPr>
            <a:xfrm>
              <a:off x="1670001" y="4127923"/>
              <a:ext cx="95345" cy="95345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053963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A0584B6-83CB-B4B9-3AE9-B0E1518C657D}"/>
              </a:ext>
            </a:extLst>
          </p:cNvPr>
          <p:cNvGrpSpPr/>
          <p:nvPr/>
        </p:nvGrpSpPr>
        <p:grpSpPr>
          <a:xfrm>
            <a:off x="0" y="0"/>
            <a:ext cx="12192000" cy="747533"/>
            <a:chOff x="0" y="0"/>
            <a:chExt cx="12192000" cy="74753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1E65CCB-FB0F-B0DF-C365-BDF81D7DA0E8}"/>
                </a:ext>
              </a:extLst>
            </p:cNvPr>
            <p:cNvSpPr/>
            <p:nvPr/>
          </p:nvSpPr>
          <p:spPr>
            <a:xfrm>
              <a:off x="0" y="0"/>
              <a:ext cx="12192000" cy="747533"/>
            </a:xfrm>
            <a:prstGeom prst="rect">
              <a:avLst/>
            </a:prstGeom>
            <a:solidFill>
              <a:srgbClr val="75BB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8A424CE2-9491-6EA5-E8D5-6F26F8E9D12D}"/>
                </a:ext>
              </a:extLst>
            </p:cNvPr>
            <p:cNvSpPr txBox="1"/>
            <p:nvPr/>
          </p:nvSpPr>
          <p:spPr>
            <a:xfrm>
              <a:off x="0" y="78841"/>
              <a:ext cx="1219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Проекты перспективных миссий в дальний космос</a:t>
              </a:r>
            </a:p>
          </p:txBody>
        </p:sp>
      </p:grpSp>
      <p:pic>
        <p:nvPicPr>
          <p:cNvPr id="2050" name="Picture 2" descr="Interstellar Probe Proposed to Explore the Solar Neighborhood - Sky &amp;  Telescope - Sky &amp; Telescope">
            <a:extLst>
              <a:ext uri="{FF2B5EF4-FFF2-40B4-BE49-F238E27FC236}">
                <a16:creationId xmlns:a16="http://schemas.microsoft.com/office/drawing/2014/main" id="{F4F88BD2-4C98-3389-C16C-D413CA04D1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335" y="1119949"/>
            <a:ext cx="5387961" cy="35892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16BCBF22-3EF9-0CA9-D0A1-0B2FD1626255}"/>
              </a:ext>
            </a:extLst>
          </p:cNvPr>
          <p:cNvGrpSpPr/>
          <p:nvPr/>
        </p:nvGrpSpPr>
        <p:grpSpPr>
          <a:xfrm>
            <a:off x="6771941" y="1124330"/>
            <a:ext cx="5031858" cy="3584830"/>
            <a:chOff x="6771941" y="1124330"/>
            <a:chExt cx="5031858" cy="3584830"/>
          </a:xfrm>
        </p:grpSpPr>
        <p:pic>
          <p:nvPicPr>
            <p:cNvPr id="2052" name="Picture 4" descr="Solar Gravity Lens' Could Bring Exoplanets into Sharp Focus | Space">
              <a:extLst>
                <a:ext uri="{FF2B5EF4-FFF2-40B4-BE49-F238E27FC236}">
                  <a16:creationId xmlns:a16="http://schemas.microsoft.com/office/drawing/2014/main" id="{A788783E-2835-7ADC-42F1-2AC2DA3F52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71941" y="1124330"/>
              <a:ext cx="5031858" cy="35848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FEF17D2-FCAF-1419-DC45-1128146957FD}"/>
                </a:ext>
              </a:extLst>
            </p:cNvPr>
            <p:cNvSpPr txBox="1"/>
            <p:nvPr/>
          </p:nvSpPr>
          <p:spPr>
            <a:xfrm>
              <a:off x="9573767" y="3972169"/>
              <a:ext cx="21507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Solar Gravity Lens’ Focus Mission</a:t>
              </a:r>
              <a:endPara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5ED7065-D536-9D00-8470-4170E71A0F79}"/>
              </a:ext>
            </a:extLst>
          </p:cNvPr>
          <p:cNvGrpSpPr/>
          <p:nvPr/>
        </p:nvGrpSpPr>
        <p:grpSpPr>
          <a:xfrm>
            <a:off x="1601848" y="5456746"/>
            <a:ext cx="2972934" cy="1251500"/>
            <a:chOff x="5562047" y="4114517"/>
            <a:chExt cx="2972934" cy="125150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076B1AF-8C10-5193-7E03-FE7A0520A5AE}"/>
                </a:ext>
              </a:extLst>
            </p:cNvPr>
            <p:cNvSpPr txBox="1"/>
            <p:nvPr/>
          </p:nvSpPr>
          <p:spPr>
            <a:xfrm>
              <a:off x="5562047" y="4965907"/>
              <a:ext cx="2972934" cy="40011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Длительность – 50 лет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BCAB262-F415-E33F-0FC2-E708C7A0A538}"/>
                </a:ext>
              </a:extLst>
            </p:cNvPr>
            <p:cNvCxnSpPr>
              <a:cxnSpLocks/>
              <a:stCxn id="28" idx="2"/>
              <a:endCxn id="9" idx="0"/>
            </p:cNvCxnSpPr>
            <p:nvPr/>
          </p:nvCxnSpPr>
          <p:spPr>
            <a:xfrm>
              <a:off x="7048514" y="4114517"/>
              <a:ext cx="0" cy="851390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06838F-7F88-2CCC-5F11-A6A5744F7D77}"/>
              </a:ext>
            </a:extLst>
          </p:cNvPr>
          <p:cNvGrpSpPr/>
          <p:nvPr/>
        </p:nvGrpSpPr>
        <p:grpSpPr>
          <a:xfrm>
            <a:off x="118404" y="5465245"/>
            <a:ext cx="1862230" cy="762177"/>
            <a:chOff x="4740205" y="4283798"/>
            <a:chExt cx="1862230" cy="762177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C77267D-1708-F18A-255E-59ACA6AA10BA}"/>
                </a:ext>
              </a:extLst>
            </p:cNvPr>
            <p:cNvSpPr txBox="1"/>
            <p:nvPr/>
          </p:nvSpPr>
          <p:spPr>
            <a:xfrm>
              <a:off x="4740205" y="4645865"/>
              <a:ext cx="1862230" cy="40011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Запуск - 2036</a:t>
              </a:r>
            </a:p>
          </p:txBody>
        </p: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21EC7584-AA6C-3C74-5BF9-9CB3026F3090}"/>
                </a:ext>
              </a:extLst>
            </p:cNvPr>
            <p:cNvCxnSpPr>
              <a:cxnSpLocks/>
              <a:endCxn id="22" idx="0"/>
            </p:cNvCxnSpPr>
            <p:nvPr/>
          </p:nvCxnSpPr>
          <p:spPr>
            <a:xfrm flipH="1">
              <a:off x="5671320" y="4283798"/>
              <a:ext cx="868731" cy="362067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23EB1A6-3B84-8C1D-10C0-44B8F7A5977C}"/>
              </a:ext>
            </a:extLst>
          </p:cNvPr>
          <p:cNvGrpSpPr/>
          <p:nvPr/>
        </p:nvGrpSpPr>
        <p:grpSpPr>
          <a:xfrm>
            <a:off x="902306" y="4709162"/>
            <a:ext cx="4372018" cy="747584"/>
            <a:chOff x="4594505" y="4533330"/>
            <a:chExt cx="4372018" cy="626794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83B8AB7B-271E-2B73-06A5-449F63008420}"/>
                </a:ext>
              </a:extLst>
            </p:cNvPr>
            <p:cNvSpPr txBox="1"/>
            <p:nvPr/>
          </p:nvSpPr>
          <p:spPr>
            <a:xfrm>
              <a:off x="4594505" y="4760014"/>
              <a:ext cx="4372018" cy="40011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Цель – исследование гелиосферы</a:t>
              </a:r>
            </a:p>
          </p:txBody>
        </p:sp>
        <p:cxnSp>
          <p:nvCxnSpPr>
            <p:cNvPr id="29" name="Straight Arrow Connector 28">
              <a:extLst>
                <a:ext uri="{FF2B5EF4-FFF2-40B4-BE49-F238E27FC236}">
                  <a16:creationId xmlns:a16="http://schemas.microsoft.com/office/drawing/2014/main" id="{19638F76-AD7B-0930-C6F9-55DF60AE283A}"/>
                </a:ext>
              </a:extLst>
            </p:cNvPr>
            <p:cNvCxnSpPr>
              <a:cxnSpLocks/>
              <a:stCxn id="2050" idx="2"/>
              <a:endCxn id="28" idx="0"/>
            </p:cNvCxnSpPr>
            <p:nvPr/>
          </p:nvCxnSpPr>
          <p:spPr>
            <a:xfrm flipH="1">
              <a:off x="6780514" y="4533330"/>
              <a:ext cx="1" cy="226684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51" name="Group 2050">
            <a:extLst>
              <a:ext uri="{FF2B5EF4-FFF2-40B4-BE49-F238E27FC236}">
                <a16:creationId xmlns:a16="http://schemas.microsoft.com/office/drawing/2014/main" id="{D1DEB9B0-F4C2-31F5-0B0E-39E35CE97761}"/>
              </a:ext>
            </a:extLst>
          </p:cNvPr>
          <p:cNvGrpSpPr/>
          <p:nvPr/>
        </p:nvGrpSpPr>
        <p:grpSpPr>
          <a:xfrm>
            <a:off x="3960132" y="5465245"/>
            <a:ext cx="1822164" cy="766873"/>
            <a:chOff x="6194106" y="4223178"/>
            <a:chExt cx="1822164" cy="766873"/>
          </a:xfrm>
        </p:grpSpPr>
        <p:sp>
          <p:nvSpPr>
            <p:cNvPr id="2053" name="TextBox 2052">
              <a:extLst>
                <a:ext uri="{FF2B5EF4-FFF2-40B4-BE49-F238E27FC236}">
                  <a16:creationId xmlns:a16="http://schemas.microsoft.com/office/drawing/2014/main" id="{44DCED45-E851-DB15-E64B-5E585C9745DA}"/>
                </a:ext>
              </a:extLst>
            </p:cNvPr>
            <p:cNvSpPr txBox="1"/>
            <p:nvPr/>
          </p:nvSpPr>
          <p:spPr>
            <a:xfrm>
              <a:off x="6194106" y="4589941"/>
              <a:ext cx="1822164" cy="400110"/>
            </a:xfrm>
            <a:prstGeom prst="rect">
              <a:avLst/>
            </a:prstGeom>
            <a:noFill/>
            <a:ln w="19050">
              <a:solidFill>
                <a:schemeClr val="accent1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V</a:t>
              </a:r>
              <a:r>
                <a:rPr lang="en-US" sz="2000" baseline="-25000" dirty="0">
                  <a:latin typeface="Roboto" panose="02000000000000000000" pitchFamily="2" charset="0"/>
                  <a:ea typeface="Roboto" panose="02000000000000000000" pitchFamily="2" charset="0"/>
                </a:rPr>
                <a:t>∞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7 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а.е.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/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год</a:t>
              </a:r>
            </a:p>
          </p:txBody>
        </p:sp>
        <p:cxnSp>
          <p:nvCxnSpPr>
            <p:cNvPr id="2054" name="Straight Arrow Connector 2053">
              <a:extLst>
                <a:ext uri="{FF2B5EF4-FFF2-40B4-BE49-F238E27FC236}">
                  <a16:creationId xmlns:a16="http://schemas.microsoft.com/office/drawing/2014/main" id="{8DAEF981-527E-4D0F-DF33-ED3AA53ED689}"/>
                </a:ext>
              </a:extLst>
            </p:cNvPr>
            <p:cNvCxnSpPr>
              <a:cxnSpLocks/>
              <a:endCxn id="2053" idx="0"/>
            </p:cNvCxnSpPr>
            <p:nvPr/>
          </p:nvCxnSpPr>
          <p:spPr>
            <a:xfrm>
              <a:off x="6256490" y="4223178"/>
              <a:ext cx="848698" cy="366763"/>
            </a:xfrm>
            <a:prstGeom prst="straightConnector1">
              <a:avLst/>
            </a:prstGeom>
            <a:ln w="19050"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4" name="Group 2063">
            <a:extLst>
              <a:ext uri="{FF2B5EF4-FFF2-40B4-BE49-F238E27FC236}">
                <a16:creationId xmlns:a16="http://schemas.microsoft.com/office/drawing/2014/main" id="{E2C5AED4-5EB4-C51D-3C65-543129B2D896}"/>
              </a:ext>
            </a:extLst>
          </p:cNvPr>
          <p:cNvGrpSpPr/>
          <p:nvPr/>
        </p:nvGrpSpPr>
        <p:grpSpPr>
          <a:xfrm>
            <a:off x="7808094" y="5632025"/>
            <a:ext cx="2972934" cy="1071236"/>
            <a:chOff x="5515141" y="4184478"/>
            <a:chExt cx="2972934" cy="1071236"/>
          </a:xfrm>
        </p:grpSpPr>
        <p:sp>
          <p:nvSpPr>
            <p:cNvPr id="2065" name="TextBox 2064">
              <a:extLst>
                <a:ext uri="{FF2B5EF4-FFF2-40B4-BE49-F238E27FC236}">
                  <a16:creationId xmlns:a16="http://schemas.microsoft.com/office/drawing/2014/main" id="{D5310331-081B-CCBB-1823-9C5443FC359E}"/>
                </a:ext>
              </a:extLst>
            </p:cNvPr>
            <p:cNvSpPr txBox="1"/>
            <p:nvPr/>
          </p:nvSpPr>
          <p:spPr>
            <a:xfrm>
              <a:off x="5515141" y="4855604"/>
              <a:ext cx="2972934" cy="400110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Длительность 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~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 40 лет</a:t>
              </a:r>
            </a:p>
          </p:txBody>
        </p:sp>
        <p:cxnSp>
          <p:nvCxnSpPr>
            <p:cNvPr id="2066" name="Straight Arrow Connector 2065">
              <a:extLst>
                <a:ext uri="{FF2B5EF4-FFF2-40B4-BE49-F238E27FC236}">
                  <a16:creationId xmlns:a16="http://schemas.microsoft.com/office/drawing/2014/main" id="{595C5EEC-D0D8-B3F5-4BC4-1764BB9F46A2}"/>
                </a:ext>
              </a:extLst>
            </p:cNvPr>
            <p:cNvCxnSpPr>
              <a:cxnSpLocks/>
              <a:stCxn id="2071" idx="2"/>
              <a:endCxn id="2065" idx="0"/>
            </p:cNvCxnSpPr>
            <p:nvPr/>
          </p:nvCxnSpPr>
          <p:spPr>
            <a:xfrm>
              <a:off x="7001608" y="4184478"/>
              <a:ext cx="0" cy="671126"/>
            </a:xfrm>
            <a:prstGeom prst="straightConnector1">
              <a:avLst/>
            </a:prstGeom>
            <a:ln w="19050">
              <a:solidFill>
                <a:schemeClr val="accent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67" name="Group 2066">
            <a:extLst>
              <a:ext uri="{FF2B5EF4-FFF2-40B4-BE49-F238E27FC236}">
                <a16:creationId xmlns:a16="http://schemas.microsoft.com/office/drawing/2014/main" id="{BC8FA013-C748-721C-3F2F-DED36DEEF213}"/>
              </a:ext>
            </a:extLst>
          </p:cNvPr>
          <p:cNvGrpSpPr/>
          <p:nvPr/>
        </p:nvGrpSpPr>
        <p:grpSpPr>
          <a:xfrm>
            <a:off x="9767617" y="5632022"/>
            <a:ext cx="2260639" cy="595400"/>
            <a:chOff x="5210484" y="4427505"/>
            <a:chExt cx="2260639" cy="595400"/>
          </a:xfrm>
        </p:grpSpPr>
        <p:sp>
          <p:nvSpPr>
            <p:cNvPr id="2068" name="TextBox 2067">
              <a:extLst>
                <a:ext uri="{FF2B5EF4-FFF2-40B4-BE49-F238E27FC236}">
                  <a16:creationId xmlns:a16="http://schemas.microsoft.com/office/drawing/2014/main" id="{C5C68D3B-712B-F83B-2F86-5D9D303121A9}"/>
                </a:ext>
              </a:extLst>
            </p:cNvPr>
            <p:cNvSpPr txBox="1"/>
            <p:nvPr/>
          </p:nvSpPr>
          <p:spPr>
            <a:xfrm>
              <a:off x="5210484" y="4622795"/>
              <a:ext cx="2260639" cy="400110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Roboto Medium" panose="02000000000000000000" pitchFamily="2" charset="0"/>
                  <a:ea typeface="Roboto Medium" panose="02000000000000000000" pitchFamily="2" charset="0"/>
                </a:rPr>
                <a:t>Групповой полёт</a:t>
              </a:r>
            </a:p>
          </p:txBody>
        </p:sp>
        <p:cxnSp>
          <p:nvCxnSpPr>
            <p:cNvPr id="2069" name="Straight Arrow Connector 2068">
              <a:extLst>
                <a:ext uri="{FF2B5EF4-FFF2-40B4-BE49-F238E27FC236}">
                  <a16:creationId xmlns:a16="http://schemas.microsoft.com/office/drawing/2014/main" id="{5E829A45-F206-B708-1767-5A919C4430DC}"/>
                </a:ext>
              </a:extLst>
            </p:cNvPr>
            <p:cNvCxnSpPr>
              <a:cxnSpLocks/>
              <a:endCxn id="2068" idx="0"/>
            </p:cNvCxnSpPr>
            <p:nvPr/>
          </p:nvCxnSpPr>
          <p:spPr>
            <a:xfrm>
              <a:off x="5629283" y="4427505"/>
              <a:ext cx="711521" cy="195290"/>
            </a:xfrm>
            <a:prstGeom prst="straightConnector1">
              <a:avLst/>
            </a:prstGeom>
            <a:ln w="19050">
              <a:solidFill>
                <a:schemeClr val="accent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0" name="Group 2069">
            <a:extLst>
              <a:ext uri="{FF2B5EF4-FFF2-40B4-BE49-F238E27FC236}">
                <a16:creationId xmlns:a16="http://schemas.microsoft.com/office/drawing/2014/main" id="{2C505F16-00D6-1B3E-4805-CDFBE0525E81}"/>
              </a:ext>
            </a:extLst>
          </p:cNvPr>
          <p:cNvGrpSpPr/>
          <p:nvPr/>
        </p:nvGrpSpPr>
        <p:grpSpPr>
          <a:xfrm>
            <a:off x="7047616" y="4709157"/>
            <a:ext cx="4493889" cy="922865"/>
            <a:chOff x="4413830" y="4533327"/>
            <a:chExt cx="4493889" cy="773754"/>
          </a:xfrm>
        </p:grpSpPr>
        <p:sp>
          <p:nvSpPr>
            <p:cNvPr id="2071" name="TextBox 2070">
              <a:extLst>
                <a:ext uri="{FF2B5EF4-FFF2-40B4-BE49-F238E27FC236}">
                  <a16:creationId xmlns:a16="http://schemas.microsoft.com/office/drawing/2014/main" id="{5675D425-A61B-7050-C938-13C56D2DCF83}"/>
                </a:ext>
              </a:extLst>
            </p:cNvPr>
            <p:cNvSpPr txBox="1"/>
            <p:nvPr/>
          </p:nvSpPr>
          <p:spPr>
            <a:xfrm>
              <a:off x="4413830" y="4713572"/>
              <a:ext cx="4493889" cy="593509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Цель – наблюдения в фокусе солнечной гравитационной линзы</a:t>
              </a:r>
            </a:p>
          </p:txBody>
        </p:sp>
        <p:cxnSp>
          <p:nvCxnSpPr>
            <p:cNvPr id="2072" name="Straight Arrow Connector 2071">
              <a:extLst>
                <a:ext uri="{FF2B5EF4-FFF2-40B4-BE49-F238E27FC236}">
                  <a16:creationId xmlns:a16="http://schemas.microsoft.com/office/drawing/2014/main" id="{19F7EBEA-0EB8-D7B2-62D8-2BF75592DF3E}"/>
                </a:ext>
              </a:extLst>
            </p:cNvPr>
            <p:cNvCxnSpPr>
              <a:cxnSpLocks/>
              <a:stCxn id="2052" idx="2"/>
              <a:endCxn id="2071" idx="0"/>
            </p:cNvCxnSpPr>
            <p:nvPr/>
          </p:nvCxnSpPr>
          <p:spPr>
            <a:xfrm>
              <a:off x="6654084" y="4533327"/>
              <a:ext cx="6691" cy="180245"/>
            </a:xfrm>
            <a:prstGeom prst="straightConnector1">
              <a:avLst/>
            </a:prstGeom>
            <a:ln w="19050">
              <a:solidFill>
                <a:schemeClr val="accent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73" name="Group 2072">
            <a:extLst>
              <a:ext uri="{FF2B5EF4-FFF2-40B4-BE49-F238E27FC236}">
                <a16:creationId xmlns:a16="http://schemas.microsoft.com/office/drawing/2014/main" id="{E6EEC01A-6A39-671A-D0E3-604F41F3975D}"/>
              </a:ext>
            </a:extLst>
          </p:cNvPr>
          <p:cNvGrpSpPr/>
          <p:nvPr/>
        </p:nvGrpSpPr>
        <p:grpSpPr>
          <a:xfrm>
            <a:off x="6771941" y="5632022"/>
            <a:ext cx="2042873" cy="595400"/>
            <a:chOff x="2679930" y="4389957"/>
            <a:chExt cx="2042873" cy="595400"/>
          </a:xfrm>
        </p:grpSpPr>
        <p:sp>
          <p:nvSpPr>
            <p:cNvPr id="2074" name="TextBox 2073">
              <a:extLst>
                <a:ext uri="{FF2B5EF4-FFF2-40B4-BE49-F238E27FC236}">
                  <a16:creationId xmlns:a16="http://schemas.microsoft.com/office/drawing/2014/main" id="{CD860EEA-BCEE-4750-F4CF-AE731A778663}"/>
                </a:ext>
              </a:extLst>
            </p:cNvPr>
            <p:cNvSpPr txBox="1"/>
            <p:nvPr/>
          </p:nvSpPr>
          <p:spPr>
            <a:xfrm>
              <a:off x="2679930" y="4585247"/>
              <a:ext cx="2042873" cy="400110"/>
            </a:xfrm>
            <a:prstGeom prst="rect">
              <a:avLst/>
            </a:prstGeom>
            <a:noFill/>
            <a:ln w="19050">
              <a:solidFill>
                <a:schemeClr val="accent6"/>
              </a:solidFill>
              <a:prstDash val="sysDash"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V</a:t>
              </a:r>
              <a:r>
                <a:rPr lang="en-US" sz="2000" baseline="-25000" dirty="0">
                  <a:latin typeface="Roboto" panose="02000000000000000000" pitchFamily="2" charset="0"/>
                  <a:ea typeface="Roboto" panose="02000000000000000000" pitchFamily="2" charset="0"/>
                </a:rPr>
                <a:t>∞</a:t>
              </a:r>
              <a:r>
                <a:rPr lang="ru-RU" sz="2000" baseline="-25000" dirty="0">
                  <a:latin typeface="Roboto" panose="02000000000000000000" pitchFamily="2" charset="0"/>
                  <a:ea typeface="Roboto" panose="02000000000000000000" pitchFamily="2" charset="0"/>
                </a:rPr>
                <a:t>   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25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а.е.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/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год</a:t>
              </a:r>
            </a:p>
          </p:txBody>
        </p:sp>
        <p:cxnSp>
          <p:nvCxnSpPr>
            <p:cNvPr id="2075" name="Straight Arrow Connector 2074">
              <a:extLst>
                <a:ext uri="{FF2B5EF4-FFF2-40B4-BE49-F238E27FC236}">
                  <a16:creationId xmlns:a16="http://schemas.microsoft.com/office/drawing/2014/main" id="{F3F26DF5-7003-28A9-4AD8-319AAD4E5B31}"/>
                </a:ext>
              </a:extLst>
            </p:cNvPr>
            <p:cNvCxnSpPr>
              <a:cxnSpLocks/>
              <a:endCxn id="2074" idx="0"/>
            </p:cNvCxnSpPr>
            <p:nvPr/>
          </p:nvCxnSpPr>
          <p:spPr>
            <a:xfrm flipH="1">
              <a:off x="3701367" y="4389957"/>
              <a:ext cx="705980" cy="195290"/>
            </a:xfrm>
            <a:prstGeom prst="straightConnector1">
              <a:avLst/>
            </a:prstGeom>
            <a:ln w="19050">
              <a:solidFill>
                <a:schemeClr val="accent6"/>
              </a:solidFill>
              <a:prstDash val="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1CE1EFE7-3210-6CCF-FE3B-3EDCDAAFF0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0599" y="6355108"/>
            <a:ext cx="2743200" cy="365125"/>
          </a:xfrm>
        </p:spPr>
        <p:txBody>
          <a:bodyPr/>
          <a:lstStyle/>
          <a:p>
            <a:fld id="{05B4E56A-20DC-49B4-8D6C-36760AA3E560}" type="slidenum">
              <a:rPr lang="ru-RU" sz="1600" smtClean="0">
                <a:latin typeface="Roboto" panose="02000000000000000000" pitchFamily="2" charset="0"/>
                <a:ea typeface="Roboto" panose="02000000000000000000" pitchFamily="2" charset="0"/>
              </a:rPr>
              <a:t>2</a:t>
            </a:fld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/2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25438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D32DBE1-D9DC-A010-6580-442CAE9911FF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DA5465F-73F9-78FD-2BF6-C17956312B1F}"/>
              </a:ext>
            </a:extLst>
          </p:cNvPr>
          <p:cNvSpPr txBox="1"/>
          <p:nvPr/>
        </p:nvSpPr>
        <p:spPr>
          <a:xfrm>
            <a:off x="0" y="7884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Roboto Light" panose="02000000000000000000" pitchFamily="2" charset="0"/>
                <a:ea typeface="Roboto Light" panose="02000000000000000000" pitchFamily="2" charset="0"/>
              </a:rPr>
              <a:t>Условия ограниченности относительного движения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740F2D-0F9B-E520-230B-0BC35F2560CE}"/>
                  </a:ext>
                </a:extLst>
              </p:cNvPr>
              <p:cNvSpPr txBox="1"/>
              <p:nvPr/>
            </p:nvSpPr>
            <p:spPr>
              <a:xfrm>
                <a:off x="662191" y="921268"/>
                <a:ext cx="83252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ru-RU" sz="2000" i="1" dirty="0">
                    <a:latin typeface="Roboto" panose="02000000000000000000" pitchFamily="2" charset="0"/>
                    <a:ea typeface="Roboto" panose="02000000000000000000" pitchFamily="2" charset="0"/>
                  </a:rPr>
                  <a:t>В линейном приближении относительное движение ограничено тогда и только тогда, когда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𝜉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6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𝛽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−1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r>
                      <a:rPr lang="en-US" sz="2000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0</m:t>
                    </m:r>
                  </m:oMath>
                </a14:m>
                <a:endParaRPr lang="ru-RU" sz="2000" i="1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8740F2D-0F9B-E520-230B-0BC35F2560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91" y="921268"/>
                <a:ext cx="8325256" cy="707886"/>
              </a:xfrm>
              <a:prstGeom prst="rect">
                <a:avLst/>
              </a:prstGeom>
              <a:blipFill>
                <a:blip r:embed="rId3"/>
                <a:stretch>
                  <a:fillRect l="-659" t="-3448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0F174A-E572-885E-4056-302948B5FA18}"/>
                  </a:ext>
                </a:extLst>
              </p:cNvPr>
              <p:cNvSpPr txBox="1"/>
              <p:nvPr/>
            </p:nvSpPr>
            <p:spPr>
              <a:xfrm>
                <a:off x="662191" y="1796776"/>
                <a:ext cx="8325256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С помощью связи </a:t>
                </a:r>
                <a14:m>
                  <m:oMath xmlns:m="http://schemas.openxmlformats.org/officeDocument/2006/math">
                    <m:r>
                      <a:rPr lang="en-US" sz="2000" b="1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𝛏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𝑌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−1</m:t>
                        </m:r>
                      </m:sup>
                    </m:sSup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sub>
                        </m:s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GB" sz="2000" b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𝛘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ru-RU" sz="2000" i="1" dirty="0"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можно выразить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𝜉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6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 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𝛽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−1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, 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𝛾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−1</m:t>
                        </m:r>
                      </m:sub>
                    </m:sSub>
                  </m:oMath>
                </a14:m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через начальные отклонения и получить СЛАУ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𝐴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(</m:t>
                    </m:r>
                    <m:sSub>
                      <m:sSub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𝛿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0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)</m:t>
                    </m:r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GB" sz="2000" b="1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𝛘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0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=0</m:t>
                    </m:r>
                  </m:oMath>
                </a14:m>
                <a:endParaRPr lang="ru-RU" sz="2000" i="1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D10F174A-E572-885E-4056-302948B5F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2191" y="1796776"/>
                <a:ext cx="8325256" cy="707886"/>
              </a:xfrm>
              <a:prstGeom prst="rect">
                <a:avLst/>
              </a:prstGeom>
              <a:blipFill>
                <a:blip r:embed="rId4"/>
                <a:stretch>
                  <a:fillRect l="-659" t="-4310" b="-155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Box 64">
            <a:extLst>
              <a:ext uri="{FF2B5EF4-FFF2-40B4-BE49-F238E27FC236}">
                <a16:creationId xmlns:a16="http://schemas.microsoft.com/office/drawing/2014/main" id="{160F4572-46E9-A36C-E7CE-C595056BE9DE}"/>
              </a:ext>
            </a:extLst>
          </p:cNvPr>
          <p:cNvSpPr txBox="1"/>
          <p:nvPr/>
        </p:nvSpPr>
        <p:spPr>
          <a:xfrm>
            <a:off x="952555" y="4960269"/>
            <a:ext cx="829343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Главный источник неограниченного движения –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ненулевая относительная скорость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F32C0D5E-2365-B689-5A01-BAB1A6181F5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2555" y="2576797"/>
            <a:ext cx="7036532" cy="231133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9AC10E-5409-D54C-F328-9CB367757E12}"/>
                  </a:ext>
                </a:extLst>
              </p:cNvPr>
              <p:cNvSpPr txBox="1"/>
              <p:nvPr/>
            </p:nvSpPr>
            <p:spPr>
              <a:xfrm>
                <a:off x="952554" y="5740290"/>
                <a:ext cx="9004245" cy="7360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Смещение по положению тоже оказывает влияние, но малое:</a:t>
                </a:r>
                <a:b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</a:b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при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ru-RU" sz="2000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≈0.0603 </m:t>
                    </m:r>
                  </m:oMath>
                </a14:m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для компенсации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𝑣</m:t>
                        </m:r>
                      </m:e>
                      <m:sub>
                        <m:sSub>
                          <m:sSubPr>
                            <m:ctrlPr>
                              <a:rPr lang="en-GB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sz="2000" b="0" i="0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z</m:t>
                            </m:r>
                          </m:e>
                          <m:sub>
                            <m:r>
                              <a:rPr lang="en-GB" sz="2000" b="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  <m:t>0</m:t>
                            </m:r>
                          </m:sub>
                        </m:sSub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=1</m:t>
                    </m:r>
                  </m:oMath>
                </a14:m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см</a:t>
                </a:r>
                <a:r>
                  <a:rPr lang="en-GB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/</a:t>
                </a: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с потребуется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GB" sz="2000" b="0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z</m:t>
                        </m:r>
                      </m:e>
                      <m:sub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0</m:t>
                        </m:r>
                      </m:sub>
                    </m:sSub>
                    <m:r>
                      <a:rPr lang="en-GB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≈947</m:t>
                    </m:r>
                  </m:oMath>
                </a14:m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км.</a:t>
                </a: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89AC10E-5409-D54C-F328-9CB367757E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54" y="5740290"/>
                <a:ext cx="9004245" cy="736035"/>
              </a:xfrm>
              <a:prstGeom prst="rect">
                <a:avLst/>
              </a:prstGeom>
              <a:blipFill>
                <a:blip r:embed="rId6"/>
                <a:stretch>
                  <a:fillRect l="-677" t="-4167" b="-11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Slide Number Placeholder 2">
            <a:extLst>
              <a:ext uri="{FF2B5EF4-FFF2-40B4-BE49-F238E27FC236}">
                <a16:creationId xmlns:a16="http://schemas.microsoft.com/office/drawing/2014/main" id="{4A1C91BE-6767-0616-1AA5-C944B32CF8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0599" y="6355108"/>
            <a:ext cx="2743200" cy="365125"/>
          </a:xfrm>
        </p:spPr>
        <p:txBody>
          <a:bodyPr/>
          <a:lstStyle/>
          <a:p>
            <a:fld id="{05B4E56A-20DC-49B4-8D6C-36760AA3E560}" type="slidenum">
              <a:rPr lang="ru-RU" sz="1600" smtClean="0">
                <a:latin typeface="Roboto" panose="02000000000000000000" pitchFamily="2" charset="0"/>
                <a:ea typeface="Roboto" panose="02000000000000000000" pitchFamily="2" charset="0"/>
              </a:rPr>
              <a:t>20</a:t>
            </a:fld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/2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159168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65" grpId="0"/>
      <p:bldP spid="10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>
            <a:extLst>
              <a:ext uri="{FF2B5EF4-FFF2-40B4-BE49-F238E27FC236}">
                <a16:creationId xmlns:a16="http://schemas.microsoft.com/office/drawing/2014/main" id="{72DCD144-B732-4F2E-0E82-9134D707F53D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356046" y="4155747"/>
            <a:ext cx="6136006" cy="226792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E5C10AB1-A979-EA8D-E464-ACBD165EED6B}"/>
              </a:ext>
            </a:extLst>
          </p:cNvPr>
          <p:cNvSpPr txBox="1"/>
          <p:nvPr/>
        </p:nvSpPr>
        <p:spPr>
          <a:xfrm>
            <a:off x="7677588" y="4781879"/>
            <a:ext cx="4270572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Корректирующий импульс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,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обеспечивающий ограниченное относительное движение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D7F35B5D-B50B-6DF9-E199-165FB511AC6C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4996A5-AD75-0229-63CC-54FE2D02449F}"/>
              </a:ext>
            </a:extLst>
          </p:cNvPr>
          <p:cNvSpPr txBox="1"/>
          <p:nvPr/>
        </p:nvSpPr>
        <p:spPr>
          <a:xfrm>
            <a:off x="0" y="7884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Roboto Light" panose="02000000000000000000" pitchFamily="2" charset="0"/>
                <a:ea typeface="Roboto Light" panose="02000000000000000000" pitchFamily="2" charset="0"/>
              </a:rPr>
              <a:t>Корректирующий импульс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8326B1-E5C7-40C9-35A1-4DE002EC7603}"/>
                  </a:ext>
                </a:extLst>
              </p:cNvPr>
              <p:cNvSpPr txBox="1"/>
              <p:nvPr/>
            </p:nvSpPr>
            <p:spPr>
              <a:xfrm>
                <a:off x="1030926" y="1136376"/>
                <a:ext cx="8325256" cy="26305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342900" indent="-342900">
                  <a:spcAft>
                    <a:spcPts val="600"/>
                  </a:spcAft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ru-RU" sz="2000" b="0" dirty="0">
                    <a:ea typeface="Roboto" panose="02000000000000000000" pitchFamily="2" charset="0"/>
                  </a:rPr>
                  <a:t>Пусть дан </a:t>
                </a:r>
                <a:r>
                  <a:rPr lang="ru-RU" sz="2000" dirty="0">
                    <a:ea typeface="Roboto" panose="02000000000000000000" pitchFamily="2" charset="0"/>
                  </a:rPr>
                  <a:t>вектор </a:t>
                </a:r>
                <a14:m>
                  <m:oMath xmlns:m="http://schemas.openxmlformats.org/officeDocument/2006/math">
                    <m:r>
                      <a:rPr lang="en-GB" sz="2000" b="1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𝛘</m:t>
                    </m:r>
                  </m:oMath>
                </a14:m>
                <a:r>
                  <a:rPr lang="ru-RU" sz="2000" dirty="0">
                    <a:ea typeface="Roboto" panose="02000000000000000000" pitchFamily="2" charset="0"/>
                  </a:rPr>
                  <a:t> и </a:t>
                </a:r>
                <a:r>
                  <a:rPr lang="ru-RU" sz="2000" b="0" dirty="0">
                    <a:ea typeface="Roboto" panose="02000000000000000000" pitchFamily="2" charset="0"/>
                  </a:rPr>
                  <a:t>момент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𝛿</m:t>
                    </m:r>
                  </m:oMath>
                </a14:m>
                <a:endParaRPr lang="ru-RU" sz="2000" b="0" dirty="0">
                  <a:ea typeface="Roboto" panose="02000000000000000000" pitchFamily="2" charset="0"/>
                </a:endParaRPr>
              </a:p>
              <a:p>
                <a:pPr>
                  <a:spcAft>
                    <a:spcPts val="600"/>
                  </a:spcAft>
                  <a:buClr>
                    <a:srgbClr val="0070C0"/>
                  </a:buClr>
                </a:pPr>
                <a:endParaRPr lang="ru-RU" sz="2000" b="0" dirty="0">
                  <a:ea typeface="Roboto" panose="02000000000000000000" pitchFamily="2" charset="0"/>
                </a:endParaRPr>
              </a:p>
              <a:p>
                <a:pPr marL="342900" indent="-342900">
                  <a:spcAft>
                    <a:spcPts val="600"/>
                  </a:spcAft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Какой импульс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Δ</m:t>
                    </m:r>
                    <m:r>
                      <a:rPr lang="en-GB" sz="2000" b="1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𝐯</m:t>
                    </m:r>
                  </m:oMath>
                </a14:m>
                <a:r>
                  <a:rPr lang="ru-RU" sz="2000" b="1" dirty="0"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нужно дать,</a:t>
                </a:r>
                <a:br>
                  <a:rPr lang="ru-RU" sz="2000" b="1" dirty="0">
                    <a:latin typeface="Roboto" panose="02000000000000000000" pitchFamily="2" charset="0"/>
                    <a:ea typeface="Roboto" panose="02000000000000000000" pitchFamily="2" charset="0"/>
                  </a:rPr>
                </a:b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чтобы обеспечить </a:t>
                </a:r>
                <a14:m>
                  <m:oMath xmlns:m="http://schemas.openxmlformats.org/officeDocument/2006/math">
                    <m:r>
                      <a:rPr lang="en-GB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𝐴</m:t>
                    </m:r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𝛿</m:t>
                        </m:r>
                      </m:e>
                    </m:d>
                    <m:d>
                      <m:dPr>
                        <m:ctrlP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r>
                          <a:rPr lang="en-GB" sz="2000" b="1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𝛘</m:t>
                        </m:r>
                        <m:r>
                          <a:rPr lang="en-GB" sz="2000" b="1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+</m:t>
                        </m:r>
                        <m:d>
                          <m:dPr>
                            <m:ctrlPr>
                              <a:rPr lang="en-GB" sz="2000" b="1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m>
                              <m:mPr>
                                <m:mcs>
                                  <m:mc>
                                    <m:mcPr>
                                      <m:count m:val="1"/>
                                      <m:mcJc m:val="center"/>
                                    </m:mcPr>
                                  </m:mc>
                                </m:mcs>
                                <m:ctrlPr>
                                  <a:rPr lang="en-GB" sz="2000" b="1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mPr>
                              <m:m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GB" sz="2000" b="1" i="1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𝟎</m:t>
                                  </m:r>
                                </m:e>
                              </m:mr>
                              <m:m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2000" b="0" i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Δ</m:t>
                                  </m:r>
                                  <m:r>
                                    <a:rPr lang="en-GB" sz="2000" b="1" i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𝐯</m:t>
                                  </m:r>
                                </m:e>
                              </m:mr>
                            </m:m>
                          </m:e>
                        </m:d>
                      </m:e>
                    </m:d>
                    <m:r>
                      <a:rPr lang="en-GB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=0</m:t>
                    </m:r>
                  </m:oMath>
                </a14:m>
                <a:r>
                  <a:rPr lang="en-GB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?</a:t>
                </a:r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342900" indent="-342900">
                  <a:spcAft>
                    <a:spcPts val="600"/>
                  </a:spcAft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 marL="342900" indent="-342900">
                  <a:spcAft>
                    <a:spcPts val="600"/>
                  </a:spcAft>
                  <a:buClr>
                    <a:srgbClr val="0070C0"/>
                  </a:buClr>
                  <a:buFont typeface="Wingdings" panose="05000000000000000000" pitchFamily="2" charset="2"/>
                  <a:buChar char="Ø"/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Эта система разрешима при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0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≤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𝛿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&lt;</m:t>
                    </m:r>
                    <m:r>
                      <a:rPr lang="en-GB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𝜋</m:t>
                    </m:r>
                  </m:oMath>
                </a14:m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8326B1-E5C7-40C9-35A1-4DE002EC76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0926" y="1136376"/>
                <a:ext cx="8325256" cy="2630528"/>
              </a:xfrm>
              <a:prstGeom prst="rect">
                <a:avLst/>
              </a:prstGeom>
              <a:blipFill>
                <a:blip r:embed="rId4"/>
                <a:stretch>
                  <a:fillRect l="-659" t="-1157" b="-324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1D9B1EAF-B221-9D2C-3FE3-33571ABF5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0599" y="6355108"/>
            <a:ext cx="2743200" cy="365125"/>
          </a:xfrm>
        </p:spPr>
        <p:txBody>
          <a:bodyPr/>
          <a:lstStyle/>
          <a:p>
            <a:fld id="{05B4E56A-20DC-49B4-8D6C-36760AA3E560}" type="slidenum">
              <a:rPr lang="ru-RU" sz="1600" smtClean="0">
                <a:latin typeface="Roboto" panose="02000000000000000000" pitchFamily="2" charset="0"/>
                <a:ea typeface="Roboto" panose="02000000000000000000" pitchFamily="2" charset="0"/>
              </a:rPr>
              <a:t>21</a:t>
            </a:fld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/2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958012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EFCE6A-868B-FA43-A93A-074DA689D6D7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1516725-363E-56B5-B12E-19E4D1364AEA}"/>
              </a:ext>
            </a:extLst>
          </p:cNvPr>
          <p:cNvSpPr txBox="1"/>
          <p:nvPr/>
        </p:nvSpPr>
        <p:spPr>
          <a:xfrm>
            <a:off x="0" y="7884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Roboto Light" panose="02000000000000000000" pitchFamily="2" charset="0"/>
                <a:ea typeface="Roboto Light" panose="02000000000000000000" pitchFamily="2" charset="0"/>
              </a:rPr>
              <a:t>Заключение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77BC58D-CFDC-7861-EAC3-5282B71C725B}"/>
              </a:ext>
            </a:extLst>
          </p:cNvPr>
          <p:cNvSpPr txBox="1"/>
          <p:nvPr/>
        </p:nvSpPr>
        <p:spPr>
          <a:xfrm>
            <a:off x="1803758" y="1202217"/>
            <a:ext cx="8708032" cy="30162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Предложен удобный способ приближённого описания относительного движения на гиперболических траекториях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Выявлены возможные типы относительного движения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в линейном приближении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Сформулированы условия ограниченности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относительного движения в линейном приближении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Записана формула для корректирующего импульса,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обеспечивающего ограниченность относительного движения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7D13C21-FA34-84C7-A724-6211DCEC40D9}"/>
              </a:ext>
            </a:extLst>
          </p:cNvPr>
          <p:cNvSpPr txBox="1"/>
          <p:nvPr/>
        </p:nvSpPr>
        <p:spPr>
          <a:xfrm>
            <a:off x="1803758" y="4673111"/>
            <a:ext cx="921984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Результаты работы могут быть полезны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при проектировании и сопровождении реальных миссий</a:t>
            </a:r>
          </a:p>
          <a:p>
            <a:pPr marL="342900" indent="-342900">
              <a:spcAft>
                <a:spcPts val="1200"/>
              </a:spcAft>
              <a:buClr>
                <a:schemeClr val="accent6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Работа может быть дополнена исследованием влияния отброшенных нелинейных слагаемых, а также неучтённых внешних возмущений</a:t>
            </a:r>
          </a:p>
        </p:txBody>
      </p:sp>
      <p:sp>
        <p:nvSpPr>
          <p:cNvPr id="7" name="Slide Number Placeholder 2">
            <a:extLst>
              <a:ext uri="{FF2B5EF4-FFF2-40B4-BE49-F238E27FC236}">
                <a16:creationId xmlns:a16="http://schemas.microsoft.com/office/drawing/2014/main" id="{D4C670BD-88C0-CCBE-82B6-FBCB4BF51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0599" y="6355108"/>
            <a:ext cx="2743200" cy="365125"/>
          </a:xfrm>
        </p:spPr>
        <p:txBody>
          <a:bodyPr/>
          <a:lstStyle/>
          <a:p>
            <a:fld id="{05B4E56A-20DC-49B4-8D6C-36760AA3E560}" type="slidenum">
              <a:rPr lang="ru-RU" sz="1600" smtClean="0">
                <a:latin typeface="Roboto" panose="02000000000000000000" pitchFamily="2" charset="0"/>
                <a:ea typeface="Roboto" panose="02000000000000000000" pitchFamily="2" charset="0"/>
              </a:rPr>
              <a:t>22</a:t>
            </a:fld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/2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85860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BD43D98D-C998-0552-516D-2A43F25A5327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D1B202-7E25-9692-4CA9-37D5077E8DCD}"/>
              </a:ext>
            </a:extLst>
          </p:cNvPr>
          <p:cNvSpPr txBox="1"/>
          <p:nvPr/>
        </p:nvSpPr>
        <p:spPr>
          <a:xfrm>
            <a:off x="0" y="7884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Roboto Light" panose="02000000000000000000" pitchFamily="2" charset="0"/>
                <a:ea typeface="Roboto Light" panose="02000000000000000000" pitchFamily="2" charset="0"/>
              </a:rPr>
              <a:t>Апробация работы и финансовая поддержка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8B37A2B-74AB-5FAC-3340-E6CD6AB4D847}"/>
              </a:ext>
            </a:extLst>
          </p:cNvPr>
          <p:cNvSpPr txBox="1"/>
          <p:nvPr/>
        </p:nvSpPr>
        <p:spPr>
          <a:xfrm>
            <a:off x="1803758" y="1242857"/>
            <a:ext cx="9047122" cy="46576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l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Доклад «</a:t>
            </a:r>
            <a:r>
              <a:rPr lang="ru-RU" sz="20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Относительное движение космических аппаратов</a:t>
            </a:r>
            <a:br>
              <a:rPr lang="ru-RU" sz="20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на гиперболических траекториях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»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0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на 65-й Всероссийской</a:t>
            </a:r>
            <a:br>
              <a:rPr lang="ru-RU" sz="20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научной конференции МФТИ</a:t>
            </a:r>
          </a:p>
          <a:p>
            <a:pPr marL="342900" indent="-342900" algn="l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en-GB" sz="2000" b="0" i="0" u="none" strike="noStrike" baseline="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l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Доклад «</a:t>
            </a:r>
            <a:r>
              <a:rPr lang="ru-RU" sz="20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Динамика и навигация на высокоэнергетических гиперболических траекториях» на семинаре отдела №7</a:t>
            </a:r>
            <a:br>
              <a:rPr lang="ru-RU" sz="20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b="0" i="0" u="none" strike="noStrike" baseline="0" dirty="0">
                <a:latin typeface="Roboto" panose="02000000000000000000" pitchFamily="2" charset="0"/>
                <a:ea typeface="Roboto" panose="02000000000000000000" pitchFamily="2" charset="0"/>
              </a:rPr>
              <a:t>Института прикладной математики имени М.В. Келдыша РАН</a:t>
            </a:r>
          </a:p>
          <a:p>
            <a:pPr marL="342900" indent="-342900" algn="l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endParaRPr lang="ru-RU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342900" indent="-342900" algn="l">
              <a:lnSpc>
                <a:spcPct val="150000"/>
              </a:lnSpc>
              <a:buClr>
                <a:schemeClr val="accent1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Грант РНФ №19-11-00256 «Динамика и навигация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космических аппаратов в сложных гравитационных полях»</a:t>
            </a:r>
          </a:p>
        </p:txBody>
      </p:sp>
    </p:spTree>
    <p:extLst>
      <p:ext uri="{BB962C8B-B14F-4D97-AF65-F5344CB8AC3E}">
        <p14:creationId xmlns:p14="http://schemas.microsoft.com/office/powerpoint/2010/main" val="2644090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D82D96A8-7ADF-57B6-FD15-D4098A0A040F}"/>
              </a:ext>
            </a:extLst>
          </p:cNvPr>
          <p:cNvGrpSpPr/>
          <p:nvPr/>
        </p:nvGrpSpPr>
        <p:grpSpPr>
          <a:xfrm>
            <a:off x="0" y="0"/>
            <a:ext cx="12192000" cy="747533"/>
            <a:chOff x="0" y="0"/>
            <a:chExt cx="12192000" cy="74753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0411D6A4-19E7-9E79-D511-D54388AF9514}"/>
                </a:ext>
              </a:extLst>
            </p:cNvPr>
            <p:cNvSpPr/>
            <p:nvPr/>
          </p:nvSpPr>
          <p:spPr>
            <a:xfrm>
              <a:off x="0" y="0"/>
              <a:ext cx="12192000" cy="747533"/>
            </a:xfrm>
            <a:prstGeom prst="rect">
              <a:avLst/>
            </a:prstGeom>
            <a:solidFill>
              <a:srgbClr val="75BB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6B945F9-368B-E581-8BEC-59343F8DBA9A}"/>
                </a:ext>
              </a:extLst>
            </p:cNvPr>
            <p:cNvSpPr txBox="1"/>
            <p:nvPr/>
          </p:nvSpPr>
          <p:spPr>
            <a:xfrm>
              <a:off x="0" y="78841"/>
              <a:ext cx="1219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Траектории перспективных миссий в дальний космос 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B2D6A809-5663-9B0B-E8D5-21E444CEFC66}"/>
              </a:ext>
            </a:extLst>
          </p:cNvPr>
          <p:cNvGrpSpPr/>
          <p:nvPr/>
        </p:nvGrpSpPr>
        <p:grpSpPr>
          <a:xfrm>
            <a:off x="201168" y="975357"/>
            <a:ext cx="3877058" cy="4818206"/>
            <a:chOff x="201168" y="975357"/>
            <a:chExt cx="3877058" cy="481820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0F15497-1F99-3384-6418-247CD48E3FB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1168" y="975357"/>
              <a:ext cx="3877058" cy="3800177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DE093A2-C2A7-D0AE-E7A4-41D6F3219C92}"/>
                </a:ext>
              </a:extLst>
            </p:cNvPr>
            <p:cNvSpPr txBox="1"/>
            <p:nvPr/>
          </p:nvSpPr>
          <p:spPr>
            <a:xfrm>
              <a:off x="201168" y="4777900"/>
              <a:ext cx="387705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Схема полёта 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Interstellar Probe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 с пассивным </a:t>
              </a:r>
              <a:r>
                <a:rPr lang="ru-RU" sz="2000" dirty="0" err="1">
                  <a:latin typeface="Roboto" panose="02000000000000000000" pitchFamily="2" charset="0"/>
                  <a:ea typeface="Roboto" panose="02000000000000000000" pitchFamily="2" charset="0"/>
                </a:rPr>
                <a:t>грав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. манёвром у Юпитера</a:t>
              </a:r>
            </a:p>
          </p:txBody>
        </p:sp>
      </p:grpSp>
      <p:sp>
        <p:nvSpPr>
          <p:cNvPr id="14" name="TextBox 13">
            <a:extLst>
              <a:ext uri="{FF2B5EF4-FFF2-40B4-BE49-F238E27FC236}">
                <a16:creationId xmlns:a16="http://schemas.microsoft.com/office/drawing/2014/main" id="{6D4EE593-0464-5D2F-791F-03C8FADAA2D8}"/>
              </a:ext>
            </a:extLst>
          </p:cNvPr>
          <p:cNvSpPr txBox="1"/>
          <p:nvPr/>
        </p:nvSpPr>
        <p:spPr>
          <a:xfrm>
            <a:off x="0" y="6027003"/>
            <a:ext cx="5989320" cy="784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900" dirty="0">
                <a:solidFill>
                  <a:schemeClr val="tx2"/>
                </a:solidFill>
                <a:latin typeface="Roboto Thin" panose="02000000000000000000" pitchFamily="2" charset="0"/>
                <a:ea typeface="Roboto Thin" panose="02000000000000000000" pitchFamily="2" charset="0"/>
              </a:rPr>
              <a:t>Источники картинок:</a:t>
            </a:r>
          </a:p>
          <a:p>
            <a:r>
              <a:rPr lang="en-US" sz="900" dirty="0">
                <a:solidFill>
                  <a:schemeClr val="tx2"/>
                </a:solidFill>
              </a:rPr>
              <a:t>https://en.wikipedia.org/wiki/Interstellar_Probe_(spacecraft)</a:t>
            </a:r>
            <a:endParaRPr lang="ru-RU" sz="900" dirty="0">
              <a:solidFill>
                <a:schemeClr val="tx2"/>
              </a:solidFill>
              <a:latin typeface="Roboto Thin" panose="02000000000000000000" pitchFamily="2" charset="0"/>
              <a:ea typeface="Roboto Thin" panose="02000000000000000000" pitchFamily="2" charset="0"/>
            </a:endParaRPr>
          </a:p>
          <a:p>
            <a:r>
              <a:rPr lang="fr-FR" sz="900" i="1" dirty="0">
                <a:solidFill>
                  <a:schemeClr val="tx2"/>
                </a:solidFill>
                <a:effectLst/>
                <a:latin typeface="Roboto Thin" panose="02000000000000000000" pitchFamily="2" charset="0"/>
                <a:ea typeface="Roboto Thin" panose="02000000000000000000" pitchFamily="2" charset="0"/>
              </a:rPr>
              <a:t>Turyshev S.G. [et al.]</a:t>
            </a:r>
            <a:r>
              <a:rPr lang="fr-FR" sz="900" dirty="0">
                <a:solidFill>
                  <a:schemeClr val="tx2"/>
                </a:solidFill>
                <a:effectLst/>
                <a:latin typeface="Roboto Thin" panose="02000000000000000000" pitchFamily="2" charset="0"/>
                <a:ea typeface="Roboto Thin" panose="02000000000000000000" pitchFamily="2" charset="0"/>
              </a:rPr>
              <a:t> </a:t>
            </a:r>
            <a:r>
              <a:rPr lang="en-US" sz="900" dirty="0">
                <a:solidFill>
                  <a:schemeClr val="tx2"/>
                </a:solidFill>
                <a:effectLst/>
                <a:latin typeface="Roboto Thin" panose="02000000000000000000" pitchFamily="2" charset="0"/>
                <a:ea typeface="Roboto Thin" panose="02000000000000000000" pitchFamily="2" charset="0"/>
              </a:rPr>
              <a:t>Direct Multipixel Imaging and Spectroscopy of an Exoplanet with a Solar Gravity Lens Mission // The Final Report for the NASA’s Innovative Advanced Concepts Phase II proposal. arXiv:2002.11871v2. 2020.</a:t>
            </a:r>
          </a:p>
          <a:p>
            <a:r>
              <a:rPr lang="en-US" sz="900" b="0" i="1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Turyshev S. G. [et al.] </a:t>
            </a:r>
            <a:r>
              <a:rPr lang="en-US" sz="9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Science opportunities with solar sailing </a:t>
            </a:r>
            <a:r>
              <a:rPr lang="en-US" sz="9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smallsats</a:t>
            </a:r>
            <a:r>
              <a:rPr lang="en-US" sz="9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//</a:t>
            </a:r>
            <a:r>
              <a:rPr lang="en-US" sz="900" b="0" i="0" dirty="0" err="1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arXiv</a:t>
            </a:r>
            <a:r>
              <a:rPr lang="en-US" sz="900" b="0" i="0" dirty="0">
                <a:solidFill>
                  <a:schemeClr val="tx2"/>
                </a:solidFill>
                <a:effectLst/>
                <a:latin typeface="Arial" panose="020B0604020202020204" pitchFamily="34" charset="0"/>
              </a:rPr>
              <a:t> preprint arXiv:2303.14917. – 2023.</a:t>
            </a:r>
            <a:endParaRPr lang="ru-RU" sz="900" dirty="0">
              <a:solidFill>
                <a:schemeClr val="tx2"/>
              </a:solidFill>
              <a:effectLst/>
              <a:latin typeface="Roboto Thin" panose="02000000000000000000" pitchFamily="2" charset="0"/>
              <a:ea typeface="Roboto Thin" panose="02000000000000000000" pitchFamily="2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9C644CD-C2C9-77FF-2089-067C8BD84D25}"/>
              </a:ext>
            </a:extLst>
          </p:cNvPr>
          <p:cNvGrpSpPr/>
          <p:nvPr/>
        </p:nvGrpSpPr>
        <p:grpSpPr>
          <a:xfrm>
            <a:off x="3995928" y="1368093"/>
            <a:ext cx="4035550" cy="4748585"/>
            <a:chOff x="4078224" y="1368093"/>
            <a:chExt cx="4035550" cy="4748585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8AEC33E9-F6D0-D4EB-20A5-955ABDB7D47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648805" y="1368093"/>
              <a:ext cx="2894389" cy="3009972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DE5036C-2BFC-5085-AB42-75B0FD360B4B}"/>
                </a:ext>
              </a:extLst>
            </p:cNvPr>
            <p:cNvSpPr txBox="1"/>
            <p:nvPr/>
          </p:nvSpPr>
          <p:spPr>
            <a:xfrm>
              <a:off x="4078224" y="4793239"/>
              <a:ext cx="403555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Модель 1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: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3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тестового аппарата миссии к </a:t>
              </a:r>
              <a:r>
                <a:rPr lang="ru-RU" sz="2000" dirty="0" err="1">
                  <a:latin typeface="Roboto" panose="02000000000000000000" pitchFamily="2" charset="0"/>
                  <a:ea typeface="Roboto" panose="02000000000000000000" pitchFamily="2" charset="0"/>
                </a:rPr>
                <a:t>грав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. фокусу Солнца</a:t>
              </a:r>
              <a:endParaRPr lang="en-US" sz="2000" dirty="0">
                <a:latin typeface="Roboto" panose="02000000000000000000" pitchFamily="2" charset="0"/>
                <a:ea typeface="Roboto" panose="02000000000000000000" pitchFamily="2" charset="0"/>
              </a:endParaRPr>
            </a:p>
            <a:p>
              <a:pPr algn="ctr"/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Xplore Inc. facility Redmond, WA 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Март</a:t>
              </a:r>
              <a:r>
                <a:rPr lang="en-US" sz="2000" dirty="0">
                  <a:latin typeface="Roboto" panose="02000000000000000000" pitchFamily="2" charset="0"/>
                  <a:ea typeface="Roboto" panose="02000000000000000000" pitchFamily="2" charset="0"/>
                </a:rPr>
                <a:t> 2023</a:t>
              </a:r>
              <a:r>
                <a:rPr lang="ru-RU" sz="2000" dirty="0">
                  <a:latin typeface="Roboto" panose="02000000000000000000" pitchFamily="2" charset="0"/>
                  <a:ea typeface="Roboto" panose="02000000000000000000" pitchFamily="2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F86838FA-0CCB-2B27-8517-ED2DE53AE074}"/>
              </a:ext>
            </a:extLst>
          </p:cNvPr>
          <p:cNvGrpSpPr/>
          <p:nvPr/>
        </p:nvGrpSpPr>
        <p:grpSpPr>
          <a:xfrm>
            <a:off x="7955283" y="1439063"/>
            <a:ext cx="4099833" cy="4349767"/>
            <a:chOff x="7955283" y="1439063"/>
            <a:chExt cx="4099833" cy="4349767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1332E59-A08F-B267-4C3A-EAAF2443EC7C}"/>
                </a:ext>
              </a:extLst>
            </p:cNvPr>
            <p:cNvGrpSpPr/>
            <p:nvPr/>
          </p:nvGrpSpPr>
          <p:grpSpPr>
            <a:xfrm>
              <a:off x="7955283" y="1439063"/>
              <a:ext cx="4099833" cy="4349767"/>
              <a:chOff x="7955283" y="1439063"/>
              <a:chExt cx="4099833" cy="4349767"/>
            </a:xfrm>
          </p:grpSpPr>
          <p:pic>
            <p:nvPicPr>
              <p:cNvPr id="11" name="Рисунок 5">
                <a:extLst>
                  <a:ext uri="{FF2B5EF4-FFF2-40B4-BE49-F238E27FC236}">
                    <a16:creationId xmlns:a16="http://schemas.microsoft.com/office/drawing/2014/main" id="{6F52F7A0-164B-E608-9B96-A741D1E2A032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l="22329" t="2084" b="32200"/>
              <a:stretch/>
            </p:blipFill>
            <p:spPr>
              <a:xfrm>
                <a:off x="7955283" y="1439063"/>
                <a:ext cx="4099833" cy="2868032"/>
              </a:xfrm>
              <a:prstGeom prst="rect">
                <a:avLst/>
              </a:prstGeom>
            </p:spPr>
          </p:pic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860D5E9-27F0-AEBA-7F6B-1FA069ABC808}"/>
                  </a:ext>
                </a:extLst>
              </p:cNvPr>
              <p:cNvSpPr txBox="1"/>
              <p:nvPr/>
            </p:nvSpPr>
            <p:spPr>
              <a:xfrm>
                <a:off x="7955283" y="4773167"/>
                <a:ext cx="4099833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Схема полёта миссии к фокусу Солнца с разгоном в перигелии с помощью солнечного паруса</a:t>
                </a:r>
              </a:p>
            </p:txBody>
          </p:sp>
        </p:grp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AE89C4C-2A18-31D7-17E7-7D4F91879070}"/>
                </a:ext>
              </a:extLst>
            </p:cNvPr>
            <p:cNvSpPr txBox="1"/>
            <p:nvPr/>
          </p:nvSpPr>
          <p:spPr>
            <a:xfrm>
              <a:off x="10976124" y="3936030"/>
              <a:ext cx="107899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chemeClr val="bg1"/>
                  </a:solidFill>
                  <a:latin typeface="Roboto" panose="02000000000000000000" pitchFamily="2" charset="0"/>
                  <a:ea typeface="Roboto" panose="02000000000000000000" pitchFamily="2" charset="0"/>
                </a:rPr>
                <a:t>Sundiver</a:t>
              </a:r>
              <a:endParaRPr lang="ru-RU" dirty="0">
                <a:solidFill>
                  <a:schemeClr val="bg1"/>
                </a:solidFill>
                <a:latin typeface="Roboto" panose="02000000000000000000" pitchFamily="2" charset="0"/>
                <a:ea typeface="Roboto" panose="02000000000000000000" pitchFamily="2" charset="0"/>
              </a:endParaRPr>
            </a:p>
          </p:txBody>
        </p:sp>
      </p:grpSp>
      <p:sp>
        <p:nvSpPr>
          <p:cNvPr id="18" name="Slide Number Placeholder 2">
            <a:extLst>
              <a:ext uri="{FF2B5EF4-FFF2-40B4-BE49-F238E27FC236}">
                <a16:creationId xmlns:a16="http://schemas.microsoft.com/office/drawing/2014/main" id="{05CD8AE6-6B63-EE1F-F92E-AAEF8904B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0599" y="6355108"/>
            <a:ext cx="2743200" cy="365125"/>
          </a:xfrm>
        </p:spPr>
        <p:txBody>
          <a:bodyPr/>
          <a:lstStyle/>
          <a:p>
            <a:fld id="{05B4E56A-20DC-49B4-8D6C-36760AA3E560}" type="slidenum">
              <a:rPr lang="ru-RU" sz="1600" smtClean="0">
                <a:latin typeface="Roboto" panose="02000000000000000000" pitchFamily="2" charset="0"/>
                <a:ea typeface="Roboto" panose="02000000000000000000" pitchFamily="2" charset="0"/>
              </a:rPr>
              <a:t>3</a:t>
            </a:fld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/2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585335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A082C1AC-952F-7C79-B2A0-B520B0526495}"/>
              </a:ext>
            </a:extLst>
          </p:cNvPr>
          <p:cNvGrpSpPr/>
          <p:nvPr/>
        </p:nvGrpSpPr>
        <p:grpSpPr>
          <a:xfrm>
            <a:off x="0" y="0"/>
            <a:ext cx="12192000" cy="747533"/>
            <a:chOff x="0" y="0"/>
            <a:chExt cx="12192000" cy="74753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15A6294C-0D27-7B4F-6EEE-8CF614286554}"/>
                </a:ext>
              </a:extLst>
            </p:cNvPr>
            <p:cNvSpPr/>
            <p:nvPr/>
          </p:nvSpPr>
          <p:spPr>
            <a:xfrm>
              <a:off x="0" y="0"/>
              <a:ext cx="12192000" cy="747533"/>
            </a:xfrm>
            <a:prstGeom prst="rect">
              <a:avLst/>
            </a:prstGeom>
            <a:solidFill>
              <a:srgbClr val="75BB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0ADB052-9E9B-5FD1-D51F-CB571F850CA0}"/>
                </a:ext>
              </a:extLst>
            </p:cNvPr>
            <p:cNvSpPr txBox="1"/>
            <p:nvPr/>
          </p:nvSpPr>
          <p:spPr>
            <a:xfrm>
              <a:off x="0" y="78841"/>
              <a:ext cx="1219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Существующие вопросы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ECF9D400-308E-A878-A435-DA5FFA5B4429}"/>
              </a:ext>
            </a:extLst>
          </p:cNvPr>
          <p:cNvSpPr txBox="1"/>
          <p:nvPr/>
        </p:nvSpPr>
        <p:spPr>
          <a:xfrm>
            <a:off x="1873754" y="1552885"/>
            <a:ext cx="9372706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Вопрос управления солнечными парусами на этапе разгона</a:t>
            </a:r>
          </a:p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Вопрос изучения относительного движения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на гиперболических траекториях</a:t>
            </a:r>
          </a:p>
          <a:p>
            <a:pPr marL="800100" lvl="1" indent="-3429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Проектирование геометрической конфигурации группы</a:t>
            </a:r>
          </a:p>
          <a:p>
            <a:pPr marL="800100" lvl="1" indent="-3429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Планирование коррекционных манёвров</a:t>
            </a:r>
          </a:p>
          <a:p>
            <a:pPr marL="800100" lvl="1" indent="-3429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Обработка навигационных данных</a:t>
            </a:r>
          </a:p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Вопрос выбора оптимального набора навигационных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измерений на гиперболических траекториях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Вопросы технические: коммуникация, энергетика, теплозащита, охлаждение, радиационная стойкость и т.д.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178B6663-B138-6DDA-C905-2FE17DFFF0A0}"/>
              </a:ext>
            </a:extLst>
          </p:cNvPr>
          <p:cNvSpPr/>
          <p:nvPr/>
        </p:nvSpPr>
        <p:spPr>
          <a:xfrm>
            <a:off x="1873754" y="2048256"/>
            <a:ext cx="7681726" cy="2048256"/>
          </a:xfrm>
          <a:prstGeom prst="rect">
            <a:avLst/>
          </a:prstGeom>
          <a:noFill/>
          <a:ln w="38100">
            <a:solidFill>
              <a:srgbClr val="0070C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44698BF-674F-C5FC-C885-18C61A46A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0599" y="6355108"/>
            <a:ext cx="2743200" cy="365125"/>
          </a:xfrm>
        </p:spPr>
        <p:txBody>
          <a:bodyPr/>
          <a:lstStyle/>
          <a:p>
            <a:fld id="{05B4E56A-20DC-49B4-8D6C-36760AA3E560}" type="slidenum">
              <a:rPr lang="ru-RU" sz="1600" smtClean="0">
                <a:latin typeface="Roboto" panose="02000000000000000000" pitchFamily="2" charset="0"/>
                <a:ea typeface="Roboto" panose="02000000000000000000" pitchFamily="2" charset="0"/>
              </a:rPr>
              <a:t>4</a:t>
            </a:fld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/2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3703817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3">
            <a:extLst>
              <a:ext uri="{FF2B5EF4-FFF2-40B4-BE49-F238E27FC236}">
                <a16:creationId xmlns:a16="http://schemas.microsoft.com/office/drawing/2014/main" id="{808CDF3E-4D52-0D2C-A697-5AF8EDEA3CFD}"/>
              </a:ext>
            </a:extLst>
          </p:cNvPr>
          <p:cNvGrpSpPr/>
          <p:nvPr/>
        </p:nvGrpSpPr>
        <p:grpSpPr>
          <a:xfrm>
            <a:off x="0" y="0"/>
            <a:ext cx="12192000" cy="747533"/>
            <a:chOff x="0" y="0"/>
            <a:chExt cx="12192000" cy="747533"/>
          </a:xfrm>
        </p:grpSpPr>
        <p:sp>
          <p:nvSpPr>
            <p:cNvPr id="6" name="Rectangle 4">
              <a:extLst>
                <a:ext uri="{FF2B5EF4-FFF2-40B4-BE49-F238E27FC236}">
                  <a16:creationId xmlns:a16="http://schemas.microsoft.com/office/drawing/2014/main" id="{65A2A029-E34F-4ECB-A706-77141B9A91CC}"/>
                </a:ext>
              </a:extLst>
            </p:cNvPr>
            <p:cNvSpPr/>
            <p:nvPr/>
          </p:nvSpPr>
          <p:spPr>
            <a:xfrm>
              <a:off x="0" y="0"/>
              <a:ext cx="12192000" cy="747533"/>
            </a:xfrm>
            <a:prstGeom prst="rect">
              <a:avLst/>
            </a:prstGeom>
            <a:solidFill>
              <a:srgbClr val="75BB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312D63B-0BD3-AE21-7E78-96AA398736BC}"/>
                </a:ext>
              </a:extLst>
            </p:cNvPr>
            <p:cNvSpPr txBox="1"/>
            <p:nvPr/>
          </p:nvSpPr>
          <p:spPr>
            <a:xfrm>
              <a:off x="0" y="78841"/>
              <a:ext cx="1219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Состояние вопроса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C2E45A5-CFB8-15BE-A222-9D219A5D801E}"/>
              </a:ext>
            </a:extLst>
          </p:cNvPr>
          <p:cNvSpPr txBox="1"/>
          <p:nvPr/>
        </p:nvSpPr>
        <p:spPr>
          <a:xfrm>
            <a:off x="1873754" y="1552885"/>
            <a:ext cx="9372706" cy="39395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Переносятся на гиперболический случай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некоторые результаты эллиптического случая</a:t>
            </a:r>
          </a:p>
          <a:p>
            <a:pPr marL="800100" lvl="1" indent="-3429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Оказываются неудобны в применении</a:t>
            </a:r>
            <a:endParaRPr lang="en-GB" sz="2000" dirty="0">
              <a:latin typeface="Roboto" panose="02000000000000000000" pitchFamily="2" charset="0"/>
              <a:ea typeface="Roboto" panose="02000000000000000000" pitchFamily="2" charset="0"/>
            </a:endParaRPr>
          </a:p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Существуют общие результаты: в различных формах найдена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переходная матрица линеаризованных уравнений задачи двух тел</a:t>
            </a:r>
          </a:p>
          <a:p>
            <a:pPr marL="800100" lvl="1" indent="-3429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Является открытым вопрос выбора наиболее удобной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для гиперболического случая формы записи этой матрицы</a:t>
            </a:r>
          </a:p>
          <a:p>
            <a:pPr marL="800100" lvl="1" indent="-3429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Является неизученной геометрия относительного движения</a:t>
            </a:r>
          </a:p>
          <a:p>
            <a:pPr marL="285750" indent="-28575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Не было найдено работ касательно относительного движения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при полёте на большие расстояния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81EF53-8B5E-E722-8D48-8ECE7F80020B}"/>
                  </a:ext>
                </a:extLst>
              </p:cNvPr>
              <p:cNvSpPr txBox="1"/>
              <p:nvPr/>
            </p:nvSpPr>
            <p:spPr>
              <a:xfrm>
                <a:off x="9883864" y="1627314"/>
                <a:ext cx="868764" cy="100271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ctr"/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ЛШХ</a:t>
                </a:r>
                <a:endParaRPr lang="en-GB" sz="2000" b="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pos m:val="top"/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barPr>
                        <m:e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bar>
                      <m:r>
                        <a:rPr lang="en-GB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sz="2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b>
                            <m:sSubPr>
                              <m:ctrlP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GB" sz="2400" b="0" i="1" smtClean="0">
                                  <a:latin typeface="Cambria Math" panose="02040503050406030204" pitchFamily="18" charset="0"/>
                                </a:rPr>
                                <m:t>𝑐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GB" sz="24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181EF53-8B5E-E722-8D48-8ECE7F8002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83864" y="1627314"/>
                <a:ext cx="868764" cy="1002710"/>
              </a:xfrm>
              <a:prstGeom prst="rect">
                <a:avLst/>
              </a:prstGeom>
              <a:blipFill>
                <a:blip r:embed="rId3"/>
                <a:stretch>
                  <a:fillRect l="-1399" t="-7317" r="-139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lide Number Placeholder 2">
            <a:extLst>
              <a:ext uri="{FF2B5EF4-FFF2-40B4-BE49-F238E27FC236}">
                <a16:creationId xmlns:a16="http://schemas.microsoft.com/office/drawing/2014/main" id="{65AD7366-4900-B6E1-BBEF-75A1D8B653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0599" y="6355108"/>
            <a:ext cx="2743200" cy="365125"/>
          </a:xfrm>
        </p:spPr>
        <p:txBody>
          <a:bodyPr/>
          <a:lstStyle/>
          <a:p>
            <a:fld id="{05B4E56A-20DC-49B4-8D6C-36760AA3E560}" type="slidenum">
              <a:rPr lang="ru-RU" sz="1600" smtClean="0">
                <a:latin typeface="Roboto" panose="02000000000000000000" pitchFamily="2" charset="0"/>
                <a:ea typeface="Roboto" panose="02000000000000000000" pitchFamily="2" charset="0"/>
              </a:rPr>
              <a:t>5</a:t>
            </a:fld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/2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091576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F38CE1A8-C8EE-C27C-5984-D1E9C0F55750}"/>
              </a:ext>
            </a:extLst>
          </p:cNvPr>
          <p:cNvGrpSpPr/>
          <p:nvPr/>
        </p:nvGrpSpPr>
        <p:grpSpPr>
          <a:xfrm>
            <a:off x="0" y="0"/>
            <a:ext cx="12192000" cy="747533"/>
            <a:chOff x="0" y="0"/>
            <a:chExt cx="12192000" cy="747533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21765D7C-1681-FCD6-0A46-C47077F223C9}"/>
                </a:ext>
              </a:extLst>
            </p:cNvPr>
            <p:cNvSpPr/>
            <p:nvPr/>
          </p:nvSpPr>
          <p:spPr>
            <a:xfrm>
              <a:off x="0" y="0"/>
              <a:ext cx="12192000" cy="747533"/>
            </a:xfrm>
            <a:prstGeom prst="rect">
              <a:avLst/>
            </a:prstGeom>
            <a:solidFill>
              <a:srgbClr val="75BB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30C6874-ABDF-E3C4-6CF1-C2E3F9D33314}"/>
                </a:ext>
              </a:extLst>
            </p:cNvPr>
            <p:cNvSpPr txBox="1"/>
            <p:nvPr/>
          </p:nvSpPr>
          <p:spPr>
            <a:xfrm>
              <a:off x="0" y="78841"/>
              <a:ext cx="1219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Цель работы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11511991-4E22-E4C7-B322-24D3F45506ED}"/>
              </a:ext>
            </a:extLst>
          </p:cNvPr>
          <p:cNvSpPr txBox="1"/>
          <p:nvPr/>
        </p:nvSpPr>
        <p:spPr>
          <a:xfrm>
            <a:off x="1872114" y="1412720"/>
            <a:ext cx="892796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Изучить относительное движение на гиперболических траекториях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на больших расстояниях от притягивающего центра</a:t>
            </a:r>
          </a:p>
          <a:p>
            <a:pPr marL="800100" lvl="1" indent="-3429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Как удобно описать относительное движение?</a:t>
            </a:r>
          </a:p>
          <a:p>
            <a:pPr marL="800100" lvl="1" indent="-3429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Какие типы относительного движения возможны?</a:t>
            </a:r>
          </a:p>
          <a:p>
            <a:pPr marL="800100" lvl="1" indent="-3429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Какие условия ограниченности движения?</a:t>
            </a:r>
          </a:p>
          <a:p>
            <a:pPr marL="800100" lvl="1" indent="-342900">
              <a:spcAft>
                <a:spcPts val="1200"/>
              </a:spcAft>
              <a:buClr>
                <a:schemeClr val="accent6"/>
              </a:buClr>
              <a:buFont typeface="Arial" panose="020B0604020202020204" pitchFamily="34" charset="0"/>
              <a:buChar char="•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Как обеспечить ограниченное движение?</a:t>
            </a:r>
          </a:p>
        </p:txBody>
      </p: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F1987C7D-6DF0-86BF-F046-9D83688BE4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0599" y="6355108"/>
            <a:ext cx="2743200" cy="365125"/>
          </a:xfrm>
        </p:spPr>
        <p:txBody>
          <a:bodyPr/>
          <a:lstStyle/>
          <a:p>
            <a:fld id="{05B4E56A-20DC-49B4-8D6C-36760AA3E560}" type="slidenum">
              <a:rPr lang="ru-RU" sz="1600" smtClean="0">
                <a:latin typeface="Roboto" panose="02000000000000000000" pitchFamily="2" charset="0"/>
                <a:ea typeface="Roboto" panose="02000000000000000000" pitchFamily="2" charset="0"/>
              </a:rPr>
              <a:t>6</a:t>
            </a:fld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/2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722417415"/>
      </p:ext>
    </p:extLst>
  </p:cSld>
  <p:clrMapOvr>
    <a:masterClrMapping/>
  </p:clrMapOvr>
  <p:transition spd="slow">
    <p:cover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802A674E-4F0B-40B3-02FC-A715E5FB94CD}"/>
              </a:ext>
            </a:extLst>
          </p:cNvPr>
          <p:cNvSpPr txBox="1"/>
          <p:nvPr/>
        </p:nvSpPr>
        <p:spPr>
          <a:xfrm>
            <a:off x="2017118" y="1232697"/>
            <a:ext cx="8190138" cy="39395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Записать линеаризованные уравнения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относительного движения и их переходную матрицу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Ввести удобные систему координат и переменную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Выписать явно и упростить переходную матрицу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Проанализировать возможные типы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относительного движения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Сформулировать условия ограниченности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относительного движения</a:t>
            </a:r>
          </a:p>
          <a:p>
            <a:pPr marL="342900" indent="-342900">
              <a:spcAft>
                <a:spcPts val="1200"/>
              </a:spcAft>
              <a:buClr>
                <a:srgbClr val="0070C0"/>
              </a:buClr>
              <a:buFont typeface="Wingdings" panose="05000000000000000000" pitchFamily="2" charset="2"/>
              <a:buChar char="Ø"/>
            </a:pP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Получить формулу для корректирующего импульса,</a:t>
            </a:r>
            <a:b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</a:b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обеспечивающего ограниченность относительного движения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2379598-EAD8-49A8-1C29-B07C91FD7DFC}"/>
              </a:ext>
            </a:extLst>
          </p:cNvPr>
          <p:cNvSpPr txBox="1"/>
          <p:nvPr/>
        </p:nvSpPr>
        <p:spPr>
          <a:xfrm>
            <a:off x="0" y="7884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Roboto Light" panose="02000000000000000000" pitchFamily="2" charset="0"/>
                <a:ea typeface="Roboto Light" panose="02000000000000000000" pitchFamily="2" charset="0"/>
              </a:rPr>
              <a:t>Цель работы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1643359-1B9B-532A-A2DE-EE3C1ED8940D}"/>
              </a:ext>
            </a:extLst>
          </p:cNvPr>
          <p:cNvGrpSpPr/>
          <p:nvPr/>
        </p:nvGrpSpPr>
        <p:grpSpPr>
          <a:xfrm>
            <a:off x="0" y="0"/>
            <a:ext cx="12192000" cy="747533"/>
            <a:chOff x="0" y="0"/>
            <a:chExt cx="12192000" cy="747533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9E2949E8-57E1-E4D8-5452-705EE8EDCAD0}"/>
                </a:ext>
              </a:extLst>
            </p:cNvPr>
            <p:cNvSpPr/>
            <p:nvPr/>
          </p:nvSpPr>
          <p:spPr>
            <a:xfrm>
              <a:off x="0" y="0"/>
              <a:ext cx="12192000" cy="747533"/>
            </a:xfrm>
            <a:prstGeom prst="rect">
              <a:avLst/>
            </a:prstGeom>
            <a:solidFill>
              <a:srgbClr val="75BBF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B915F44-6E07-C0C3-A6D0-B2E9B35D88C9}"/>
                </a:ext>
              </a:extLst>
            </p:cNvPr>
            <p:cNvSpPr txBox="1"/>
            <p:nvPr/>
          </p:nvSpPr>
          <p:spPr>
            <a:xfrm>
              <a:off x="0" y="78841"/>
              <a:ext cx="121920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sz="3200" dirty="0">
                  <a:latin typeface="Roboto Light" panose="02000000000000000000" pitchFamily="2" charset="0"/>
                  <a:ea typeface="Roboto Light" panose="02000000000000000000" pitchFamily="2" charset="0"/>
                </a:rPr>
                <a:t>План достижения цели</a:t>
              </a:r>
            </a:p>
          </p:txBody>
        </p:sp>
      </p:grpSp>
      <p:sp>
        <p:nvSpPr>
          <p:cNvPr id="2" name="Slide Number Placeholder 2">
            <a:extLst>
              <a:ext uri="{FF2B5EF4-FFF2-40B4-BE49-F238E27FC236}">
                <a16:creationId xmlns:a16="http://schemas.microsoft.com/office/drawing/2014/main" id="{79248544-9473-1478-C3F3-CABA0C106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0599" y="6355108"/>
            <a:ext cx="2743200" cy="365125"/>
          </a:xfrm>
        </p:spPr>
        <p:txBody>
          <a:bodyPr/>
          <a:lstStyle/>
          <a:p>
            <a:fld id="{05B4E56A-20DC-49B4-8D6C-36760AA3E560}" type="slidenum">
              <a:rPr lang="ru-RU" sz="1600" smtClean="0">
                <a:latin typeface="Roboto" panose="02000000000000000000" pitchFamily="2" charset="0"/>
                <a:ea typeface="Roboto" panose="02000000000000000000" pitchFamily="2" charset="0"/>
              </a:rPr>
              <a:t>7</a:t>
            </a:fld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/2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681483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8A792C8-2C3E-1793-8AD7-E0734DB61FE0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2298339-926B-583A-7F50-CE3E639F26CA}"/>
              </a:ext>
            </a:extLst>
          </p:cNvPr>
          <p:cNvSpPr txBox="1"/>
          <p:nvPr/>
        </p:nvSpPr>
        <p:spPr>
          <a:xfrm>
            <a:off x="0" y="7884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Roboto Light" panose="02000000000000000000" pitchFamily="2" charset="0"/>
                <a:ea typeface="Roboto Light" panose="02000000000000000000" pitchFamily="2" charset="0"/>
              </a:rPr>
              <a:t>Линеаризованные уравнения относительного движения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F982F626-40E2-F247-0AEC-8C63404F151C}"/>
              </a:ext>
            </a:extLst>
          </p:cNvPr>
          <p:cNvSpPr txBox="1"/>
          <p:nvPr/>
        </p:nvSpPr>
        <p:spPr>
          <a:xfrm>
            <a:off x="6016545" y="913465"/>
            <a:ext cx="5737305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r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 – радиус-вектор ведущего аппарата</a:t>
            </a:r>
          </a:p>
          <a:p>
            <a:pPr>
              <a:spcAft>
                <a:spcPts val="600"/>
              </a:spcAft>
            </a:pP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r</a:t>
            </a:r>
            <a:r>
              <a:rPr lang="en-US" sz="2000" baseline="-25000" dirty="0" err="1">
                <a:latin typeface="Roboto" panose="02000000000000000000" pitchFamily="2" charset="0"/>
                <a:ea typeface="Roboto" panose="02000000000000000000" pitchFamily="2" charset="0"/>
              </a:rPr>
              <a:t>d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 – радиус-вектор ведомого аппарата</a:t>
            </a:r>
          </a:p>
          <a:p>
            <a:pPr>
              <a:spcAft>
                <a:spcPts val="600"/>
              </a:spcAft>
            </a:pPr>
            <a:r>
              <a:rPr lang="el-GR" sz="2000" b="1" dirty="0">
                <a:latin typeface="Roboto" panose="02000000000000000000" pitchFamily="2" charset="0"/>
                <a:ea typeface="Roboto" panose="02000000000000000000" pitchFamily="2" charset="0"/>
              </a:rPr>
              <a:t>ρ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 = </a:t>
            </a:r>
            <a:r>
              <a:rPr lang="en-US" sz="2000" b="1" dirty="0" err="1">
                <a:latin typeface="Roboto" panose="02000000000000000000" pitchFamily="2" charset="0"/>
                <a:ea typeface="Roboto" panose="02000000000000000000" pitchFamily="2" charset="0"/>
              </a:rPr>
              <a:t>r</a:t>
            </a:r>
            <a:r>
              <a:rPr lang="en-US" sz="2000" baseline="-25000" dirty="0" err="1">
                <a:latin typeface="Roboto" panose="02000000000000000000" pitchFamily="2" charset="0"/>
                <a:ea typeface="Roboto" panose="02000000000000000000" pitchFamily="2" charset="0"/>
              </a:rPr>
              <a:t>d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 - </a:t>
            </a:r>
            <a:r>
              <a:rPr lang="en-US" sz="2000" b="1" dirty="0">
                <a:latin typeface="Roboto" panose="02000000000000000000" pitchFamily="2" charset="0"/>
                <a:ea typeface="Roboto" panose="02000000000000000000" pitchFamily="2" charset="0"/>
              </a:rPr>
              <a:t>r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 – вектор относительного положения 	      ведомого аппарата</a:t>
            </a:r>
            <a:endParaRPr lang="ru-RU" sz="20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6F8600D-08C6-6EA0-23AD-AE1F96C59BD7}"/>
                  </a:ext>
                </a:extLst>
              </p:cNvPr>
              <p:cNvSpPr txBox="1"/>
              <p:nvPr/>
            </p:nvSpPr>
            <p:spPr>
              <a:xfrm>
                <a:off x="8106080" y="3333878"/>
                <a:ext cx="2933700" cy="649217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l-GR" sz="2000" b="1" dirty="0"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m:t>ρ</m:t>
                          </m:r>
                        </m:e>
                      </m:acc>
                      <m:r>
                        <a:rPr lang="ru-RU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=−</m:t>
                      </m:r>
                      <m:f>
                        <m:fPr>
                          <m:ctrlPr>
                            <a:rPr lang="ru-RU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ru-RU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d>
                            <m:dPr>
                              <m:ctrlPr>
                                <a:rPr lang="ru-RU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GB" sz="2000" b="1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  <m:r>
                                <a:rPr lang="ru-RU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u-RU" sz="2000" b="1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𝛒</m:t>
                              </m:r>
                            </m:e>
                          </m:d>
                        </m:num>
                        <m:den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ru-RU" sz="2000" b="0" i="1" dirty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1" i="0" dirty="0" smtClean="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𝐫</m:t>
                                  </m:r>
                                  <m:r>
                                    <a:rPr lang="ru-RU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ru-RU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𝛒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r>
                        <a:rPr lang="en-US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sz="20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ru-RU" sz="2000" dirty="0"/>
              </a:p>
            </p:txBody>
          </p:sp>
        </mc:Choice>
        <mc:Fallback xmlns="">
          <p:sp>
            <p:nvSpPr>
              <p:cNvPr id="60" name="TextBox 59">
                <a:extLst>
                  <a:ext uri="{FF2B5EF4-FFF2-40B4-BE49-F238E27FC236}">
                    <a16:creationId xmlns:a16="http://schemas.microsoft.com/office/drawing/2014/main" id="{26F8600D-08C6-6EA0-23AD-AE1F96C59B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6080" y="3333878"/>
                <a:ext cx="2933700" cy="649217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F21957F-FEAA-7A31-47DF-FAC6270A512A}"/>
                  </a:ext>
                </a:extLst>
              </p:cNvPr>
              <p:cNvSpPr txBox="1"/>
              <p:nvPr/>
            </p:nvSpPr>
            <p:spPr>
              <a:xfrm>
                <a:off x="6035230" y="4463368"/>
                <a:ext cx="6096000" cy="1501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Линеаризация в предположении</a:t>
                </a:r>
                <a:r>
                  <a:rPr lang="en-GB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fPr>
                      <m:num>
                        <m:r>
                          <a:rPr lang="ru-RU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𝜌</m:t>
                        </m:r>
                      </m:num>
                      <m:den>
                        <m:r>
                          <a:rPr lang="en-GB" sz="2000" b="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𝑟</m:t>
                        </m:r>
                      </m:den>
                    </m:f>
                    <m:r>
                      <a:rPr lang="en-GB" sz="2000" b="0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≪1</m:t>
                    </m:r>
                  </m:oMath>
                </a14:m>
                <a:endParaRPr lang="ru-RU" sz="2000" b="1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endParaRPr lang="ru-RU" sz="2000" b="1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ru-RU" sz="2000" i="1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m:rPr>
                              <m:nor/>
                            </m:rPr>
                            <a:rPr lang="el-GR" sz="2000" b="1" dirty="0">
                              <a:latin typeface="Roboto" panose="02000000000000000000" pitchFamily="2" charset="0"/>
                              <a:ea typeface="Roboto" panose="02000000000000000000" pitchFamily="2" charset="0"/>
                            </a:rPr>
                            <m:t>ρ</m:t>
                          </m:r>
                        </m:e>
                      </m:acc>
                      <m:r>
                        <a:rPr lang="ru-RU" sz="2000" i="1" dirty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r>
                        <a:rPr lang="ru-RU" sz="2000" b="0" i="1" dirty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−</m:t>
                      </m:r>
                      <m:f>
                        <m:fPr>
                          <m:ctrlPr>
                            <a:rPr lang="en-US" sz="2000" i="1" dirty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</m:num>
                        <m:den>
                          <m:sSup>
                            <m:sSupPr>
                              <m:ctrlPr>
                                <a:rPr lang="en-US" sz="2000" i="1" dirty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US" sz="2000" i="1" dirty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  <m:d>
                        <m:dPr>
                          <m:ctrlPr>
                            <a:rPr lang="en-US" sz="200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ru-RU" sz="2000" b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𝛒</m:t>
                          </m:r>
                          <m:r>
                            <a:rPr lang="ru-RU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ru-RU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u-RU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ru-RU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GB" sz="2000" b="1" i="0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𝐫</m:t>
                                  </m:r>
                                  <m:r>
                                    <a:rPr lang="en-US" sz="2000" i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∙</m:t>
                                  </m:r>
                                  <m:r>
                                    <a:rPr lang="ru-RU" sz="2000" b="1" dirty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𝛒</m:t>
                                  </m:r>
                                </m:e>
                              </m:d>
                              <m:r>
                                <a:rPr lang="en-GB" sz="2000" b="1" i="0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𝐫</m:t>
                              </m:r>
                            </m:num>
                            <m:den>
                              <m:sSup>
                                <m:sSupPr>
                                  <m:ctrlPr>
                                    <a:rPr lang="en-GB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GB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p>
                                  <m:r>
                                    <a:rPr lang="en-GB" sz="2000" b="0" i="1" dirty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0F21957F-FEAA-7A31-47DF-FAC6270A51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230" y="4463368"/>
                <a:ext cx="6096000" cy="1501886"/>
              </a:xfrm>
              <a:prstGeom prst="rect">
                <a:avLst/>
              </a:prstGeom>
              <a:blipFill>
                <a:blip r:embed="rId3"/>
                <a:stretch>
                  <a:fillRect l="-1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8A648F-77D2-F3AE-F650-51465B04ED71}"/>
                  </a:ext>
                </a:extLst>
              </p:cNvPr>
              <p:cNvSpPr txBox="1"/>
              <p:nvPr/>
            </p:nvSpPr>
            <p:spPr>
              <a:xfrm>
                <a:off x="6035230" y="2604709"/>
                <a:ext cx="6096000" cy="15990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200"/>
                  </a:spcAft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Каждый аппарат движется в рамках задачи двух тел и друг на друга они не влияют</a:t>
                </a:r>
              </a:p>
              <a:p>
                <a:pPr>
                  <a:spcAft>
                    <a:spcPts val="12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n-GB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accPr>
                        <m:e>
                          <m:r>
                            <a:rPr lang="en-GB" sz="2000" b="1" i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𝐫</m:t>
                          </m:r>
                        </m:e>
                      </m:acc>
                      <m:r>
                        <a:rPr lang="en-US" sz="2000" b="0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dirty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fPr>
                        <m:num>
                          <m:r>
                            <a:rPr lang="en-US" sz="2000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𝜇</m:t>
                          </m:r>
                          <m:r>
                            <a:rPr lang="en-GB" sz="2000" b="1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𝐫</m:t>
                          </m:r>
                        </m:num>
                        <m:den>
                          <m:sSup>
                            <m:sSupPr>
                              <m:ctrlPr>
                                <a:rPr lang="en-GB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𝑟</m:t>
                              </m:r>
                            </m:e>
                            <m:sup>
                              <m:r>
                                <a:rPr lang="en-GB" sz="2000" b="0" i="1" dirty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68A648F-77D2-F3AE-F650-51465B04ED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230" y="2604709"/>
                <a:ext cx="6096000" cy="1599092"/>
              </a:xfrm>
              <a:prstGeom prst="rect">
                <a:avLst/>
              </a:prstGeom>
              <a:blipFill>
                <a:blip r:embed="rId4"/>
                <a:stretch>
                  <a:fillRect l="-1000" t="-152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" name="Group 4">
            <a:extLst>
              <a:ext uri="{FF2B5EF4-FFF2-40B4-BE49-F238E27FC236}">
                <a16:creationId xmlns:a16="http://schemas.microsoft.com/office/drawing/2014/main" id="{28B50D81-D091-C761-2798-E51EB85A5FC5}"/>
              </a:ext>
            </a:extLst>
          </p:cNvPr>
          <p:cNvGrpSpPr/>
          <p:nvPr/>
        </p:nvGrpSpPr>
        <p:grpSpPr>
          <a:xfrm>
            <a:off x="798997" y="913465"/>
            <a:ext cx="4751102" cy="5077472"/>
            <a:chOff x="798997" y="913465"/>
            <a:chExt cx="4751102" cy="5077472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6E3C0F8-A446-D6A9-A079-420B0582C612}"/>
                </a:ext>
              </a:extLst>
            </p:cNvPr>
            <p:cNvGrpSpPr/>
            <p:nvPr/>
          </p:nvGrpSpPr>
          <p:grpSpPr>
            <a:xfrm>
              <a:off x="798997" y="913465"/>
              <a:ext cx="4536612" cy="5077472"/>
              <a:chOff x="6907511" y="1043994"/>
              <a:chExt cx="4536612" cy="5077472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21F10F59-CE8E-90B6-2690-9544269501F9}"/>
                  </a:ext>
                </a:extLst>
              </p:cNvPr>
              <p:cNvGrpSpPr/>
              <p:nvPr/>
            </p:nvGrpSpPr>
            <p:grpSpPr>
              <a:xfrm>
                <a:off x="6907511" y="1043994"/>
                <a:ext cx="4536612" cy="5077472"/>
                <a:chOff x="850201" y="1801737"/>
                <a:chExt cx="3620829" cy="4052508"/>
              </a:xfrm>
            </p:grpSpPr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E1C4C786-3DE2-F9C7-B3F2-04F9D46DD84D}"/>
                    </a:ext>
                  </a:extLst>
                </p:cNvPr>
                <p:cNvGrpSpPr/>
                <p:nvPr/>
              </p:nvGrpSpPr>
              <p:grpSpPr>
                <a:xfrm>
                  <a:off x="2009858" y="1852873"/>
                  <a:ext cx="2411000" cy="3855943"/>
                  <a:chOff x="522839" y="49126"/>
                  <a:chExt cx="1027519" cy="1529154"/>
                </a:xfrm>
              </p:grpSpPr>
              <p:sp>
                <p:nvSpPr>
                  <p:cNvPr id="25" name="Arc 24">
                    <a:extLst>
                      <a:ext uri="{FF2B5EF4-FFF2-40B4-BE49-F238E27FC236}">
                        <a16:creationId xmlns:a16="http://schemas.microsoft.com/office/drawing/2014/main" id="{CB52A717-D514-E6C9-6665-CAC600805BFD}"/>
                      </a:ext>
                    </a:extLst>
                  </p:cNvPr>
                  <p:cNvSpPr/>
                  <p:nvPr/>
                </p:nvSpPr>
                <p:spPr>
                  <a:xfrm rot="10800000">
                    <a:off x="522839" y="495209"/>
                    <a:ext cx="548455" cy="449526"/>
                  </a:xfrm>
                  <a:prstGeom prst="arc">
                    <a:avLst>
                      <a:gd name="adj1" fmla="val 18845932"/>
                      <a:gd name="adj2" fmla="val 3340117"/>
                    </a:avLst>
                  </a:prstGeom>
                  <a:ln w="38100">
                    <a:headEnd type="triangl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/>
                  </a:p>
                </p:txBody>
              </p:sp>
              <p:cxnSp>
                <p:nvCxnSpPr>
                  <p:cNvPr id="26" name="Straight Connector 25">
                    <a:extLst>
                      <a:ext uri="{FF2B5EF4-FFF2-40B4-BE49-F238E27FC236}">
                        <a16:creationId xmlns:a16="http://schemas.microsoft.com/office/drawing/2014/main" id="{B2879D9D-69EF-1293-CE6A-992348D690A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flipH="1">
                    <a:off x="611382" y="49126"/>
                    <a:ext cx="938976" cy="499761"/>
                  </a:xfrm>
                  <a:prstGeom prst="line">
                    <a:avLst/>
                  </a:prstGeom>
                  <a:ln w="38100">
                    <a:headEnd type="none" w="med" len="med"/>
                    <a:tailEnd type="triangl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7" name="Straight Connector 26">
                    <a:extLst>
                      <a:ext uri="{FF2B5EF4-FFF2-40B4-BE49-F238E27FC236}">
                        <a16:creationId xmlns:a16="http://schemas.microsoft.com/office/drawing/2014/main" id="{C1720156-AC3E-556E-A06C-05BC64AE36E8}"/>
                      </a:ext>
                    </a:extLst>
                  </p:cNvPr>
                  <p:cNvCxnSpPr/>
                  <p:nvPr/>
                </p:nvCxnSpPr>
                <p:spPr>
                  <a:xfrm>
                    <a:off x="567929" y="844255"/>
                    <a:ext cx="952731" cy="734025"/>
                  </a:xfrm>
                  <a:prstGeom prst="line">
                    <a:avLst/>
                  </a:prstGeom>
                  <a:ln w="38100">
                    <a:headEnd type="none" w="med" len="med"/>
                    <a:tailEnd type="none" w="med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18" name="Group 17">
                  <a:extLst>
                    <a:ext uri="{FF2B5EF4-FFF2-40B4-BE49-F238E27FC236}">
                      <a16:creationId xmlns:a16="http://schemas.microsoft.com/office/drawing/2014/main" id="{4C57AD76-54D3-C2B6-85DF-D0CED9C92598}"/>
                    </a:ext>
                  </a:extLst>
                </p:cNvPr>
                <p:cNvGrpSpPr/>
                <p:nvPr/>
              </p:nvGrpSpPr>
              <p:grpSpPr>
                <a:xfrm>
                  <a:off x="850201" y="1801737"/>
                  <a:ext cx="3620829" cy="4052508"/>
                  <a:chOff x="850201" y="1801737"/>
                  <a:chExt cx="3620829" cy="4052508"/>
                </a:xfrm>
              </p:grpSpPr>
              <p:grpSp>
                <p:nvGrpSpPr>
                  <p:cNvPr id="22" name="Group 21">
                    <a:extLst>
                      <a:ext uri="{FF2B5EF4-FFF2-40B4-BE49-F238E27FC236}">
                        <a16:creationId xmlns:a16="http://schemas.microsoft.com/office/drawing/2014/main" id="{87463ADE-5911-7C4F-0C1E-FDA0D5B57C97}"/>
                      </a:ext>
                    </a:extLst>
                  </p:cNvPr>
                  <p:cNvGrpSpPr/>
                  <p:nvPr/>
                </p:nvGrpSpPr>
                <p:grpSpPr>
                  <a:xfrm>
                    <a:off x="850201" y="1801737"/>
                    <a:ext cx="3620829" cy="4052508"/>
                    <a:chOff x="447676" y="404291"/>
                    <a:chExt cx="1543123" cy="1607106"/>
                  </a:xfrm>
                </p:grpSpPr>
                <p:cxnSp>
                  <p:nvCxnSpPr>
                    <p:cNvPr id="23" name="Straight Connector 22">
                      <a:extLst>
                        <a:ext uri="{FF2B5EF4-FFF2-40B4-BE49-F238E27FC236}">
                          <a16:creationId xmlns:a16="http://schemas.microsoft.com/office/drawing/2014/main" id="{3B222225-6DA2-8C3F-C12F-B3CBB9E1CC37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483627" y="965529"/>
                      <a:ext cx="1507172" cy="1045868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24" name="Straight Connector 23">
                      <a:extLst>
                        <a:ext uri="{FF2B5EF4-FFF2-40B4-BE49-F238E27FC236}">
                          <a16:creationId xmlns:a16="http://schemas.microsoft.com/office/drawing/2014/main" id="{4D90459D-6A63-80A7-5E69-A1B45CEACDB9}"/>
                        </a:ext>
                      </a:extLst>
                    </p:cNvPr>
                    <p:cNvCxnSpPr/>
                    <p:nvPr/>
                  </p:nvCxnSpPr>
                  <p:spPr>
                    <a:xfrm flipH="1">
                      <a:off x="447676" y="404291"/>
                      <a:ext cx="1527538" cy="757419"/>
                    </a:xfrm>
                    <a:prstGeom prst="line">
                      <a:avLst/>
                    </a:prstGeom>
                    <a:ln w="28575">
                      <a:solidFill>
                        <a:schemeClr val="tx1"/>
                      </a:solidFill>
                      <a:prstDash val="dash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20" name="Oval 19">
                    <a:extLst>
                      <a:ext uri="{FF2B5EF4-FFF2-40B4-BE49-F238E27FC236}">
                        <a16:creationId xmlns:a16="http://schemas.microsoft.com/office/drawing/2014/main" id="{7C69DD44-C63D-FBDF-31B7-9AE859E476C7}"/>
                      </a:ext>
                    </a:extLst>
                  </p:cNvPr>
                  <p:cNvSpPr/>
                  <p:nvPr/>
                </p:nvSpPr>
                <p:spPr>
                  <a:xfrm>
                    <a:off x="2505157" y="3370887"/>
                    <a:ext cx="205228" cy="220551"/>
                  </a:xfrm>
                  <a:prstGeom prst="ellipse">
                    <a:avLst/>
                  </a:prstGeom>
                  <a:solidFill>
                    <a:srgbClr val="FFC000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ru-RU" dirty="0"/>
                  </a:p>
                </p:txBody>
              </p:sp>
            </p:grpSp>
          </p:grp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C89559E3-1F78-E1F2-9BF4-2E370E3E82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907511" y="3146286"/>
                <a:ext cx="4536612" cy="0"/>
              </a:xfrm>
              <a:prstGeom prst="line">
                <a:avLst/>
              </a:prstGeom>
              <a:ln w="19050">
                <a:solidFill>
                  <a:srgbClr val="00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Text Box 19">
              <a:extLst>
                <a:ext uri="{FF2B5EF4-FFF2-40B4-BE49-F238E27FC236}">
                  <a16:creationId xmlns:a16="http://schemas.microsoft.com/office/drawing/2014/main" id="{69B5FDCF-654E-22E5-EB72-D1AAD873ADED}"/>
                </a:ext>
              </a:extLst>
            </p:cNvPr>
            <p:cNvSpPr txBox="1"/>
            <p:nvPr/>
          </p:nvSpPr>
          <p:spPr>
            <a:xfrm>
              <a:off x="2789614" y="2187006"/>
              <a:ext cx="2760485" cy="50243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ru-RU" dirty="0">
                  <a:solidFill>
                    <a:srgbClr val="4472C4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Опорная траектория</a:t>
              </a:r>
              <a:endParaRPr lang="ru-RU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7FAC252-22B0-B45C-C97B-7D5A5A677973}"/>
              </a:ext>
            </a:extLst>
          </p:cNvPr>
          <p:cNvGrpSpPr/>
          <p:nvPr/>
        </p:nvGrpSpPr>
        <p:grpSpPr>
          <a:xfrm>
            <a:off x="2978444" y="3015757"/>
            <a:ext cx="2135026" cy="2392981"/>
            <a:chOff x="2978444" y="3015757"/>
            <a:chExt cx="2135026" cy="2392981"/>
          </a:xfrm>
        </p:grpSpPr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35A0E469-A1DE-1F82-BCF5-8FF8EF0843F0}"/>
                </a:ext>
              </a:extLst>
            </p:cNvPr>
            <p:cNvGrpSpPr/>
            <p:nvPr/>
          </p:nvGrpSpPr>
          <p:grpSpPr>
            <a:xfrm>
              <a:off x="2978444" y="3015757"/>
              <a:ext cx="2135026" cy="2085927"/>
              <a:chOff x="2978444" y="3015757"/>
              <a:chExt cx="2135026" cy="208592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82B33CC-1A88-3CAD-AD0C-9019DF32B4B7}"/>
                  </a:ext>
                </a:extLst>
              </p:cNvPr>
              <p:cNvGrpSpPr/>
              <p:nvPr/>
            </p:nvGrpSpPr>
            <p:grpSpPr>
              <a:xfrm>
                <a:off x="3008130" y="3023629"/>
                <a:ext cx="2105340" cy="2078055"/>
                <a:chOff x="1521251" y="3115071"/>
                <a:chExt cx="2105340" cy="2078055"/>
              </a:xfrm>
            </p:grpSpPr>
            <p:sp>
              <p:nvSpPr>
                <p:cNvPr id="6" name="Text Box 23">
                  <a:extLst>
                    <a:ext uri="{FF2B5EF4-FFF2-40B4-BE49-F238E27FC236}">
                      <a16:creationId xmlns:a16="http://schemas.microsoft.com/office/drawing/2014/main" id="{02434288-8A6B-4AB2-3699-A6BC6A480F45}"/>
                    </a:ext>
                  </a:extLst>
                </p:cNvPr>
                <p:cNvSpPr txBox="1"/>
                <p:nvPr/>
              </p:nvSpPr>
              <p:spPr>
                <a:xfrm>
                  <a:off x="2848820" y="3990153"/>
                  <a:ext cx="777771" cy="789405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2000" b="1" i="1" dirty="0" err="1">
                      <a:effectLst/>
                      <a:latin typeface="Times New Roman" panose="02020603050405020304" pitchFamily="18" charset="0"/>
                      <a:ea typeface="Roboto" panose="02000000000000000000" pitchFamily="2" charset="0"/>
                    </a:rPr>
                    <a:t>r</a:t>
                  </a:r>
                  <a:r>
                    <a:rPr lang="en-US" sz="2000" baseline="-25000" dirty="0" err="1">
                      <a:effectLst/>
                      <a:latin typeface="Times New Roman" panose="02020603050405020304" pitchFamily="18" charset="0"/>
                      <a:ea typeface="Roboto" panose="02000000000000000000" pitchFamily="2" charset="0"/>
                    </a:rPr>
                    <a:t>d</a:t>
                  </a:r>
                  <a:endParaRPr lang="ru-RU" sz="2400" dirty="0">
                    <a:effectLst/>
                    <a:latin typeface="Times New Roman" panose="02020603050405020304" pitchFamily="18" charset="0"/>
                    <a:ea typeface="Roboto" panose="02000000000000000000" pitchFamily="2" charset="0"/>
                  </a:endParaRPr>
                </a:p>
              </p:txBody>
            </p:sp>
            <p:grpSp>
              <p:nvGrpSpPr>
                <p:cNvPr id="7" name="Group 6">
                  <a:extLst>
                    <a:ext uri="{FF2B5EF4-FFF2-40B4-BE49-F238E27FC236}">
                      <a16:creationId xmlns:a16="http://schemas.microsoft.com/office/drawing/2014/main" id="{C5FEAC69-F0F2-0141-2937-0DF2A8B80851}"/>
                    </a:ext>
                  </a:extLst>
                </p:cNvPr>
                <p:cNvGrpSpPr/>
                <p:nvPr/>
              </p:nvGrpSpPr>
              <p:grpSpPr>
                <a:xfrm>
                  <a:off x="1521251" y="3115071"/>
                  <a:ext cx="2034596" cy="2078055"/>
                  <a:chOff x="1521251" y="3115071"/>
                  <a:chExt cx="2034596" cy="2078055"/>
                </a:xfrm>
              </p:grpSpPr>
              <p:cxnSp>
                <p:nvCxnSpPr>
                  <p:cNvPr id="9" name="Straight Arrow Connector 8">
                    <a:extLst>
                      <a:ext uri="{FF2B5EF4-FFF2-40B4-BE49-F238E27FC236}">
                        <a16:creationId xmlns:a16="http://schemas.microsoft.com/office/drawing/2014/main" id="{14D3F074-5EBF-0695-17D3-2ACF7B53EDD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521251" y="3115071"/>
                    <a:ext cx="2034596" cy="2078055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" name="Straight Arrow Connector 10">
                    <a:extLst>
                      <a:ext uri="{FF2B5EF4-FFF2-40B4-BE49-F238E27FC236}">
                        <a16:creationId xmlns:a16="http://schemas.microsoft.com/office/drawing/2014/main" id="{4172A5EA-8D25-29C9-F866-27647AE460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2834482" y="5142513"/>
                    <a:ext cx="721365" cy="38485"/>
                  </a:xfrm>
                  <a:prstGeom prst="straightConnector1">
                    <a:avLst/>
                  </a:prstGeom>
                  <a:ln w="28575">
                    <a:solidFill>
                      <a:schemeClr val="tx1"/>
                    </a:solidFill>
                    <a:tailEnd type="triangle" w="sm" len="med"/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20288540-E674-8966-D91D-7EAE0583BDA9}"/>
                  </a:ext>
                </a:extLst>
              </p:cNvPr>
              <p:cNvGrpSpPr/>
              <p:nvPr/>
            </p:nvGrpSpPr>
            <p:grpSpPr>
              <a:xfrm>
                <a:off x="2978444" y="3015757"/>
                <a:ext cx="1342917" cy="2035314"/>
                <a:chOff x="9086958" y="3146286"/>
                <a:chExt cx="1342917" cy="2035314"/>
              </a:xfrm>
            </p:grpSpPr>
            <p:cxnSp>
              <p:nvCxnSpPr>
                <p:cNvPr id="37" name="Straight Arrow Connector 36">
                  <a:extLst>
                    <a:ext uri="{FF2B5EF4-FFF2-40B4-BE49-F238E27FC236}">
                      <a16:creationId xmlns:a16="http://schemas.microsoft.com/office/drawing/2014/main" id="{FDEAFC21-C576-0DD5-F747-252A801F9B9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86958" y="3146286"/>
                  <a:ext cx="1342917" cy="2035314"/>
                </a:xfrm>
                <a:prstGeom prst="straightConnector1">
                  <a:avLst/>
                </a:prstGeom>
                <a:ln w="28575">
                  <a:solidFill>
                    <a:schemeClr val="tx1"/>
                  </a:solidFill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38" name="Text Box 23">
                  <a:extLst>
                    <a:ext uri="{FF2B5EF4-FFF2-40B4-BE49-F238E27FC236}">
                      <a16:creationId xmlns:a16="http://schemas.microsoft.com/office/drawing/2014/main" id="{0847475A-04D2-115C-BA4C-85885B8476C8}"/>
                    </a:ext>
                  </a:extLst>
                </p:cNvPr>
                <p:cNvSpPr txBox="1"/>
                <p:nvPr/>
              </p:nvSpPr>
              <p:spPr>
                <a:xfrm>
                  <a:off x="9460085" y="3995089"/>
                  <a:ext cx="420237" cy="473207"/>
                </a:xfrm>
                <a:prstGeom prst="rect">
                  <a:avLst/>
                </a:prstGeom>
                <a:grpFill/>
                <a:ln w="28575">
                  <a:noFill/>
                </a:ln>
              </p:spPr>
              <p:txBody>
                <a:bodyPr rot="0" spcFirstLastPara="0" vert="horz" wrap="square" lIns="91440" tIns="45720" rIns="91440" bIns="45720" numCol="1" spcCol="0" rtlCol="0" fromWordArt="0" anchor="t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r>
                    <a:rPr lang="en-US" sz="2000" b="1" i="1" dirty="0">
                      <a:effectLst/>
                      <a:latin typeface="Times New Roman" panose="02020603050405020304" pitchFamily="18" charset="0"/>
                      <a:ea typeface="Times New Roman" panose="02020603050405020304" pitchFamily="18" charset="0"/>
                    </a:rPr>
                    <a:t>r</a:t>
                  </a:r>
                  <a:endParaRPr lang="ru-RU" sz="2400" dirty="0">
                    <a:effectLst/>
                    <a:latin typeface="Times New Roman" panose="02020603050405020304" pitchFamily="18" charset="0"/>
                    <a:ea typeface="Times New Roman" panose="02020603050405020304" pitchFamily="18" charset="0"/>
                  </a:endParaRPr>
                </a:p>
              </p:txBody>
            </p:sp>
          </p:grp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B203B7E7-8DDD-45D3-F60A-F733BF938074}"/>
                </a:ext>
              </a:extLst>
            </p:cNvPr>
            <p:cNvSpPr txBox="1"/>
            <p:nvPr/>
          </p:nvSpPr>
          <p:spPr>
            <a:xfrm>
              <a:off x="4724584" y="5008628"/>
              <a:ext cx="304333" cy="4001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l-GR" sz="2000" b="1" i="1" dirty="0">
                  <a:latin typeface="Times New Roman" panose="02020603050405020304" pitchFamily="18" charset="0"/>
                  <a:ea typeface="Roboto" panose="02000000000000000000" pitchFamily="2" charset="0"/>
                  <a:cs typeface="Times New Roman" panose="02020603050405020304" pitchFamily="18" charset="0"/>
                </a:rPr>
                <a:t>ρ</a:t>
              </a:r>
              <a:endPara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Slide Number Placeholder 2">
            <a:extLst>
              <a:ext uri="{FF2B5EF4-FFF2-40B4-BE49-F238E27FC236}">
                <a16:creationId xmlns:a16="http://schemas.microsoft.com/office/drawing/2014/main" id="{4E5BBE85-7F2F-FDE8-F9F7-A882450621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0599" y="6355108"/>
            <a:ext cx="2743200" cy="365125"/>
          </a:xfrm>
        </p:spPr>
        <p:txBody>
          <a:bodyPr/>
          <a:lstStyle/>
          <a:p>
            <a:fld id="{05B4E56A-20DC-49B4-8D6C-36760AA3E560}" type="slidenum">
              <a:rPr lang="ru-RU" sz="1600" smtClean="0">
                <a:latin typeface="Roboto" panose="02000000000000000000" pitchFamily="2" charset="0"/>
                <a:ea typeface="Roboto" panose="02000000000000000000" pitchFamily="2" charset="0"/>
              </a:rPr>
              <a:t>8</a:t>
            </a:fld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/2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919529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2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8DC3C2C-5AEC-63DD-45B0-D4F490310E7A}"/>
              </a:ext>
            </a:extLst>
          </p:cNvPr>
          <p:cNvSpPr/>
          <p:nvPr/>
        </p:nvSpPr>
        <p:spPr>
          <a:xfrm>
            <a:off x="0" y="0"/>
            <a:ext cx="12192000" cy="747533"/>
          </a:xfrm>
          <a:prstGeom prst="rect">
            <a:avLst/>
          </a:prstGeom>
          <a:solidFill>
            <a:srgbClr val="75BBF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216C7A3-A316-BD98-F15A-749BCDEF9FE6}"/>
              </a:ext>
            </a:extLst>
          </p:cNvPr>
          <p:cNvSpPr txBox="1"/>
          <p:nvPr/>
        </p:nvSpPr>
        <p:spPr>
          <a:xfrm>
            <a:off x="0" y="78841"/>
            <a:ext cx="1219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latin typeface="Roboto Light" panose="02000000000000000000" pitchFamily="2" charset="0"/>
                <a:ea typeface="Roboto Light" panose="02000000000000000000" pitchFamily="2" charset="0"/>
              </a:rPr>
              <a:t>Решение линеаризованных уравнений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9E6C26-5358-E487-563F-5F84BF9166AE}"/>
                  </a:ext>
                </a:extLst>
              </p:cNvPr>
              <p:cNvSpPr txBox="1"/>
              <p:nvPr/>
            </p:nvSpPr>
            <p:spPr>
              <a:xfrm>
                <a:off x="606346" y="1067856"/>
                <a:ext cx="3841831" cy="247381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Далее</a:t>
                </a:r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 </a:t>
                </a: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обозначим</a:t>
                </a: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1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𝛘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sz="20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𝛒</m:t>
                                </m:r>
                              </m:e>
                            </m:mr>
                            <m:mr>
                              <m:e>
                                <m:acc>
                                  <m:accPr>
                                    <m:chr m:val="̇"/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acc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000" b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𝛒</m:t>
                                    </m:r>
                                  </m:e>
                                </m:acc>
                              </m:e>
                            </m:mr>
                          </m:m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, 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2000" i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000" i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b="0" dirty="0">
                  <a:latin typeface="Cambria Math" panose="02040503050406030204" pitchFamily="18" charset="0"/>
                  <a:ea typeface="Roboto" panose="02000000000000000000" pitchFamily="2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000" b="1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𝐜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𝐫</m:t>
                      </m:r>
                      <m:r>
                        <a:rPr lang="en-US" sz="2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𝐯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</m:oMath>
                  </m:oMathPara>
                </a14:m>
                <a:endParaRPr lang="ru-RU" sz="2000" dirty="0">
                  <a:latin typeface="Cambria Math" panose="02040503050406030204" pitchFamily="18" charset="0"/>
                  <a:ea typeface="Roboto" panose="02000000000000000000" pitchFamily="2" charset="0"/>
                </a:endParaRPr>
              </a:p>
              <a:p>
                <a:pPr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GB" sz="2000" b="1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sSub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sz="2000" b="1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dPr>
                          <m:e>
                            <m:d>
                              <m:dPr>
                                <m:ctrlPr>
                                  <a:rPr lang="en-US" sz="2000" b="1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</m:ctrlPr>
                              </m:dP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1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2000" b="1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mP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n-US" sz="2000" b="0" i="0" smtClean="0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</a:rPr>
                                            <m:t>a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brk m:alnAt="7"/>
                                            </m:rPr>
                                            <a:rPr lang="en-US" sz="2000" b="0" i="0" smtClean="0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</a:rPr>
                                            <m:t>1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 smtClean="0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n-US" sz="2000" b="0" i="0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</a:rPr>
                                            <m:t>a</m:t>
                                          </m:r>
                                        </m:e>
                                        <m:sub>
                                          <m:r>
                                            <a:rPr lang="en-US" sz="2000" b="0" i="0" smtClean="0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</a:rPr>
                                            <m:t>2</m:t>
                                          </m:r>
                                        </m:sub>
                                      </m:sSub>
                                    </m:e>
                                  </m:mr>
                                  <m:mr>
                                    <m:e>
                                      <m:sSub>
                                        <m:sSubPr>
                                          <m:ctrlPr>
                                            <a:rPr lang="en-US" sz="2000" b="1" i="1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  <m:brk m:alnAt="7"/>
                                            </m:rPr>
                                            <a:rPr lang="en-US" sz="2000" b="0" i="0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</a:rPr>
                                            <m:t>a</m:t>
                                          </m:r>
                                        </m:e>
                                        <m:sub>
                                          <m:r>
                                            <a:rPr lang="en-US" sz="2000" b="1" i="0" smtClean="0">
                                              <a:latin typeface="Cambria Math" panose="02040503050406030204" pitchFamily="18" charset="0"/>
                                              <a:ea typeface="Roboto" panose="02000000000000000000" pitchFamily="2" charset="0"/>
                                            </a:rPr>
                                            <m:t>𝟑</m:t>
                                          </m:r>
                                        </m:sub>
                                      </m:sSub>
                                    </m:e>
                                  </m:mr>
                                </m:m>
                              </m:e>
                            </m:d>
                          </m:e>
                        </m:d>
                      </m:e>
                      <m:sub>
                        <m:r>
                          <a:rPr lang="en-GB" sz="2000" b="1" i="0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  <m:t>𝐱</m:t>
                        </m:r>
                      </m:sub>
                    </m:sSub>
                    <m:r>
                      <a:rPr lang="en-US" sz="2000" b="1" i="1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=</m:t>
                    </m:r>
                    <m:d>
                      <m:dPr>
                        <m:ctrlPr>
                          <a:rPr lang="en-US" sz="2000" i="1" smtClean="0">
                            <a:latin typeface="Cambria Math" panose="02040503050406030204" pitchFamily="18" charset="0"/>
                            <a:ea typeface="Roboto" panose="02000000000000000000" pitchFamily="2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000" i="1" smtClean="0">
                                <a:latin typeface="Cambria Math" panose="02040503050406030204" pitchFamily="18" charset="0"/>
                                <a:ea typeface="Roboto" panose="02000000000000000000" pitchFamily="2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000" b="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000" b="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000" b="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sz="2000" b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𝟑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000" b="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000" b="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a:rPr lang="en-US" sz="200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000" b="1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  <m:brk m:alnAt="7"/>
                                    </m:rPr>
                                    <a:rPr lang="en-US" sz="2000" b="0" i="1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a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000">
                                      <a:latin typeface="Cambria Math" panose="02040503050406030204" pitchFamily="18" charset="0"/>
                                      <a:ea typeface="Roboto" panose="02000000000000000000" pitchFamily="2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.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F9E6C26-5358-E487-563F-5F84BF9166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6346" y="1067856"/>
                <a:ext cx="3841831" cy="2473819"/>
              </a:xfrm>
              <a:prstGeom prst="rect">
                <a:avLst/>
              </a:prstGeom>
              <a:blipFill>
                <a:blip r:embed="rId3"/>
                <a:stretch>
                  <a:fillRect l="-1585" t="-98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7911F9-0574-534D-C7C7-F589819FA127}"/>
                  </a:ext>
                </a:extLst>
              </p:cNvPr>
              <p:cNvSpPr txBox="1"/>
              <p:nvPr/>
            </p:nvSpPr>
            <p:spPr>
              <a:xfrm>
                <a:off x="4454443" y="1067856"/>
                <a:ext cx="7251781" cy="86177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Bef>
                    <a:spcPts val="1200"/>
                  </a:spcBef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1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𝛘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t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GB" sz="2000" b="1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𝛘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u-RU" sz="2000" i="1" dirty="0">
                  <a:latin typeface="Cambria Math" panose="02040503050406030204" pitchFamily="18" charset="0"/>
                  <a:ea typeface="Roboto" panose="02000000000000000000" pitchFamily="2" charset="0"/>
                </a:endParaRPr>
              </a:p>
              <a:p>
                <a:pPr>
                  <a:spcBef>
                    <a:spcPts val="1200"/>
                  </a:spcBef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Φ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𝑡</m:t>
                    </m:r>
                    <m:r>
                      <a:rPr lang="en-US" sz="20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0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ru-RU" sz="2000" dirty="0"/>
                  <a:t> </a:t>
                </a: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– переходная матрица линеаризованной системы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67911F9-0574-534D-C7C7-F589819FA1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443" y="1067856"/>
                <a:ext cx="7251781" cy="861774"/>
              </a:xfrm>
              <a:prstGeom prst="rect">
                <a:avLst/>
              </a:prstGeom>
              <a:blipFill>
                <a:blip r:embed="rId4"/>
                <a:stretch>
                  <a:fillRect b="-1126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96C48F0-53ED-59EC-A745-8A709A14174A}"/>
              </a:ext>
            </a:extLst>
          </p:cNvPr>
          <p:cNvSpPr txBox="1"/>
          <p:nvPr/>
        </p:nvSpPr>
        <p:spPr>
          <a:xfrm>
            <a:off x="555587" y="6030836"/>
            <a:ext cx="7502563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[1] </a:t>
            </a:r>
            <a:r>
              <a:rPr lang="en-US" sz="1600" i="1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Reynolds R.G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. Direct Solution of the Keplerian State Transition Matrix // Journal of</a:t>
            </a: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Guidance,</a:t>
            </a:r>
            <a:r>
              <a:rPr lang="ru-RU" sz="16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en-US" sz="1600" dirty="0">
                <a:effectLst/>
                <a:latin typeface="Roboto" panose="02000000000000000000" pitchFamily="2" charset="0"/>
                <a:ea typeface="Roboto" panose="02000000000000000000" pitchFamily="2" charset="0"/>
              </a:rPr>
              <a:t>Control, and Dynamics, 2022. Vol. 45. № 6.  P. 1162-1165.</a:t>
            </a:r>
            <a:endParaRPr lang="ru-RU" sz="16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143E7A-5E78-6CEE-18F6-C16048F30B1C}"/>
                  </a:ext>
                </a:extLst>
              </p:cNvPr>
              <p:cNvSpPr txBox="1"/>
              <p:nvPr/>
            </p:nvSpPr>
            <p:spPr>
              <a:xfrm>
                <a:off x="4454443" y="2049703"/>
                <a:ext cx="7642305" cy="314400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spcAft>
                    <a:spcPts val="1800"/>
                  </a:spcAft>
                </a:pP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Согласно </a:t>
                </a:r>
                <a:r>
                  <a:rPr lang="en-US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[1]</a:t>
                </a:r>
                <a:r>
                  <a:rPr lang="ru-RU" sz="2000" dirty="0">
                    <a:latin typeface="Roboto" panose="02000000000000000000" pitchFamily="2" charset="0"/>
                    <a:ea typeface="Roboto" panose="02000000000000000000" pitchFamily="2" charset="0"/>
                  </a:rPr>
                  <a:t>, в инерциальной СК при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smtClean="0">
                        <a:latin typeface="Cambria Math" panose="02040503050406030204" pitchFamily="18" charset="0"/>
                        <a:ea typeface="Roboto" panose="02000000000000000000" pitchFamily="2" charset="0"/>
                      </a:rPr>
                      <m:t>e</m:t>
                    </m:r>
                    <m:r>
                      <a:rPr lang="en-US" sz="20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≠1</m:t>
                    </m:r>
                  </m:oMath>
                </a14:m>
                <a:endParaRPr lang="en-US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Φ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𝑈</m:t>
                          </m:r>
                        </m:e>
                        <m:sup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 </m:t>
                          </m:r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</m:oMath>
                  </m:oMathPara>
                </a14:m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𝑈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𝐫</m:t>
                          </m:r>
                          <m:d>
                            <m:dPr>
                              <m:ctrlPr>
                                <a:rPr lang="en-US" sz="200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n-US" sz="2000" b="1" i="0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,</m:t>
                          </m:r>
                          <m:r>
                            <a:rPr lang="en-US" sz="2000" b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𝐯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t</m:t>
                              </m:r>
                            </m:e>
                          </m:d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𝐫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GB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en-GB" sz="2000" b="1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1">
                                                <a:latin typeface="Cambria Math" panose="02040503050406030204" pitchFamily="18" charset="0"/>
                                                <a:ea typeface="Roboto" panose="02000000000000000000" pitchFamily="2" charset="0"/>
                                              </a:rPr>
                                              <m:t>𝐫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x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GB" sz="2000" b="1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000" b="1" i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1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𝐯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sub>
                                    </m:sSub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+</m:t>
                                    </m:r>
                                    <m:sSub>
                                      <m:sSubPr>
                                        <m:ctrlP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d>
                                          <m:dPr>
                                            <m:begChr m:val="["/>
                                            <m:endChr m:val="]"/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r>
                                              <a:rPr lang="en-US" sz="2000" b="1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𝐜</m:t>
                                            </m:r>
                                          </m:e>
                                        </m:d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GB" sz="2000" b="0" i="0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x</m:t>
                                        </m:r>
                                      </m:sub>
                                    </m:sSub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000" b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𝐫</m:t>
                                </m:r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3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b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𝐯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GB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d>
                                      <m:dPr>
                                        <m:begChr m:val="["/>
                                        <m:endChr m:val="]"/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2000" b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𝐯</m:t>
                                        </m:r>
                                      </m:e>
                                    </m:d>
                                  </m:e>
                                  <m:sub>
                                    <m:r>
                                      <m:rPr>
                                        <m:sty m:val="p"/>
                                      </m:rPr>
                                      <a:rPr lang="en-GB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x</m:t>
                                    </m:r>
                                  </m:sub>
                                </m:sSub>
                              </m:e>
                              <m:e>
                                <m:d>
                                  <m:d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f>
                                      <m:f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fPr>
                                      <m:num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𝜇</m:t>
                                        </m:r>
                                      </m:num>
                                      <m:den>
                                        <m:sSup>
                                          <m:sSupPr>
                                            <m:ctrlP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GB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𝑟</m:t>
                                            </m:r>
                                          </m:e>
                                          <m:sup>
                                            <m:r>
                                              <a:rPr lang="en-US" sz="20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3</m:t>
                                            </m:r>
                                          </m:sup>
                                        </m:sSup>
                                      </m:den>
                                    </m:f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GB" sz="2000" b="1" i="1" smtClean="0">
                                                <a:latin typeface="Cambria Math" panose="02040503050406030204" pitchFamily="18" charset="0"/>
                                                <a:ea typeface="Roboto" panose="02000000000000000000" pitchFamily="2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sz="20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1">
                                                    <a:latin typeface="Cambria Math" panose="02040503050406030204" pitchFamily="18" charset="0"/>
                                                    <a:ea typeface="Roboto" panose="02000000000000000000" pitchFamily="2" charset="0"/>
                                                  </a:rPr>
                                                  <m:t>𝐫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2000" b="0" i="0" smtClean="0">
                                                <a:latin typeface="Cambria Math" panose="02040503050406030204" pitchFamily="18" charset="0"/>
                                                <a:ea typeface="Roboto" panose="02000000000000000000" pitchFamily="2" charset="0"/>
                                              </a:rPr>
                                              <m:t>x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Roboto" panose="02000000000000000000" pitchFamily="2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Roboto" panose="02000000000000000000" pitchFamily="2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>
                                          <m:sSubPr>
                                            <m:ctrlPr>
                                              <a:rPr lang="en-GB" sz="2000" b="1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d>
                                              <m:dPr>
                                                <m:begChr m:val="["/>
                                                <m:endChr m:val="]"/>
                                                <m:ctrlPr>
                                                  <a:rPr lang="en-US" sz="2000" b="1" i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</m:ctrlPr>
                                              </m:dPr>
                                              <m:e>
                                                <m:r>
                                                  <a:rPr lang="en-US" sz="2000" b="1">
                                                    <a:latin typeface="Cambria Math" panose="02040503050406030204" pitchFamily="18" charset="0"/>
                                                    <a:ea typeface="Cambria Math" panose="02040503050406030204" pitchFamily="18" charset="0"/>
                                                  </a:rPr>
                                                  <m:t>𝐯</m:t>
                                                </m:r>
                                              </m:e>
                                            </m:d>
                                          </m:e>
                                          <m:sub>
                                            <m:r>
                                              <m:rPr>
                                                <m:sty m:val="p"/>
                                              </m:rPr>
                                              <a:rPr lang="en-GB" sz="2000" b="0" i="0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x</m:t>
                                            </m:r>
                                          </m:sub>
                                        </m:sSub>
                                      </m:e>
                                      <m:sup>
                                        <m:r>
                                          <a:rPr lang="en-US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d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  <m:e>
                                <m:f>
                                  <m:fPr>
                                    <m:ctrlP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𝐯</m:t>
                                </m:r>
                                <m:r>
                                  <a:rPr lang="en-US" sz="2000" b="1" i="0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</m:t>
                                </m:r>
                                <m:f>
                                  <m:fPr>
                                    <m:ctrlPr>
                                      <a:rPr lang="en-US" sz="200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l-GR" sz="20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μ</m:t>
                                    </m:r>
                                  </m:num>
                                  <m:den>
                                    <m:r>
                                      <a:rPr lang="en-US" sz="2000" b="0" i="0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2</m:t>
                                    </m:r>
                                    <m:sSup>
                                      <m:sSupPr>
                                        <m:ctrlP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GB" sz="20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p>
                                        <m:r>
                                          <a:rPr lang="en-US" sz="2000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p>
                                    </m:sSup>
                                  </m:den>
                                </m:f>
                                <m:r>
                                  <a:rPr lang="en-US" sz="2000" b="1">
                                    <a:latin typeface="Cambria Math" panose="02040503050406030204" pitchFamily="18" charset="0"/>
                                    <a:ea typeface="Roboto" panose="02000000000000000000" pitchFamily="2" charset="0"/>
                                  </a:rPr>
                                  <m:t>𝐫</m:t>
                                </m:r>
                                <m: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∆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00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t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GB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  <a:p>
                <a:pPr>
                  <a:spcAft>
                    <a:spcPts val="1800"/>
                  </a:spcAft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𝐵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3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×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,</m:t>
                          </m:r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</m:ctrlPr>
                            </m:sSubPr>
                            <m:e>
                              <m:r>
                                <a:rPr lang="en-US" sz="2000" b="1" i="0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Roboto" panose="02000000000000000000" pitchFamily="2" charset="0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  <m:r>
                        <a:rPr lang="en-US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,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rank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d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𝐵</m:t>
                          </m:r>
                        </m:e>
                      </m:d>
                      <m:r>
                        <a:rPr lang="en-US" sz="2000" b="0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=2,</m:t>
                      </m:r>
                      <m:r>
                        <a:rPr lang="en-GB" sz="2000" b="0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𝐛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1</m:t>
                          </m:r>
                        </m:sub>
                      </m:sSub>
                      <m:r>
                        <a:rPr lang="en-US" sz="2000" b="0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⊥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</m:t>
                      </m:r>
                      <m:r>
                        <a:rPr lang="en-US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GB" sz="20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</m:ctrlPr>
                        </m:sSubPr>
                        <m:e>
                          <m:r>
                            <a:rPr lang="en-US" sz="2000" b="1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Roboto" panose="02000000000000000000" pitchFamily="2" charset="0"/>
                            </a:rPr>
                            <m:t>2</m:t>
                          </m:r>
                        </m:sub>
                      </m:sSub>
                      <m:r>
                        <a:rPr lang="en-US" sz="200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⊥</m:t>
                      </m:r>
                      <m:r>
                        <a:rPr lang="en-US" sz="2000" b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𝐜</m:t>
                      </m:r>
                    </m:oMath>
                  </m:oMathPara>
                </a14:m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D3143E7A-5E78-6CEE-18F6-C16048F30B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443" y="2049703"/>
                <a:ext cx="7642305" cy="3144002"/>
              </a:xfrm>
              <a:prstGeom prst="rect">
                <a:avLst/>
              </a:prstGeom>
              <a:blipFill>
                <a:blip r:embed="rId5"/>
                <a:stretch>
                  <a:fillRect l="-878" t="-77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0FFA3E-36DC-72AE-DD49-37151B083726}"/>
                  </a:ext>
                </a:extLst>
              </p:cNvPr>
              <p:cNvSpPr txBox="1"/>
              <p:nvPr/>
            </p:nvSpPr>
            <p:spPr>
              <a:xfrm>
                <a:off x="4448177" y="5228522"/>
                <a:ext cx="2976751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det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</m:t>
                      </m:r>
                      <m:r>
                        <a:rPr lang="en-GB" sz="2000" b="0" i="1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𝑈</m:t>
                      </m:r>
                      <m:r>
                        <a:rPr lang="en-US" sz="2000" b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≠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0</m:t>
                      </m:r>
                      <m:r>
                        <a:rPr lang="ru-R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∀</m:t>
                      </m:r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t</m:t>
                          </m:r>
                        </m:e>
                        <m:sub>
                          <m: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∈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ℝ</m:t>
                      </m:r>
                      <m:r>
                        <a:rPr lang="en-US" sz="2000" b="0" i="0" smtClean="0">
                          <a:latin typeface="Cambria Math" panose="02040503050406030204" pitchFamily="18" charset="0"/>
                          <a:ea typeface="Roboto" panose="02000000000000000000" pitchFamily="2" charset="0"/>
                        </a:rPr>
                        <m:t> </m:t>
                      </m:r>
                    </m:oMath>
                  </m:oMathPara>
                </a14:m>
                <a:endParaRPr lang="ru-RU" sz="2000" dirty="0">
                  <a:latin typeface="Roboto" panose="02000000000000000000" pitchFamily="2" charset="0"/>
                  <a:ea typeface="Roboto" panose="02000000000000000000" pitchFamily="2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0FFA3E-36DC-72AE-DD49-37151B0837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48177" y="5228522"/>
                <a:ext cx="2976751" cy="400110"/>
              </a:xfrm>
              <a:prstGeom prst="rect">
                <a:avLst/>
              </a:prstGeom>
              <a:blipFill>
                <a:blip r:embed="rId6"/>
                <a:stretch>
                  <a:fillRect b="-307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Box 1">
            <a:extLst>
              <a:ext uri="{FF2B5EF4-FFF2-40B4-BE49-F238E27FC236}">
                <a16:creationId xmlns:a16="http://schemas.microsoft.com/office/drawing/2014/main" id="{37281A7D-2EA5-39DA-9705-E4104342E3D5}"/>
              </a:ext>
            </a:extLst>
          </p:cNvPr>
          <p:cNvSpPr txBox="1"/>
          <p:nvPr/>
        </p:nvSpPr>
        <p:spPr>
          <a:xfrm>
            <a:off x="606346" y="3861998"/>
            <a:ext cx="332727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Roboto Light" panose="02000000000000000000" pitchFamily="2" charset="0"/>
                <a:ea typeface="Roboto Light" panose="02000000000000000000" pitchFamily="2" charset="0"/>
              </a:rPr>
              <a:t>Дальше идут собственные наработки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4E22FE-3FE1-2B75-BAE3-58F332591A45}"/>
              </a:ext>
            </a:extLst>
          </p:cNvPr>
          <p:cNvSpPr txBox="1"/>
          <p:nvPr/>
        </p:nvSpPr>
        <p:spPr>
          <a:xfrm>
            <a:off x="7240840" y="5193705"/>
            <a:ext cx="44653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Для явной записи матрицы </a:t>
            </a:r>
            <a:r>
              <a:rPr lang="en-GB" sz="2000" i="1" dirty="0">
                <a:latin typeface="Roboto" panose="02000000000000000000" pitchFamily="2" charset="0"/>
                <a:ea typeface="Roboto" panose="02000000000000000000" pitchFamily="2" charset="0"/>
              </a:rPr>
              <a:t>U</a:t>
            </a:r>
            <a:r>
              <a:rPr lang="en-GB" sz="2000" dirty="0">
                <a:latin typeface="Roboto" panose="02000000000000000000" pitchFamily="2" charset="0"/>
                <a:ea typeface="Roboto" panose="02000000000000000000" pitchFamily="2" charset="0"/>
              </a:rPr>
              <a:t> </a:t>
            </a:r>
            <a:r>
              <a:rPr lang="ru-RU" sz="2000" dirty="0">
                <a:latin typeface="Roboto" panose="02000000000000000000" pitchFamily="2" charset="0"/>
                <a:ea typeface="Roboto" panose="02000000000000000000" pitchFamily="2" charset="0"/>
              </a:rPr>
              <a:t>необходимо ввести конкретную СК</a:t>
            </a:r>
            <a:endParaRPr lang="ru-RU" sz="2000" b="1" i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9" name="Slide Number Placeholder 2">
            <a:extLst>
              <a:ext uri="{FF2B5EF4-FFF2-40B4-BE49-F238E27FC236}">
                <a16:creationId xmlns:a16="http://schemas.microsoft.com/office/drawing/2014/main" id="{CC0D29E1-4AEA-456F-09F8-F6705AF877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60599" y="6355108"/>
            <a:ext cx="2743200" cy="365125"/>
          </a:xfrm>
        </p:spPr>
        <p:txBody>
          <a:bodyPr/>
          <a:lstStyle/>
          <a:p>
            <a:fld id="{05B4E56A-20DC-49B4-8D6C-36760AA3E560}" type="slidenum">
              <a:rPr lang="ru-RU" sz="1600" smtClean="0">
                <a:latin typeface="Roboto" panose="02000000000000000000" pitchFamily="2" charset="0"/>
                <a:ea typeface="Roboto" panose="02000000000000000000" pitchFamily="2" charset="0"/>
              </a:rPr>
              <a:t>9</a:t>
            </a:fld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</a:rPr>
              <a:t>/2</a:t>
            </a:r>
            <a:r>
              <a:rPr lang="ru-RU" sz="1600" dirty="0">
                <a:latin typeface="Roboto" panose="02000000000000000000" pitchFamily="2" charset="0"/>
                <a:ea typeface="Roboto" panose="02000000000000000000" pitchFamily="2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884199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1" grpId="0"/>
      <p:bldP spid="12" grpId="0" uiExpand="1" build="p"/>
      <p:bldP spid="14" grpId="0"/>
      <p:bldP spid="2" grpId="0"/>
      <p:bldP spid="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OUTPUTDPI" val="1200"/>
  <p:tag name="ORIGINALHEIGHT" val="608,9238"/>
  <p:tag name="ORIGINALWIDTH" val="2698,163"/>
  <p:tag name="OUTPUTTYPE" val="PNG"/>
  <p:tag name="IGUANATEXVERSION" val="160"/>
  <p:tag name="LATEXADDIN" val="\documentclass{article}&#10;\usepackage{amsmath}&#10;\pagestyle{empty}&#10;\begin{document}&#10;$$&#10;d\boldsymbol{v}=\left[\begin{matrix}v_{x} + \frac{\boldsymbol{\delta}^{2} v_{\infty} x}{\eta^{2} a} - \frac{\boldsymbol{\delta}^{3} v_{\infty} y}{\eta^{2} a} + O\left(\boldsymbol{\delta}^{4}\right)\\v_{y} - \frac{\boldsymbol{\delta}^{2} v_{\infty} y}{2 \eta^{2} a} + \boldsymbol{\delta}^{3} \left(- \frac{v_{\infty} x}{\eta^{2} a} - \frac{v_{\infty} y}{4 \eta^{3} a}\right) + O\left(\boldsymbol{\delta}^{4}\right)\\v_{z} - \frac{\boldsymbol{\delta}^{2} v_{\infty} z}{2 \eta^{2} a} - \frac{\boldsymbol{\delta}^{3} v_{\infty} z}{4 \eta^{3} a} + O\left(\boldsymbol{\delta}^{4}\right)\end{matrix}\right]&#10;$$&#10;\end{document}"/>
  <p:tag name="IGUANATEXSIZE" val="20"/>
  <p:tag name="IGUANATEXCURSOR" val="97"/>
  <p:tag name="TRANSPARENCY" val="True"/>
  <p:tag name="LATEXENGINEID" val="0"/>
  <p:tag name="TEMPFOLDER" val=".\IguanaTexTmp\"/>
  <p:tag name="LATEXFORMHEIGHT" val="320"/>
  <p:tag name="LATEXFORMWIDTH" val="385"/>
  <p:tag name="LATEXFORMWRAP" val="True"/>
  <p:tag name="BITMAPVECTOR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2093</TotalTime>
  <Words>1899</Words>
  <Application>Microsoft Office PowerPoint</Application>
  <PresentationFormat>Widescreen</PresentationFormat>
  <Paragraphs>256</Paragraphs>
  <Slides>23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4" baseType="lpstr">
      <vt:lpstr>Arial</vt:lpstr>
      <vt:lpstr>Calibri</vt:lpstr>
      <vt:lpstr>Calibri Light</vt:lpstr>
      <vt:lpstr>Cambria Math</vt:lpstr>
      <vt:lpstr>Roboto</vt:lpstr>
      <vt:lpstr>Roboto Light</vt:lpstr>
      <vt:lpstr>Roboto Medium</vt:lpstr>
      <vt:lpstr>Roboto Thin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Denis Perepukhov</dc:creator>
  <cp:lastModifiedBy>Denis Perepukhov</cp:lastModifiedBy>
  <cp:revision>463</cp:revision>
  <dcterms:created xsi:type="dcterms:W3CDTF">2023-05-28T15:53:28Z</dcterms:created>
  <dcterms:modified xsi:type="dcterms:W3CDTF">2023-06-26T20:39:15Z</dcterms:modified>
</cp:coreProperties>
</file>