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7" r:id="rId4"/>
    <p:sldId id="301" r:id="rId5"/>
    <p:sldId id="302" r:id="rId6"/>
    <p:sldId id="270" r:id="rId7"/>
    <p:sldId id="271" r:id="rId8"/>
    <p:sldId id="261" r:id="rId9"/>
    <p:sldId id="265" r:id="rId10"/>
    <p:sldId id="299" r:id="rId11"/>
    <p:sldId id="282" r:id="rId12"/>
    <p:sldId id="283" r:id="rId13"/>
    <p:sldId id="292" r:id="rId14"/>
    <p:sldId id="298" r:id="rId15"/>
    <p:sldId id="267" r:id="rId16"/>
    <p:sldId id="268" r:id="rId17"/>
    <p:sldId id="269" r:id="rId18"/>
    <p:sldId id="287" r:id="rId19"/>
    <p:sldId id="293" r:id="rId20"/>
    <p:sldId id="294" r:id="rId21"/>
    <p:sldId id="295" r:id="rId22"/>
    <p:sldId id="296" r:id="rId23"/>
    <p:sldId id="297" r:id="rId24"/>
    <p:sldId id="286" r:id="rId25"/>
    <p:sldId id="304" r:id="rId26"/>
    <p:sldId id="273" r:id="rId27"/>
    <p:sldId id="274" r:id="rId28"/>
    <p:sldId id="305" r:id="rId29"/>
    <p:sldId id="258" r:id="rId30"/>
    <p:sldId id="259" r:id="rId31"/>
    <p:sldId id="260" r:id="rId32"/>
    <p:sldId id="262" r:id="rId33"/>
    <p:sldId id="285" r:id="rId34"/>
    <p:sldId id="303" r:id="rId35"/>
    <p:sldId id="276" r:id="rId36"/>
    <p:sldId id="277" r:id="rId37"/>
    <p:sldId id="278" r:id="rId38"/>
    <p:sldId id="280" r:id="rId39"/>
    <p:sldId id="281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71E51-EAA9-4D32-B1A5-B256F0D650EF}" type="datetimeFigureOut">
              <a:rPr lang="ru-RU" smtClean="0"/>
              <a:t>25.06.2023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04830-4A42-4B98-BAF3-040EFB83C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69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60C33-B98D-47ED-7DBF-5F8BB010C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AF95C8-F32F-41F4-E35B-0EC3F9D34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59334F-D056-E1FE-0417-46A971539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84A0-B990-4147-97EC-8ADDF5A71F93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937ED6-46AF-9E49-F45D-2B5C5522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574AA3-48BB-E104-CD61-CC0AAE45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4447-2E64-4B57-B977-376EA8AB9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48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716FC-A9BC-9A50-4E43-176F12537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7A76C9-BCC8-2560-CF15-D11426BC4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E89E59-BE1E-7F99-174B-ABB38791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8390-85BE-40B4-9E81-00D250C415A7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49E251-653D-2C4F-5871-358F79DB1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3672BB-9D61-8ACB-A825-B94864DD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04447-2E64-4B57-B977-376EA8AB9CC3}" type="slidenum">
              <a:rPr lang="ru-RU" smtClean="0"/>
              <a:pPr/>
              <a:t>‹#›</a:t>
            </a:fld>
            <a:r>
              <a:rPr lang="ru-RU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60500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9F48236-41E9-407B-A095-2FCD17C95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62C61E-E9B8-C138-C896-E8AC5C56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EE49C1-ACFD-0C0E-E123-BF302386F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69CA-7593-406F-8374-3F98C60EB00C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FB7C75-12DD-FACB-19D7-A727488C4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25150E-4A5E-BCF8-C99D-809FB62B3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04447-2E64-4B57-B977-376EA8AB9CC3}" type="slidenum">
              <a:rPr lang="ru-RU" smtClean="0"/>
              <a:pPr/>
              <a:t>‹#›</a:t>
            </a:fld>
            <a:r>
              <a:rPr lang="ru-RU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068228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FC81F-D235-F733-D240-7355E7140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72EFA6-74D8-D645-701B-38F0B1A5B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98581D-7022-3B87-F305-F92886018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46889-E8F9-40D7-A116-E2DBB5B3D829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457161-1CEB-4AEE-FCBD-86C04B8C7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0C2E69-6F9E-94D3-879B-7BBF1B28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BA5-D556-49F6-ACCC-E7BD823CE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139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740B9-82FE-56C9-F1DD-F8CBBD48B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B353AD-CEA3-553B-6B29-D856CF550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B8A308-D52A-4286-8F5C-E90955C0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940A-9C7D-4CA7-B60A-C6041535CDCC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A9B9D8-663E-8263-258E-16E5B6C86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34084F-EC3F-09C9-74BA-E2DAC7BAF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BA5-D556-49F6-ACCC-E7BD823CE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878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47496-B4CD-2492-5BFF-A7275878B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E128B4-11CF-30A4-26B0-154B3231A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BE9130-5307-42C8-1087-A3456889F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41854-B72F-40F7-940A-A3EE250F4CD7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9512DF-9BB4-8396-95B1-77B036008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4C8943-F90F-BB4E-2489-B36EC8ED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BA5-D556-49F6-ACCC-E7BD823CE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606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C8024-4827-7D3B-02EB-12C5D6704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B719A6-944B-F957-3654-85458ADC05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B24C69-DBDE-9EA1-3F65-C792E6886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FF4153-6297-D16E-7D2F-EFA6BFC08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8B53-39C4-43B7-8097-EB527F4A01AB}" type="datetime1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2AB661-971F-F0C6-F4C3-F70A774F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F58FFD-4827-C01C-FDC6-CBAD5CFD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BA5-D556-49F6-ACCC-E7BD823CE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836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46222-A790-CC47-DD6A-BF3D5E049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161E2B-14A2-A6A1-167E-D94882047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24D229-95D8-625D-CEA6-C7C17A72B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7C4B8E-5678-742B-A513-B1A589B4C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2086F08-EC1D-5CF3-024D-98E2CA6040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550C7E-6DD4-0EC1-CA25-DC5176B7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2D54-C84F-4886-A326-1EBE50D3F1DE}" type="datetime1">
              <a:rPr lang="ru-RU" smtClean="0"/>
              <a:t>26.06.2023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FF126D4-32EC-E735-09F7-3B092EAB3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CF7BAC-AC4F-37F4-FB22-4CC7140C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BA5-D556-49F6-ACCC-E7BD823CE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307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67559-762F-878F-10B5-B76673D5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09463D-1FB2-31AA-A6E9-4CD7E097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6F1C-44EE-42B8-9DB0-C2CBB103362A}" type="datetime1">
              <a:rPr lang="ru-RU" smtClean="0"/>
              <a:t>26.06.2023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0FB96B-4615-617C-5372-73785D168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4E3450-2860-6B9B-6146-21D860C7A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BA5-D556-49F6-ACCC-E7BD823CE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72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02A4456-A907-616A-861F-171044AB2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CAA3-7E89-4EDB-A92B-E562C645F82D}" type="datetime1">
              <a:rPr lang="ru-RU" smtClean="0"/>
              <a:t>26.06.2023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177BCF-FDCE-2A87-2E0A-47E24B285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7A8A8A-BCDF-C0A7-1A0D-D1D43F3B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BA5-D556-49F6-ACCC-E7BD823CE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67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C5BFC-AB29-E541-395A-6343EF4B5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68549C-8EC4-FF2B-3252-B650C0F2B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18330C-4065-B598-6364-5B1E01A19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ABBDC4-D09D-F123-D3BF-58FBC59B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A43D-9C85-4DBE-842F-972403E4027F}" type="datetime1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49F8BB-F564-492B-F729-F94E1F8D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433795-5843-C651-FA8B-2ECC2EA5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BA5-D556-49F6-ACCC-E7BD823CE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129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0CEAB-C694-7D51-204F-7B3ADC26D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87FC73-1CDE-CDE9-538E-EC4312BBD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E450F6-3B77-A6DA-4005-BC7F2C5CE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A931-F65D-4ADA-86D3-0EF275E4B86E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1BC735-4BBE-472D-319D-7FBB5010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BA0907-F8E2-A983-2841-C0E41395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04447-2E64-4B57-B977-376EA8AB9CC3}" type="slidenum">
              <a:rPr lang="ru-RU" smtClean="0"/>
              <a:pPr/>
              <a:t>‹#›</a:t>
            </a:fld>
            <a:r>
              <a:rPr lang="ru-RU" dirty="0"/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3091533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3DCC1-E1AB-C498-48E3-504377D20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FC3373-5974-5474-9BE6-44F09F0D5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DE76EB-E206-BE6E-C133-8522B7995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57462-9DA6-8DFC-7454-AA114BEB2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61B9-E62A-4465-97F6-12EDC69ED847}" type="datetime1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00B4F7-4470-D967-F182-C7A773DBE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35F40D-489C-F88B-4D05-DE91D23FD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BA5-D556-49F6-ACCC-E7BD823CE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35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D267F-397D-FA9C-036B-0E2C2108C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6C2525-5F01-0461-11DF-FAECB0486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C9BE2-4E8C-5387-159A-09C58228B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2B39B-B164-4390-81D9-EBE963650735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750A78-1B9C-9A44-FABB-36DB8410B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41DC2-BB49-1877-1EC0-C341A038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BA5-D556-49F6-ACCC-E7BD823CE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916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4AFB9E7-1A76-F113-E9FE-EA02A7D61F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8DB1E8-B1A6-BA45-F8B2-AC1611B4A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FA2D1-4AD6-7DAC-3958-725190F04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C951-5E83-4FC9-A228-67FA46A214B2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05D1B7-9717-D9F9-313E-CD79E57D6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9008DB-141A-FA4A-B3A8-86D107007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BA5-D556-49F6-ACCC-E7BD823CE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3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128CE-24F7-7237-4A08-67B193B07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119778-CF98-7BFB-A125-41BBEF8CE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C1F1B-9FE3-F047-F1F0-6F317FE88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3ADB-143A-4326-815C-46C06B2F02C4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F5AB0C-59B7-F0C3-F2F8-B83A24F65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29BABA-16CC-F13F-D6CA-AE1EB992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04447-2E64-4B57-B977-376EA8AB9CC3}" type="slidenum">
              <a:rPr lang="ru-RU" smtClean="0"/>
              <a:pPr/>
              <a:t>‹#›</a:t>
            </a:fld>
            <a:r>
              <a:rPr lang="ru-RU" dirty="0"/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4097594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193E3-9ED9-A73E-8258-22FBFB579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AC442B-F6EF-E51D-CCCA-0E0A5FA98E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A927B3-99C0-5BA4-C900-8AC147C4A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566A7D-4B7A-5C0D-8D70-0561608C6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9277-7B64-4982-A95E-7C88499B8B24}" type="datetime1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13624E-1DA0-1923-3DEA-F1C9F9078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089CE0-FB5B-3E5C-B0AD-B4099F556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04447-2E64-4B57-B977-376EA8AB9CC3}" type="slidenum">
              <a:rPr lang="ru-RU" smtClean="0"/>
              <a:pPr/>
              <a:t>‹#›</a:t>
            </a:fld>
            <a:r>
              <a:rPr lang="ru-RU" dirty="0"/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251884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C679E-E15C-D5AE-B259-1ABD59CA5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0495C3-418B-EDFA-866B-763D1ADC0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2F8DA8-9F64-5399-E6C3-42C4E1408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1FB663-467F-A81D-CE0C-C35E746A3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797F99-0434-11FD-3648-C95F50FA2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8A983E-7230-C0DD-49DA-2207308FD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41E4-C4EB-4035-81FC-226E31CB38F1}" type="datetime1">
              <a:rPr lang="ru-RU" smtClean="0"/>
              <a:t>26.06.2023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2036F2-FD84-498C-B70A-0780002C3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452FED-A89D-ED5B-F5B6-3E764BAE5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04447-2E64-4B57-B977-376EA8AB9CC3}" type="slidenum">
              <a:rPr lang="ru-RU" smtClean="0"/>
              <a:pPr/>
              <a:t>‹#›</a:t>
            </a:fld>
            <a:r>
              <a:rPr lang="ru-RU" dirty="0"/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326672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1C88F-17DA-4FFD-ED14-30A83A6C6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4787BD4-3E14-391D-13A8-9E4B176E0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460F2-C115-4870-B796-AC378FEA1582}" type="datetime1">
              <a:rPr lang="ru-RU" smtClean="0"/>
              <a:t>26.06.2023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E046E90-FA2F-4FA9-CE43-EF2B872D9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B3EF30-0718-F179-C09E-11E765936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04447-2E64-4B57-B977-376EA8AB9CC3}" type="slidenum">
              <a:rPr lang="ru-RU" smtClean="0"/>
              <a:pPr/>
              <a:t>‹#›</a:t>
            </a:fld>
            <a:r>
              <a:rPr lang="ru-RU" dirty="0"/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1460463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1C84C51-23AC-208C-93E5-227897705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DFEC-5B17-4A17-89C3-9BBCA2798BD9}" type="datetime1">
              <a:rPr lang="ru-RU" smtClean="0"/>
              <a:t>26.06.2023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5AF36C-06B0-8472-F545-6C8E2721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9CAD27-3901-7231-A020-4FD93A04C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04447-2E64-4B57-B977-376EA8AB9CC3}" type="slidenum">
              <a:rPr lang="ru-RU" smtClean="0"/>
              <a:pPr/>
              <a:t>‹#›</a:t>
            </a:fld>
            <a:r>
              <a:rPr lang="ru-RU" dirty="0"/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1240000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0ECA6-20AD-DA34-CFC5-EBB49656F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15989C-437B-F47A-15F0-DE64A1AE7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DE2A9A-E01D-9A21-CF01-FF271DD25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E5DA8B-3496-2871-296B-5CDC66D5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6FE61-85AF-4C79-8FC7-2FC844DE0D80}" type="datetime1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7D83F0-1F52-5A30-C630-0593E653E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5FFDFD-6B46-7F29-3601-A4788EB6E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04447-2E64-4B57-B977-376EA8AB9CC3}" type="slidenum">
              <a:rPr lang="ru-RU" smtClean="0"/>
              <a:pPr/>
              <a:t>‹#›</a:t>
            </a:fld>
            <a:r>
              <a:rPr lang="ru-RU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240598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D1E60-0C63-E461-3267-CC825E25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9BED40-3A01-DDDE-5B20-A4640C2D99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8EC115-BC5E-0010-97E3-68077B0DA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A8487A-7838-17FF-F8EE-C9E764044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1E520-EAA8-4559-9D1F-E9C5D2ECAEA0}" type="datetime1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141897-B1FF-C15F-1951-9D6C6D4A0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B22ED2-A87E-19B9-0D5D-6EBED6D8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04447-2E64-4B57-B977-376EA8AB9CC3}" type="slidenum">
              <a:rPr lang="ru-RU" smtClean="0"/>
              <a:pPr/>
              <a:t>‹#›</a:t>
            </a:fld>
            <a:r>
              <a:rPr lang="ru-RU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1882020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6464C-8FD7-EE01-115B-853548941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FCAA53-C58B-7B6F-BCEA-44EE332EA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A619E1-BECB-0786-5ECF-431AA96FC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D290B-3CB8-40CE-A41E-AC615FCA7F7E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124948-4963-87A3-3D37-3B4F6A1FB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46EA92-1809-0ABD-2817-1A804F664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04447-2E64-4B57-B977-376EA8AB9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24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79593-FA8C-6A1E-00C0-A00EB9D15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81C163-A044-8150-3F47-E5F876B5F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8A71CD-3946-E190-90B8-9263EBB0D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5A771-A61B-4363-9201-67D58623E493}" type="datetime1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24520A-2881-F9CF-EE13-8BD2BB483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3EADFD-BDF4-3D7F-4FA9-7A2AFA15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3230BA5-D556-49F6-ACCC-E7BD823CEC8D}" type="slidenum">
              <a:rPr lang="ru-RU" smtClean="0"/>
              <a:pPr/>
              <a:t>‹#›</a:t>
            </a:fld>
            <a:r>
              <a:rPr lang="ru-RU" dirty="0"/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390526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1.wmf"/><Relationship Id="rId7" Type="http://schemas.openxmlformats.org/officeDocument/2006/relationships/image" Target="../media/image33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7" Type="http://schemas.openxmlformats.org/officeDocument/2006/relationships/image" Target="../media/image1.png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image" Target="../media/image3.jpe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12" Type="http://schemas.openxmlformats.org/officeDocument/2006/relationships/image" Target="../media/image70.w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wmf"/><Relationship Id="rId11" Type="http://schemas.openxmlformats.org/officeDocument/2006/relationships/image" Target="../media/image69.wmf"/><Relationship Id="rId5" Type="http://schemas.openxmlformats.org/officeDocument/2006/relationships/image" Target="../media/image63.wmf"/><Relationship Id="rId10" Type="http://schemas.openxmlformats.org/officeDocument/2006/relationships/image" Target="../media/image68.wmf"/><Relationship Id="rId4" Type="http://schemas.openxmlformats.org/officeDocument/2006/relationships/image" Target="../media/image62.wmf"/><Relationship Id="rId9" Type="http://schemas.openxmlformats.org/officeDocument/2006/relationships/image" Target="../media/image67.wmf"/><Relationship Id="rId1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77.wmf"/><Relationship Id="rId18" Type="http://schemas.openxmlformats.org/officeDocument/2006/relationships/oleObject" Target="../embeddings/oleObject27.bin"/><Relationship Id="rId3" Type="http://schemas.openxmlformats.org/officeDocument/2006/relationships/image" Target="../media/image61.png"/><Relationship Id="rId21" Type="http://schemas.openxmlformats.org/officeDocument/2006/relationships/image" Target="../media/image80.wmf"/><Relationship Id="rId7" Type="http://schemas.openxmlformats.org/officeDocument/2006/relationships/image" Target="../media/image74.w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78.wmf"/><Relationship Id="rId2" Type="http://schemas.openxmlformats.org/officeDocument/2006/relationships/image" Target="../media/image71.png"/><Relationship Id="rId16" Type="http://schemas.openxmlformats.org/officeDocument/2006/relationships/oleObject" Target="../embeddings/oleObject26.bin"/><Relationship Id="rId20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76.wmf"/><Relationship Id="rId5" Type="http://schemas.openxmlformats.org/officeDocument/2006/relationships/image" Target="../media/image73.wmf"/><Relationship Id="rId15" Type="http://schemas.openxmlformats.org/officeDocument/2006/relationships/image" Target="../media/image1.png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79.wmf"/><Relationship Id="rId4" Type="http://schemas.openxmlformats.org/officeDocument/2006/relationships/image" Target="../media/image72.wmf"/><Relationship Id="rId9" Type="http://schemas.openxmlformats.org/officeDocument/2006/relationships/image" Target="../media/image75.wmf"/><Relationship Id="rId1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86.wmf"/><Relationship Id="rId18" Type="http://schemas.openxmlformats.org/officeDocument/2006/relationships/oleObject" Target="../embeddings/oleObject36.bin"/><Relationship Id="rId26" Type="http://schemas.openxmlformats.org/officeDocument/2006/relationships/oleObject" Target="../embeddings/oleObject40.bin"/><Relationship Id="rId3" Type="http://schemas.openxmlformats.org/officeDocument/2006/relationships/image" Target="../media/image81.wmf"/><Relationship Id="rId21" Type="http://schemas.openxmlformats.org/officeDocument/2006/relationships/image" Target="../media/image90.wmf"/><Relationship Id="rId7" Type="http://schemas.openxmlformats.org/officeDocument/2006/relationships/image" Target="../media/image83.wmf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88.wmf"/><Relationship Id="rId25" Type="http://schemas.openxmlformats.org/officeDocument/2006/relationships/image" Target="../media/image92.wmf"/><Relationship Id="rId2" Type="http://schemas.openxmlformats.org/officeDocument/2006/relationships/oleObject" Target="../embeddings/oleObject29.bin"/><Relationship Id="rId16" Type="http://schemas.openxmlformats.org/officeDocument/2006/relationships/oleObject" Target="../embeddings/oleObject35.bin"/><Relationship Id="rId20" Type="http://schemas.openxmlformats.org/officeDocument/2006/relationships/oleObject" Target="../embeddings/oleObject37.bin"/><Relationship Id="rId29" Type="http://schemas.openxmlformats.org/officeDocument/2006/relationships/image" Target="../media/image94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85.wmf"/><Relationship Id="rId24" Type="http://schemas.openxmlformats.org/officeDocument/2006/relationships/oleObject" Target="../embeddings/oleObject39.bin"/><Relationship Id="rId5" Type="http://schemas.openxmlformats.org/officeDocument/2006/relationships/image" Target="../media/image61.png"/><Relationship Id="rId15" Type="http://schemas.openxmlformats.org/officeDocument/2006/relationships/image" Target="../media/image87.wmf"/><Relationship Id="rId23" Type="http://schemas.openxmlformats.org/officeDocument/2006/relationships/image" Target="../media/image91.wmf"/><Relationship Id="rId28" Type="http://schemas.openxmlformats.org/officeDocument/2006/relationships/oleObject" Target="../embeddings/oleObject41.bin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89.wmf"/><Relationship Id="rId31" Type="http://schemas.openxmlformats.org/officeDocument/2006/relationships/image" Target="../media/image1.png"/><Relationship Id="rId4" Type="http://schemas.openxmlformats.org/officeDocument/2006/relationships/image" Target="../media/image82.jpeg"/><Relationship Id="rId9" Type="http://schemas.openxmlformats.org/officeDocument/2006/relationships/image" Target="../media/image84.wmf"/><Relationship Id="rId14" Type="http://schemas.openxmlformats.org/officeDocument/2006/relationships/oleObject" Target="../embeddings/oleObject34.bin"/><Relationship Id="rId22" Type="http://schemas.openxmlformats.org/officeDocument/2006/relationships/oleObject" Target="../embeddings/oleObject38.bin"/><Relationship Id="rId27" Type="http://schemas.openxmlformats.org/officeDocument/2006/relationships/image" Target="../media/image93.wmf"/><Relationship Id="rId30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1.png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99.wmf"/><Relationship Id="rId17" Type="http://schemas.openxmlformats.org/officeDocument/2006/relationships/image" Target="../media/image3.jpeg"/><Relationship Id="rId2" Type="http://schemas.openxmlformats.org/officeDocument/2006/relationships/image" Target="../media/image6.png"/><Relationship Id="rId16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98.wmf"/><Relationship Id="rId4" Type="http://schemas.openxmlformats.org/officeDocument/2006/relationships/image" Target="../media/image95.w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7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7" Type="http://schemas.openxmlformats.org/officeDocument/2006/relationships/image" Target="../media/image1.png"/><Relationship Id="rId2" Type="http://schemas.openxmlformats.org/officeDocument/2006/relationships/oleObject" Target="../embeddings/oleObject4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4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image" Target="../media/image19.wmf"/><Relationship Id="rId7" Type="http://schemas.openxmlformats.org/officeDocument/2006/relationships/oleObject" Target="../embeddings/oleObject53.bin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103.wmf"/><Relationship Id="rId10" Type="http://schemas.openxmlformats.org/officeDocument/2006/relationships/image" Target="../media/image1.png"/><Relationship Id="rId4" Type="http://schemas.openxmlformats.org/officeDocument/2006/relationships/oleObject" Target="../embeddings/oleObject51.bin"/><Relationship Id="rId9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7" Type="http://schemas.openxmlformats.org/officeDocument/2006/relationships/image" Target="../media/image1.png"/><Relationship Id="rId2" Type="http://schemas.openxmlformats.org/officeDocument/2006/relationships/oleObject" Target="../embeddings/oleObject5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55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13" Type="http://schemas.openxmlformats.org/officeDocument/2006/relationships/image" Target="../media/image110.wmf"/><Relationship Id="rId3" Type="http://schemas.openxmlformats.org/officeDocument/2006/relationships/image" Target="../media/image6.png"/><Relationship Id="rId7" Type="http://schemas.openxmlformats.org/officeDocument/2006/relationships/image" Target="../media/image108.wmf"/><Relationship Id="rId12" Type="http://schemas.openxmlformats.org/officeDocument/2006/relationships/oleObject" Target="../embeddings/oleObject60.bin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19.wmf"/><Relationship Id="rId5" Type="http://schemas.openxmlformats.org/officeDocument/2006/relationships/image" Target="../media/image107.w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6.bin"/><Relationship Id="rId9" Type="http://schemas.openxmlformats.org/officeDocument/2006/relationships/image" Target="../media/image109.wmf"/><Relationship Id="rId1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9.wmf"/><Relationship Id="rId7" Type="http://schemas.openxmlformats.org/officeDocument/2006/relationships/image" Target="../media/image112.wmf"/><Relationship Id="rId2" Type="http://schemas.openxmlformats.org/officeDocument/2006/relationships/oleObject" Target="../embeddings/oleObject6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111.wmf"/><Relationship Id="rId4" Type="http://schemas.openxmlformats.org/officeDocument/2006/relationships/oleObject" Target="../embeddings/oleObject62.bin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1.png"/><Relationship Id="rId17" Type="http://schemas.openxmlformats.org/officeDocument/2006/relationships/oleObject" Target="../embeddings/oleObject6.bin"/><Relationship Id="rId2" Type="http://schemas.openxmlformats.org/officeDocument/2006/relationships/image" Target="../media/image6.png"/><Relationship Id="rId16" Type="http://schemas.openxmlformats.org/officeDocument/2006/relationships/image" Target="../media/image13.wmf"/><Relationship Id="rId20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11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1.png"/><Relationship Id="rId19" Type="http://schemas.openxmlformats.org/officeDocument/2006/relationships/oleObject" Target="../embeddings/oleObject7.bin"/><Relationship Id="rId4" Type="http://schemas.openxmlformats.org/officeDocument/2006/relationships/image" Target="../media/image7.wmf"/><Relationship Id="rId9" Type="http://schemas.openxmlformats.org/officeDocument/2006/relationships/image" Target="../media/image3.jpeg"/><Relationship Id="rId1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8.wmf"/><Relationship Id="rId3" Type="http://schemas.openxmlformats.org/officeDocument/2006/relationships/image" Target="../media/image3.jpeg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2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7.wmf"/><Relationship Id="rId5" Type="http://schemas.openxmlformats.org/officeDocument/2006/relationships/image" Target="../media/image11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9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22.wmf"/><Relationship Id="rId3" Type="http://schemas.openxmlformats.org/officeDocument/2006/relationships/image" Target="../media/image18.wmf"/><Relationship Id="rId7" Type="http://schemas.openxmlformats.org/officeDocument/2006/relationships/image" Target="../media/image1.png"/><Relationship Id="rId12" Type="http://schemas.openxmlformats.org/officeDocument/2006/relationships/oleObject" Target="../embeddings/oleObject14.bin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21.wmf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0.wmf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DFB7B3-ACDA-8D84-7D09-7E0C21324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0581"/>
            <a:ext cx="9144000" cy="1731992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криволинейных координат для описания относительного движения космических аппаратов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C1A500-41E9-45FB-52EC-CF12EADF8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22573"/>
            <a:ext cx="9144000" cy="1655762"/>
          </a:xfrm>
        </p:spPr>
        <p:txBody>
          <a:bodyPr/>
          <a:lstStyle/>
          <a:p>
            <a:r>
              <a:rPr lang="ru-RU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(по материалам магистерской диссертации)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images.png">
            <a:extLst>
              <a:ext uri="{FF2B5EF4-FFF2-40B4-BE49-F238E27FC236}">
                <a16:creationId xmlns:a16="http://schemas.microsoft.com/office/drawing/2014/main" id="{59F9E85E-FD4B-8CE3-3C41-EF4AC3B4E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780" y="50800"/>
            <a:ext cx="1066420" cy="428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89609B-04C5-78B1-7563-7CEDBC2D1F56}"/>
              </a:ext>
            </a:extLst>
          </p:cNvPr>
          <p:cNvSpPr txBox="1"/>
          <p:nvPr/>
        </p:nvSpPr>
        <p:spPr>
          <a:xfrm>
            <a:off x="6769369" y="4093602"/>
            <a:ext cx="5422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И.А. Суслова, 2 курс магистратуры ФПМИ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к.ф.-м.н. Маштаков Я.В.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5ED793-854F-A18A-04D5-0547CE983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2" y="3242687"/>
            <a:ext cx="6562903" cy="262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D5AFD833-1441-23E1-BA98-095CF810C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>
                <a:solidFill>
                  <a:schemeClr val="tx1"/>
                </a:solidFill>
              </a:rPr>
              <a:t>1</a:t>
            </a:fld>
            <a:r>
              <a:rPr lang="ru-RU" dirty="0">
                <a:solidFill>
                  <a:schemeClr val="tx1"/>
                </a:solidFill>
              </a:rPr>
              <a:t>/25</a:t>
            </a:r>
          </a:p>
        </p:txBody>
      </p:sp>
      <p:pic>
        <p:nvPicPr>
          <p:cNvPr id="11" name="Рисунок 10" descr="ipm-label.jpg">
            <a:extLst>
              <a:ext uri="{FF2B5EF4-FFF2-40B4-BE49-F238E27FC236}">
                <a16:creationId xmlns:a16="http://schemas.microsoft.com/office/drawing/2014/main" id="{6A2F0D2A-9F96-0111-BAC6-47388BF6ADE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97" y="33062"/>
            <a:ext cx="1058626" cy="579812"/>
          </a:xfrm>
          <a:prstGeom prst="rect">
            <a:avLst/>
          </a:prstGeom>
        </p:spPr>
      </p:pic>
      <p:pic>
        <p:nvPicPr>
          <p:cNvPr id="12" name="Рисунок 11" descr="images.png">
            <a:extLst>
              <a:ext uri="{FF2B5EF4-FFF2-40B4-BE49-F238E27FC236}">
                <a16:creationId xmlns:a16="http://schemas.microsoft.com/office/drawing/2014/main" id="{CEEF2105-D8DB-BFE8-E0B9-2F3319879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175" y="33060"/>
            <a:ext cx="1066420" cy="428628"/>
          </a:xfrm>
          <a:prstGeom prst="rect">
            <a:avLst/>
          </a:prstGeom>
        </p:spPr>
      </p:pic>
      <p:pic>
        <p:nvPicPr>
          <p:cNvPr id="13" name="Рисунок 12" descr="ipm-label.jpg">
            <a:extLst>
              <a:ext uri="{FF2B5EF4-FFF2-40B4-BE49-F238E27FC236}">
                <a16:creationId xmlns:a16="http://schemas.microsoft.com/office/drawing/2014/main" id="{2BCFB3CE-2A29-A786-2CE6-5A6C602EF4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4" name="Рисунок 13" descr="images.png">
            <a:extLst>
              <a:ext uri="{FF2B5EF4-FFF2-40B4-BE49-F238E27FC236}">
                <a16:creationId xmlns:a16="http://schemas.microsoft.com/office/drawing/2014/main" id="{A4F9666D-46FA-6F81-F15B-DFF50801E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45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B598930-17D8-0FA6-08B1-A418104680CA}"/>
              </a:ext>
            </a:extLst>
          </p:cNvPr>
          <p:cNvSpPr txBox="1">
            <a:spLocks/>
          </p:cNvSpPr>
          <p:nvPr/>
        </p:nvSpPr>
        <p:spPr>
          <a:xfrm>
            <a:off x="838200" y="1392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Исследование зависимости результатов </a:t>
            </a:r>
          </a:p>
          <a:p>
            <a:pPr algn="ctr"/>
            <a:r>
              <a:rPr lang="ru-RU" dirty="0"/>
              <a:t>от опорной орбиты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2F7A6-8304-CAB6-BFCC-5E423753B00F}"/>
              </a:ext>
            </a:extLst>
          </p:cNvPr>
          <p:cNvSpPr txBox="1"/>
          <p:nvPr/>
        </p:nvSpPr>
        <p:spPr>
          <a:xfrm>
            <a:off x="721744" y="6072006"/>
            <a:ext cx="4865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Наклонение опорной орбиты фиксировано</a:t>
            </a:r>
            <a:r>
              <a:rPr lang="en-US" dirty="0"/>
              <a:t>; </a:t>
            </a:r>
            <a:r>
              <a:rPr lang="ru-RU" dirty="0"/>
              <a:t>радиус перебирался от 6900 до 7100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A8A5B3-A9CD-88C3-C5E7-18F55350D341}"/>
              </a:ext>
            </a:extLst>
          </p:cNvPr>
          <p:cNvSpPr txBox="1"/>
          <p:nvPr/>
        </p:nvSpPr>
        <p:spPr>
          <a:xfrm>
            <a:off x="6606000" y="6072005"/>
            <a:ext cx="4865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Радиус опорной орбиты фиксирован</a:t>
            </a:r>
            <a:r>
              <a:rPr lang="en-US" dirty="0"/>
              <a:t>; </a:t>
            </a:r>
            <a:r>
              <a:rPr lang="ru-RU" dirty="0"/>
              <a:t>перебиралось наклонение</a:t>
            </a:r>
          </a:p>
        </p:txBody>
      </p:sp>
      <p:pic>
        <p:nvPicPr>
          <p:cNvPr id="3" name="Рисунок 2" descr="Изображение выглядит как текст, График, диаграмма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CD7D6530-77D5-422F-82AD-64510874D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" y="1464846"/>
            <a:ext cx="5726289" cy="429520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снимок экрана, линия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6E328AE7-9280-B1FA-709D-F4B72F80F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460" y="1461706"/>
            <a:ext cx="5726288" cy="429520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AD286026-2FC3-E797-E4EA-662C1236E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10</a:t>
            </a:fld>
            <a:r>
              <a:rPr lang="ru-RU" dirty="0"/>
              <a:t>/25</a:t>
            </a:r>
          </a:p>
        </p:txBody>
      </p:sp>
      <p:pic>
        <p:nvPicPr>
          <p:cNvPr id="18" name="Рисунок 17" descr="ipm-label.jpg">
            <a:extLst>
              <a:ext uri="{FF2B5EF4-FFF2-40B4-BE49-F238E27FC236}">
                <a16:creationId xmlns:a16="http://schemas.microsoft.com/office/drawing/2014/main" id="{840E5A14-EA77-EBC2-0188-7A509D7379E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9" name="Рисунок 18" descr="images.png">
            <a:extLst>
              <a:ext uri="{FF2B5EF4-FFF2-40B4-BE49-F238E27FC236}">
                <a16:creationId xmlns:a16="http://schemas.microsoft.com/office/drawing/2014/main" id="{4B65FC91-824E-6415-B03B-43ED941D1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5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35C427C-ED6B-FB20-ED74-8D9552FBD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296" y="-93439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Исследование зависимости результатов </a:t>
            </a:r>
            <a:br>
              <a:rPr lang="ru-RU" dirty="0"/>
            </a:br>
            <a:r>
              <a:rPr lang="ru-RU" dirty="0"/>
              <a:t>от опорной орбиты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85C2D78-91B7-964D-C126-BA98E8883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1066800"/>
            <a:ext cx="11562080" cy="56883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Различные варианты задания опорной орбиты</a:t>
            </a:r>
            <a:r>
              <a:rPr lang="en-US" dirty="0"/>
              <a:t>:</a:t>
            </a:r>
            <a:endParaRPr lang="ru-RU" dirty="0"/>
          </a:p>
          <a:p>
            <a:r>
              <a:rPr lang="ru-RU" dirty="0"/>
              <a:t>В качестве параметров опорной орбиты значение большой полуоси и наклонения орбиты главного аппарата</a:t>
            </a:r>
          </a:p>
          <a:p>
            <a:r>
              <a:rPr lang="ru-RU" dirty="0"/>
              <a:t>В качестве параметров опорной орбиты значение большой полуоси и наклонения орбиты ведомого аппарата</a:t>
            </a:r>
          </a:p>
          <a:p>
            <a:r>
              <a:rPr lang="ru-RU" dirty="0"/>
              <a:t>В качестве параметров опорной орбиты брался средний радиус между главным и ведомым спутников, а также их среднее наклонение</a:t>
            </a:r>
            <a:endParaRPr lang="en-US" dirty="0"/>
          </a:p>
          <a:p>
            <a:r>
              <a:rPr lang="ru-RU" dirty="0"/>
              <a:t>Радиус опорной орбиты брался равным большой полуоси главного аппарата, а наклонение опорной орбиты считалось по формуле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ru-RU" dirty="0"/>
          </a:p>
          <a:p>
            <a:r>
              <a:rPr lang="ru-RU" dirty="0"/>
              <a:t>В качестве параметров опорной орбиты осредненные элементы главного спутника</a:t>
            </a:r>
          </a:p>
          <a:p>
            <a:r>
              <a:rPr lang="ru-RU" dirty="0"/>
              <a:t>В качестве параметров опорной орбиты осредненные элементы ведомого спутника</a:t>
            </a:r>
          </a:p>
          <a:p>
            <a:r>
              <a:rPr lang="ru-RU" dirty="0"/>
              <a:t>В качестве параметров опорной орбиты осредненные элементы средних радиуса и наклонения орбит главного и ведомого аппарата</a:t>
            </a:r>
          </a:p>
          <a:p>
            <a:endParaRPr lang="ru-RU" dirty="0"/>
          </a:p>
          <a:p>
            <a:endParaRPr lang="ru-RU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D836CD1-B2D2-6F75-5F0D-FAF31BBFC0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10521"/>
              </p:ext>
            </p:extLst>
          </p:nvPr>
        </p:nvGraphicFramePr>
        <p:xfrm>
          <a:off x="888296" y="4250055"/>
          <a:ext cx="40132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012920" imgH="812520" progId="Equation.DSMT4">
                  <p:embed/>
                </p:oleObj>
              </mc:Choice>
              <mc:Fallback>
                <p:oleObj name="Equation" r:id="rId2" imgW="4012920" imgH="81252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CD836CD1-B2D2-6F75-5F0D-FAF31BBFC0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88296" y="4250055"/>
                        <a:ext cx="40132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2A58454-9A19-0331-914E-6902B4D7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11</a:t>
            </a:fld>
            <a:r>
              <a:rPr lang="ru-RU" dirty="0"/>
              <a:t>/25</a:t>
            </a:r>
          </a:p>
        </p:txBody>
      </p:sp>
      <p:pic>
        <p:nvPicPr>
          <p:cNvPr id="12" name="Рисунок 11" descr="ipm-label.jpg">
            <a:extLst>
              <a:ext uri="{FF2B5EF4-FFF2-40B4-BE49-F238E27FC236}">
                <a16:creationId xmlns:a16="http://schemas.microsoft.com/office/drawing/2014/main" id="{140C34AD-E3C4-C875-B037-F58D01B75DE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3" name="Рисунок 12" descr="images.png">
            <a:extLst>
              <a:ext uri="{FF2B5EF4-FFF2-40B4-BE49-F238E27FC236}">
                <a16:creationId xmlns:a16="http://schemas.microsoft.com/office/drawing/2014/main" id="{097CC006-E6A5-CA24-152F-E7DD978D1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99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линия, диаграмм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59938A3-315C-2D81-C105-551812346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18" y="988342"/>
            <a:ext cx="7682133" cy="5762258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1E87522-B73E-CD72-D201-A7B96AF72E6D}"/>
              </a:ext>
            </a:extLst>
          </p:cNvPr>
          <p:cNvSpPr txBox="1">
            <a:spLocks/>
          </p:cNvSpPr>
          <p:nvPr/>
        </p:nvSpPr>
        <p:spPr>
          <a:xfrm>
            <a:off x="838200" y="1392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Исследование зависимости результатов </a:t>
            </a:r>
          </a:p>
          <a:p>
            <a:pPr algn="ctr"/>
            <a:r>
              <a:rPr lang="ru-RU" dirty="0"/>
              <a:t>от опорной орбиты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A342BC6-FE2B-0B31-EE5E-4223F37B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12</a:t>
            </a:fld>
            <a:r>
              <a:rPr lang="ru-RU" dirty="0"/>
              <a:t>/25</a:t>
            </a:r>
          </a:p>
        </p:txBody>
      </p:sp>
      <p:pic>
        <p:nvPicPr>
          <p:cNvPr id="12" name="Рисунок 11" descr="ipm-label.jpg">
            <a:extLst>
              <a:ext uri="{FF2B5EF4-FFF2-40B4-BE49-F238E27FC236}">
                <a16:creationId xmlns:a16="http://schemas.microsoft.com/office/drawing/2014/main" id="{E1AF6FF5-C036-54F3-B1E4-5BA7FAE23B8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4" name="Рисунок 13" descr="images.png">
            <a:extLst>
              <a:ext uri="{FF2B5EF4-FFF2-40B4-BE49-F238E27FC236}">
                <a16:creationId xmlns:a16="http://schemas.microsoft.com/office/drawing/2014/main" id="{B69007C1-E0F3-F25B-F15E-7FD5BDD0B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61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1E87522-B73E-CD72-D201-A7B96AF72E6D}"/>
              </a:ext>
            </a:extLst>
          </p:cNvPr>
          <p:cNvSpPr txBox="1">
            <a:spLocks/>
          </p:cNvSpPr>
          <p:nvPr/>
        </p:nvSpPr>
        <p:spPr>
          <a:xfrm>
            <a:off x="1001684" y="170412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Исследование зависимости результатов от опорной орбиты</a:t>
            </a:r>
          </a:p>
        </p:txBody>
      </p:sp>
      <p:pic>
        <p:nvPicPr>
          <p:cNvPr id="8" name="Рисунок 7" descr="Изображение выглядит как текст, линия, снимок экрана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C669FE94-A879-ABAF-21F0-5B36E2486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" b="-1"/>
          <a:stretch/>
        </p:blipFill>
        <p:spPr>
          <a:xfrm>
            <a:off x="157233" y="1835152"/>
            <a:ext cx="6247446" cy="418808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снимок экрана, График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C23E3913-B9C2-D839-5B1A-89D14C6F97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-2" b="-2"/>
          <a:stretch/>
        </p:blipFill>
        <p:spPr>
          <a:xfrm>
            <a:off x="6057899" y="1981441"/>
            <a:ext cx="6131052" cy="4110056"/>
          </a:xfrm>
          <a:prstGeom prst="rect">
            <a:avLst/>
          </a:prstGeom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2FBC5BE9-5B80-9E0D-4C43-E181051C3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13</a:t>
            </a:fld>
            <a:r>
              <a:rPr lang="ru-RU" dirty="0"/>
              <a:t>/25</a:t>
            </a:r>
          </a:p>
        </p:txBody>
      </p:sp>
      <p:pic>
        <p:nvPicPr>
          <p:cNvPr id="16" name="Рисунок 15" descr="ipm-label.jpg">
            <a:extLst>
              <a:ext uri="{FF2B5EF4-FFF2-40B4-BE49-F238E27FC236}">
                <a16:creationId xmlns:a16="http://schemas.microsoft.com/office/drawing/2014/main" id="{0D68B948-ABA8-62F7-6922-225F6E0A4E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7" name="Рисунок 16" descr="images.png">
            <a:extLst>
              <a:ext uri="{FF2B5EF4-FFF2-40B4-BE49-F238E27FC236}">
                <a16:creationId xmlns:a16="http://schemas.microsoft.com/office/drawing/2014/main" id="{F5236A7A-7B48-8443-AA6E-CA294A5DB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96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5591CAD-7D2D-9C66-5016-AF9F3890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118" y="26640"/>
            <a:ext cx="8810073" cy="1143265"/>
          </a:xfrm>
        </p:spPr>
        <p:txBody>
          <a:bodyPr/>
          <a:lstStyle/>
          <a:p>
            <a:r>
              <a:rPr lang="ru-RU" sz="4400" dirty="0">
                <a:latin typeface="Calibri Light"/>
                <a:cs typeface="Calibri Light"/>
              </a:rPr>
              <a:t>Переход к </a:t>
            </a:r>
            <a:r>
              <a:rPr lang="en-US" sz="4400" dirty="0">
                <a:latin typeface="Calibri Light"/>
                <a:cs typeface="Calibri Light"/>
              </a:rPr>
              <a:t>“</a:t>
            </a:r>
            <a:r>
              <a:rPr lang="ru-RU" sz="4400" dirty="0" err="1">
                <a:latin typeface="Calibri Light"/>
                <a:cs typeface="Calibri Light"/>
              </a:rPr>
              <a:t>хилловским</a:t>
            </a:r>
            <a:r>
              <a:rPr lang="en-US" sz="4400" dirty="0">
                <a:latin typeface="Calibri Light"/>
                <a:cs typeface="Calibri Light"/>
              </a:rPr>
              <a:t>”</a:t>
            </a:r>
            <a:r>
              <a:rPr lang="ru-RU" sz="4400" dirty="0">
                <a:latin typeface="Calibri Light"/>
                <a:cs typeface="Calibri Light"/>
              </a:rPr>
              <a:t> константам</a:t>
            </a: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86C5A015-3C2A-252B-9807-268CD25BB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582" y="1281933"/>
            <a:ext cx="10648474" cy="4845649"/>
          </a:xfrm>
        </p:spPr>
        <p:txBody>
          <a:bodyPr vert="horz" lIns="106802" tIns="53401" rIns="106802" bIns="53401" rtlCol="0" anchor="t">
            <a:normAutofit/>
          </a:bodyPr>
          <a:lstStyle/>
          <a:p>
            <a:pPr marL="400050" indent="-400050">
              <a:buNone/>
            </a:pPr>
            <a:r>
              <a:rPr lang="ru-RU" sz="2800" dirty="0"/>
              <a:t>Решение модифицированных уравнений ХКУ в криволинейных координатах имеет вид</a:t>
            </a:r>
            <a:r>
              <a:rPr lang="en-US" sz="2800" dirty="0"/>
              <a:t>:</a:t>
            </a:r>
            <a:endParaRPr lang="ru-RU" sz="2800" dirty="0">
              <a:cs typeface="Calibri"/>
            </a:endParaRPr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5D18872B-5A55-87DA-ED32-6A2ADFB2BD3C}"/>
              </a:ext>
            </a:extLst>
          </p:cNvPr>
          <p:cNvSpPr/>
          <p:nvPr/>
        </p:nvSpPr>
        <p:spPr>
          <a:xfrm>
            <a:off x="6482000" y="2082340"/>
            <a:ext cx="115832" cy="212389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Правая фигурная скобка 7">
            <a:extLst>
              <a:ext uri="{FF2B5EF4-FFF2-40B4-BE49-F238E27FC236}">
                <a16:creationId xmlns:a16="http://schemas.microsoft.com/office/drawing/2014/main" id="{7EA036EE-5442-4DD8-ED8B-4426404CB2BD}"/>
              </a:ext>
            </a:extLst>
          </p:cNvPr>
          <p:cNvSpPr/>
          <p:nvPr/>
        </p:nvSpPr>
        <p:spPr>
          <a:xfrm>
            <a:off x="6495760" y="4216343"/>
            <a:ext cx="102072" cy="135972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2104E7-0B0F-CA6B-24C1-95A614785146}"/>
              </a:ext>
            </a:extLst>
          </p:cNvPr>
          <p:cNvSpPr txBox="1"/>
          <p:nvPr/>
        </p:nvSpPr>
        <p:spPr>
          <a:xfrm>
            <a:off x="7024990" y="2710668"/>
            <a:ext cx="25559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Движение в </a:t>
            </a:r>
          </a:p>
          <a:p>
            <a:r>
              <a:rPr lang="ru-RU" sz="2400" dirty="0"/>
              <a:t>плоскости орбиты</a:t>
            </a:r>
            <a:endParaRPr lang="en-GB" sz="2400" dirty="0"/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178FD2-D1F0-5182-5AB9-74124C2C1DB5}"/>
              </a:ext>
            </a:extLst>
          </p:cNvPr>
          <p:cNvSpPr txBox="1"/>
          <p:nvPr/>
        </p:nvSpPr>
        <p:spPr>
          <a:xfrm>
            <a:off x="7024990" y="4375424"/>
            <a:ext cx="42414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Движение вне </a:t>
            </a:r>
          </a:p>
          <a:p>
            <a:r>
              <a:rPr lang="ru-RU" sz="2400" dirty="0"/>
              <a:t>плоскости орбиты</a:t>
            </a:r>
            <a:endParaRPr lang="en-GB" sz="2400" dirty="0"/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D9B160-EB68-BD44-682B-2C3DEA2E3B37}"/>
              </a:ext>
            </a:extLst>
          </p:cNvPr>
          <p:cNvSpPr txBox="1"/>
          <p:nvPr/>
        </p:nvSpPr>
        <p:spPr>
          <a:xfrm>
            <a:off x="618000" y="5488945"/>
            <a:ext cx="10916479" cy="12772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800" dirty="0"/>
              <a:t>Будем использовать эти константы (две амплитуды, дрейф, сдвиг, две фазы) по аналогии с </a:t>
            </a:r>
            <a:r>
              <a:rPr lang="ru-RU" sz="2800" dirty="0" err="1"/>
              <a:t>оскулирующими</a:t>
            </a:r>
            <a:r>
              <a:rPr lang="ru-RU" sz="2800" dirty="0"/>
              <a:t> элементами орбиты</a:t>
            </a:r>
          </a:p>
          <a:p>
            <a:endParaRPr lang="ru-RU" dirty="0"/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76F7A8CE-772C-97E0-29E3-9923EB3212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562718"/>
              </p:ext>
            </p:extLst>
          </p:nvPr>
        </p:nvGraphicFramePr>
        <p:xfrm>
          <a:off x="1109426" y="2034545"/>
          <a:ext cx="4457700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57520" imgH="3454200" progId="Equation.DSMT4">
                  <p:embed/>
                </p:oleObj>
              </mc:Choice>
              <mc:Fallback>
                <p:oleObj name="Equation" r:id="rId2" imgW="4457520" imgH="3454200" progId="Equation.DSMT4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76F7A8CE-772C-97E0-29E3-9923EB3212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426" y="2034545"/>
                        <a:ext cx="4457700" cy="345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40A0906-E9DF-0231-9C15-D97DEB30A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14</a:t>
            </a:fld>
            <a:r>
              <a:rPr lang="ru-RU" dirty="0"/>
              <a:t>/25</a:t>
            </a:r>
          </a:p>
        </p:txBody>
      </p:sp>
      <p:pic>
        <p:nvPicPr>
          <p:cNvPr id="17" name="Рисунок 16" descr="ipm-label.jpg">
            <a:extLst>
              <a:ext uri="{FF2B5EF4-FFF2-40B4-BE49-F238E27FC236}">
                <a16:creationId xmlns:a16="http://schemas.microsoft.com/office/drawing/2014/main" id="{16D208DC-4F36-0FDE-E2FD-C714A7EC60C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8" name="Рисунок 17" descr="images.png">
            <a:extLst>
              <a:ext uri="{FF2B5EF4-FFF2-40B4-BE49-F238E27FC236}">
                <a16:creationId xmlns:a16="http://schemas.microsoft.com/office/drawing/2014/main" id="{43461177-2EA3-7837-13B7-705CD0D1A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57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5B2B503-7207-47A5-67E2-DCE6DDC3C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081" y="-29254"/>
            <a:ext cx="6961838" cy="1143265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alibri Light" pitchFamily="34" charset="0"/>
                <a:cs typeface="Calibri Light" pitchFamily="34" charset="0"/>
              </a:rPr>
              <a:t>Задание начальных данных</a:t>
            </a: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3487718C-5D14-ACD9-7A30-C32E3D4DC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56" y="1148515"/>
            <a:ext cx="11231544" cy="49292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/>
              <a:t>Задание происходит с помощью констант Хилла</a:t>
            </a:r>
            <a:r>
              <a:rPr lang="en-US" sz="2800" dirty="0"/>
              <a:t>:</a:t>
            </a:r>
            <a:endParaRPr lang="ru-RU" sz="2800" dirty="0"/>
          </a:p>
          <a:p>
            <a:r>
              <a:rPr lang="ru-RU" sz="2800" dirty="0"/>
              <a:t>Фиксируем величины относительной орбиты (задание</a:t>
            </a:r>
            <a:r>
              <a:rPr lang="en-US" sz="2800" dirty="0"/>
              <a:t>           </a:t>
            </a:r>
            <a:r>
              <a:rPr lang="ru-RU" sz="2800" dirty="0"/>
              <a:t> и  </a:t>
            </a:r>
            <a:r>
              <a:rPr lang="en-US" sz="2800" dirty="0"/>
              <a:t>         </a:t>
            </a:r>
            <a:r>
              <a:rPr lang="ru-RU" sz="2800" dirty="0"/>
              <a:t>  </a:t>
            </a:r>
            <a:r>
              <a:rPr lang="en-US" sz="2800" dirty="0"/>
              <a:t>)</a:t>
            </a:r>
          </a:p>
          <a:p>
            <a:r>
              <a:rPr lang="ru-RU" sz="2800" dirty="0"/>
              <a:t>Обнуляем дрейф</a:t>
            </a:r>
          </a:p>
          <a:p>
            <a:r>
              <a:rPr lang="ru-RU" sz="2800" dirty="0"/>
              <a:t>Фазы берем из равномерного распределения</a:t>
            </a:r>
          </a:p>
          <a:p>
            <a:r>
              <a:rPr lang="ru-RU" sz="2800" dirty="0"/>
              <a:t>Сдвиг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</a:t>
            </a:r>
            <a:r>
              <a:rPr lang="ru-RU" sz="2800" dirty="0"/>
              <a:t> также равномерное распределение</a:t>
            </a:r>
          </a:p>
          <a:p>
            <a:r>
              <a:rPr lang="ru-RU" sz="2800" dirty="0"/>
              <a:t>Выполняем переход константы Хилла       декартовы координаты второго аппарата</a:t>
            </a:r>
          </a:p>
          <a:p>
            <a:endParaRPr lang="ru-RU" sz="2800" dirty="0"/>
          </a:p>
        </p:txBody>
      </p:sp>
      <p:sp>
        <p:nvSpPr>
          <p:cNvPr id="6" name="Стрелка вправо 5">
            <a:extLst>
              <a:ext uri="{FF2B5EF4-FFF2-40B4-BE49-F238E27FC236}">
                <a16:creationId xmlns:a16="http://schemas.microsoft.com/office/drawing/2014/main" id="{349FAB49-784C-FBF7-114F-3888F63C5866}"/>
              </a:ext>
            </a:extLst>
          </p:cNvPr>
          <p:cNvSpPr/>
          <p:nvPr/>
        </p:nvSpPr>
        <p:spPr>
          <a:xfrm>
            <a:off x="6775505" y="3812862"/>
            <a:ext cx="428628" cy="285752"/>
          </a:xfrm>
          <a:prstGeom prst="rightArrow">
            <a:avLst>
              <a:gd name="adj1" fmla="val 28176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D8C32797-52FC-9A2F-361C-5D0B84A476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908969"/>
              </p:ext>
            </p:extLst>
          </p:nvPr>
        </p:nvGraphicFramePr>
        <p:xfrm>
          <a:off x="9288463" y="1697355"/>
          <a:ext cx="8763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76240" imgH="469800" progId="Equation.DSMT4">
                  <p:embed/>
                </p:oleObj>
              </mc:Choice>
              <mc:Fallback>
                <p:oleObj name="Equation" r:id="rId2" imgW="876240" imgH="469800" progId="Equation.DSMT4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D8C32797-52FC-9A2F-361C-5D0B84A476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8463" y="1697355"/>
                        <a:ext cx="8763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FE5E0613-1D33-7BC2-97B6-C8006420AD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7424060"/>
              </p:ext>
            </p:extLst>
          </p:nvPr>
        </p:nvGraphicFramePr>
        <p:xfrm>
          <a:off x="10445115" y="1717675"/>
          <a:ext cx="9906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90360" imgH="469800" progId="Equation.DSMT4">
                  <p:embed/>
                </p:oleObj>
              </mc:Choice>
              <mc:Fallback>
                <p:oleObj name="Equation" r:id="rId4" imgW="990360" imgH="469800" progId="Equation.DSMT4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FE5E0613-1D33-7BC2-97B6-C8006420AD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5115" y="1717675"/>
                        <a:ext cx="9906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B41EEACD-1490-654E-F9C1-7F7B34CE53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304005"/>
              </p:ext>
            </p:extLst>
          </p:nvPr>
        </p:nvGraphicFramePr>
        <p:xfrm>
          <a:off x="3728403" y="4120833"/>
          <a:ext cx="736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36560" imgH="431640" progId="Equation.DSMT4">
                  <p:embed/>
                </p:oleObj>
              </mc:Choice>
              <mc:Fallback>
                <p:oleObj name="Equation" r:id="rId6" imgW="736560" imgH="431640" progId="Equation.DSMT4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B41EEACD-1490-654E-F9C1-7F7B34CE53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403" y="4120833"/>
                        <a:ext cx="7366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9DC97B-76AE-430C-6634-6FB577BB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15</a:t>
            </a:fld>
            <a:r>
              <a:rPr lang="ru-RU" dirty="0"/>
              <a:t>/25</a:t>
            </a:r>
          </a:p>
        </p:txBody>
      </p:sp>
      <p:pic>
        <p:nvPicPr>
          <p:cNvPr id="17" name="Рисунок 16" descr="ipm-label.jpg">
            <a:extLst>
              <a:ext uri="{FF2B5EF4-FFF2-40B4-BE49-F238E27FC236}">
                <a16:creationId xmlns:a16="http://schemas.microsoft.com/office/drawing/2014/main" id="{05751BBB-25B3-D4CF-3F9A-A6FA3BBCA68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8" name="Рисунок 17" descr="images.png">
            <a:extLst>
              <a:ext uri="{FF2B5EF4-FFF2-40B4-BE49-F238E27FC236}">
                <a16:creationId xmlns:a16="http://schemas.microsoft.com/office/drawing/2014/main" id="{58DB01FB-B9D0-2149-43B7-213C88681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54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89C4855-31F1-A977-4CAA-70E85F4F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Методика оценивания точности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0CDC5C79-6AC6-40D1-462F-C22C0ECBAAD1}"/>
              </a:ext>
            </a:extLst>
          </p:cNvPr>
          <p:cNvSpPr txBox="1">
            <a:spLocks/>
          </p:cNvSpPr>
          <p:nvPr/>
        </p:nvSpPr>
        <p:spPr>
          <a:xfrm>
            <a:off x="165853" y="1143369"/>
            <a:ext cx="11924996" cy="568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400050"/>
            <a:r>
              <a:rPr lang="ru-RU" sz="2000" dirty="0"/>
              <a:t>Задается размер относительной орбиты</a:t>
            </a:r>
          </a:p>
          <a:p>
            <a:pPr marL="400050" indent="-400050"/>
            <a:r>
              <a:rPr lang="ru-RU" sz="2000" dirty="0"/>
              <a:t>Задаются параметры орбиты главного аппарата, получение  </a:t>
            </a:r>
            <a:endParaRPr lang="en-US" sz="2000" dirty="0"/>
          </a:p>
          <a:p>
            <a:pPr marL="400050" indent="-400050"/>
            <a:r>
              <a:rPr lang="ru-RU" sz="2000" dirty="0"/>
              <a:t>С помощью хилловских констант задается относительная орбита, получение начального радиус-вектора и вектора скорости второго аппарата</a:t>
            </a:r>
            <a:endParaRPr lang="en-US" sz="2000" dirty="0"/>
          </a:p>
          <a:p>
            <a:pPr marL="400050" indent="-400050"/>
            <a:r>
              <a:rPr lang="ru-RU" sz="2000" dirty="0"/>
              <a:t>С помощью метода Монте-Карло получается набор данных</a:t>
            </a:r>
            <a:r>
              <a:rPr lang="en-US" sz="2000" dirty="0"/>
              <a:t>:</a:t>
            </a:r>
            <a:r>
              <a:rPr lang="ru-RU" sz="2000" dirty="0"/>
              <a:t> к начальным данным, имитируя ошибку выведения, добавляются случайные величины</a:t>
            </a:r>
          </a:p>
          <a:p>
            <a:pPr marL="400050" indent="-400050"/>
            <a:r>
              <a:rPr lang="ru-RU" sz="2000" dirty="0">
                <a:cs typeface="Calibri"/>
              </a:rPr>
              <a:t>Проводится интегрирование уравнений движений в рамках всех моделей</a:t>
            </a:r>
          </a:p>
          <a:p>
            <a:pPr marL="400050" indent="-400050"/>
            <a:r>
              <a:rPr lang="ru-RU" sz="2000" dirty="0">
                <a:cs typeface="Calibri"/>
              </a:rPr>
              <a:t>Интервал моделирования </a:t>
            </a:r>
            <a:r>
              <a:rPr lang="ru-RU" sz="2000" dirty="0">
                <a:ea typeface="Calibri" panose="020F0502020204030204" pitchFamily="34" charset="0"/>
              </a:rPr>
              <a:t>– 24 часа.</a:t>
            </a:r>
            <a:endParaRPr lang="ru-RU" sz="200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/>
              <a:t>Оценка точности проводится следующими способами</a:t>
            </a:r>
            <a:r>
              <a:rPr lang="en-US" sz="2000" dirty="0"/>
              <a:t>: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dirty="0"/>
              <a:t>На последнем витке усредняются ошибка по расстоянию, ошибка по хилловским константам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dirty="0"/>
              <a:t>Фиксируется максимум ошибки по расстоянию 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dirty="0"/>
              <a:t>Фиксируется время, когда приближенные уравнения начинают отличаться от полных уравнения движения на заданную величину. В качестве такой величины берется некоторый процент (10%, 25%, 50%) от размера относительной орбиты</a:t>
            </a:r>
          </a:p>
        </p:txBody>
      </p: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3F4E89E0-ADD5-DF6D-44FC-13F9703EE4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456204"/>
              </p:ext>
            </p:extLst>
          </p:nvPr>
        </p:nvGraphicFramePr>
        <p:xfrm>
          <a:off x="4749732" y="2232712"/>
          <a:ext cx="4953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95000" imgH="330120" progId="Equation.DSMT4">
                  <p:embed/>
                </p:oleObj>
              </mc:Choice>
              <mc:Fallback>
                <p:oleObj name="Equation" r:id="rId2" imgW="495000" imgH="330120" progId="Equation.DSMT4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3F4E89E0-ADD5-DF6D-44FC-13F9703EE4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49732" y="2232712"/>
                        <a:ext cx="4953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E1FC94E4-EBF7-1C89-B06D-C313AC20B2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232066"/>
              </p:ext>
            </p:extLst>
          </p:nvPr>
        </p:nvGraphicFramePr>
        <p:xfrm>
          <a:off x="7252902" y="1555538"/>
          <a:ext cx="4953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95000" imgH="330120" progId="Equation.DSMT4">
                  <p:embed/>
                </p:oleObj>
              </mc:Choice>
              <mc:Fallback>
                <p:oleObj name="Equation" r:id="rId4" imgW="495000" imgH="330120" progId="Equation.DSMT4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E1FC94E4-EBF7-1C89-B06D-C313AC20B2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52902" y="1555538"/>
                        <a:ext cx="4953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1FBB439-6EAC-418C-77C8-5B243FE8A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16</a:t>
            </a:fld>
            <a:r>
              <a:rPr lang="ru-RU" dirty="0"/>
              <a:t>/25</a:t>
            </a:r>
          </a:p>
        </p:txBody>
      </p:sp>
      <p:pic>
        <p:nvPicPr>
          <p:cNvPr id="6" name="Рисунок 5" descr="ipm-label.jpg">
            <a:extLst>
              <a:ext uri="{FF2B5EF4-FFF2-40B4-BE49-F238E27FC236}">
                <a16:creationId xmlns:a16="http://schemas.microsoft.com/office/drawing/2014/main" id="{F3A961AF-37DF-CDB9-051D-5D0D1113837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7" name="Рисунок 6" descr="images.png">
            <a:extLst>
              <a:ext uri="{FF2B5EF4-FFF2-40B4-BE49-F238E27FC236}">
                <a16:creationId xmlns:a16="http://schemas.microsoft.com/office/drawing/2014/main" id="{0A6B306A-4896-B945-60D9-8FC683123B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02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733EBCF-B686-6FAF-B0F4-76FFBDAD7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23" y="346948"/>
            <a:ext cx="4319885" cy="324028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3CC0F5E-25EB-7F59-FD1C-4BB6A278E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3738" y="3428999"/>
            <a:ext cx="4319887" cy="324028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B9E25BC-FF48-CC65-F461-A0BD49D30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23" y="3426844"/>
            <a:ext cx="4319885" cy="324243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5E5CB2-20D6-FF1F-D213-0217BEF01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3738" y="346948"/>
            <a:ext cx="4319885" cy="324028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CC74D-635E-15DC-28D0-F5BF0AEF8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16" y="-433059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Ошибка по расстоянию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6E5081-07EE-C25F-1586-F8869B14B5D0}"/>
              </a:ext>
            </a:extLst>
          </p:cNvPr>
          <p:cNvSpPr txBox="1"/>
          <p:nvPr/>
        </p:nvSpPr>
        <p:spPr>
          <a:xfrm>
            <a:off x="4934308" y="4539159"/>
            <a:ext cx="222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Наклонение 90°</a:t>
            </a:r>
          </a:p>
          <a:p>
            <a:r>
              <a:rPr lang="ru-RU" dirty="0"/>
              <a:t>Эксцентриситет 0.01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09D6B-31C1-6347-4097-C319B4079B3E}"/>
              </a:ext>
            </a:extLst>
          </p:cNvPr>
          <p:cNvSpPr txBox="1"/>
          <p:nvPr/>
        </p:nvSpPr>
        <p:spPr>
          <a:xfrm>
            <a:off x="4934308" y="1672511"/>
            <a:ext cx="222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Наклонение 30°</a:t>
            </a:r>
          </a:p>
          <a:p>
            <a:r>
              <a:rPr lang="ru-RU" dirty="0"/>
              <a:t>Эксцентриситет 0.01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BB4535-56EE-473B-755C-FE6EF99AC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17</a:t>
            </a:fld>
            <a:r>
              <a:rPr lang="ru-RU" dirty="0"/>
              <a:t>/25</a:t>
            </a:r>
          </a:p>
        </p:txBody>
      </p:sp>
      <p:pic>
        <p:nvPicPr>
          <p:cNvPr id="12" name="Рисунок 11" descr="images.png">
            <a:extLst>
              <a:ext uri="{FF2B5EF4-FFF2-40B4-BE49-F238E27FC236}">
                <a16:creationId xmlns:a16="http://schemas.microsoft.com/office/drawing/2014/main" id="{758ABF0F-384F-9D0E-859C-7DAA29918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  <p:pic>
        <p:nvPicPr>
          <p:cNvPr id="11" name="Рисунок 10" descr="ipm-label.jpg">
            <a:extLst>
              <a:ext uri="{FF2B5EF4-FFF2-40B4-BE49-F238E27FC236}">
                <a16:creationId xmlns:a16="http://schemas.microsoft.com/office/drawing/2014/main" id="{B7EEDBAC-C641-3607-681C-F9D997762D0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848" y="33058"/>
            <a:ext cx="1058626" cy="57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96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3CC0F5E-25EB-7F59-FD1C-4BB6A278E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3739" y="3428999"/>
            <a:ext cx="4319885" cy="324028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B9E25BC-FF48-CC65-F461-A0BD49D30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23" y="3427922"/>
            <a:ext cx="4319885" cy="324028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5E5CB2-20D6-FF1F-D213-0217BEF01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3738" y="346948"/>
            <a:ext cx="4319885" cy="32402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733EBCF-B686-6FAF-B0F4-76FFBDAD7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23" y="346948"/>
            <a:ext cx="4319885" cy="324028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CC74D-635E-15DC-28D0-F5BF0AEF8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16" y="-433059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Максимум ошибки по расстоянию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6E5081-07EE-C25F-1586-F8869B14B5D0}"/>
              </a:ext>
            </a:extLst>
          </p:cNvPr>
          <p:cNvSpPr txBox="1"/>
          <p:nvPr/>
        </p:nvSpPr>
        <p:spPr>
          <a:xfrm>
            <a:off x="4934308" y="4539159"/>
            <a:ext cx="222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Наклонение 90°</a:t>
            </a:r>
          </a:p>
          <a:p>
            <a:r>
              <a:rPr lang="ru-RU" dirty="0"/>
              <a:t>Эксцентриситет 0.01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09D6B-31C1-6347-4097-C319B4079B3E}"/>
              </a:ext>
            </a:extLst>
          </p:cNvPr>
          <p:cNvSpPr txBox="1"/>
          <p:nvPr/>
        </p:nvSpPr>
        <p:spPr>
          <a:xfrm>
            <a:off x="4934308" y="1672511"/>
            <a:ext cx="222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Наклонение 30°</a:t>
            </a:r>
          </a:p>
          <a:p>
            <a:r>
              <a:rPr lang="ru-RU" dirty="0"/>
              <a:t>Эксцентриситет 0.01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6FFB59-8F35-57F5-AF72-FEBEFDCE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18</a:t>
            </a:fld>
            <a:r>
              <a:rPr lang="ru-RU" dirty="0"/>
              <a:t>/25</a:t>
            </a:r>
          </a:p>
        </p:txBody>
      </p:sp>
      <p:pic>
        <p:nvPicPr>
          <p:cNvPr id="12" name="Рисунок 11" descr="ipm-label.jpg">
            <a:extLst>
              <a:ext uri="{FF2B5EF4-FFF2-40B4-BE49-F238E27FC236}">
                <a16:creationId xmlns:a16="http://schemas.microsoft.com/office/drawing/2014/main" id="{7924CB2B-F3AC-87BB-5659-45BA75B985A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3" name="Рисунок 12" descr="images.png">
            <a:extLst>
              <a:ext uri="{FF2B5EF4-FFF2-40B4-BE49-F238E27FC236}">
                <a16:creationId xmlns:a16="http://schemas.microsoft.com/office/drawing/2014/main" id="{9ECE1CCB-3E8F-9768-235D-A4466AC7E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48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3CC0F5E-25EB-7F59-FD1C-4BB6A278E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7754" y="3558997"/>
            <a:ext cx="4319885" cy="324028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B9E25BC-FF48-CC65-F461-A0BD49D30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24" y="3427922"/>
            <a:ext cx="4319883" cy="324028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5E5CB2-20D6-FF1F-D213-0217BEF01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3739" y="346948"/>
            <a:ext cx="4319883" cy="32402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733EBCF-B686-6FAF-B0F4-76FFBDAD7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24" y="346948"/>
            <a:ext cx="4319883" cy="324028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CC74D-635E-15DC-28D0-F5BF0AEF8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16" y="-433059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Ошибка в вычислении константы дрейфа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6E5081-07EE-C25F-1586-F8869B14B5D0}"/>
              </a:ext>
            </a:extLst>
          </p:cNvPr>
          <p:cNvSpPr txBox="1"/>
          <p:nvPr/>
        </p:nvSpPr>
        <p:spPr>
          <a:xfrm>
            <a:off x="4934308" y="4539159"/>
            <a:ext cx="222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Наклонение 90°</a:t>
            </a:r>
          </a:p>
          <a:p>
            <a:r>
              <a:rPr lang="ru-RU" dirty="0"/>
              <a:t>Эксцентриситет 0.01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09D6B-31C1-6347-4097-C319B4079B3E}"/>
              </a:ext>
            </a:extLst>
          </p:cNvPr>
          <p:cNvSpPr txBox="1"/>
          <p:nvPr/>
        </p:nvSpPr>
        <p:spPr>
          <a:xfrm>
            <a:off x="4934308" y="1672511"/>
            <a:ext cx="222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Наклонение 30°</a:t>
            </a:r>
          </a:p>
          <a:p>
            <a:r>
              <a:rPr lang="ru-RU" dirty="0"/>
              <a:t>Эксцентриситет 0.01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0FD229-8203-0C23-C982-23EA9BB10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19</a:t>
            </a:fld>
            <a:r>
              <a:rPr lang="ru-RU" dirty="0"/>
              <a:t>/25</a:t>
            </a:r>
          </a:p>
        </p:txBody>
      </p:sp>
      <p:pic>
        <p:nvPicPr>
          <p:cNvPr id="10" name="Рисунок 9" descr="ipm-label.jpg">
            <a:extLst>
              <a:ext uri="{FF2B5EF4-FFF2-40B4-BE49-F238E27FC236}">
                <a16:creationId xmlns:a16="http://schemas.microsoft.com/office/drawing/2014/main" id="{9C20FE75-AC4D-8434-A04C-7F1B63EA73D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1" name="Рисунок 10" descr="images.png">
            <a:extLst>
              <a:ext uri="{FF2B5EF4-FFF2-40B4-BE49-F238E27FC236}">
                <a16:creationId xmlns:a16="http://schemas.microsoft.com/office/drawing/2014/main" id="{F354D9A0-B508-8065-34BB-8FBF9FB13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40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D962028-AA64-DC13-8B07-BB1862BC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63" y="-174630"/>
            <a:ext cx="10515600" cy="1009651"/>
          </a:xfrm>
        </p:spPr>
        <p:txBody>
          <a:bodyPr/>
          <a:lstStyle/>
          <a:p>
            <a:pPr algn="ctr"/>
            <a:r>
              <a:rPr lang="ru-RU" dirty="0"/>
              <a:t>Введение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65C370-896B-607F-32D2-481A66EC1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65" y="3967004"/>
            <a:ext cx="4025264" cy="2521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2B344B-9DC8-E63D-9785-5A86EE126688}"/>
              </a:ext>
            </a:extLst>
          </p:cNvPr>
          <p:cNvSpPr txBox="1"/>
          <p:nvPr/>
        </p:nvSpPr>
        <p:spPr>
          <a:xfrm>
            <a:off x="8437216" y="6495491"/>
            <a:ext cx="114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GRACE-FO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410615-1DE9-FF0E-4884-ECEE7DC0A9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8" y="3963755"/>
            <a:ext cx="4472245" cy="2525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F09EB5-2F14-4277-6364-1AD7861274FB}"/>
              </a:ext>
            </a:extLst>
          </p:cNvPr>
          <p:cNvSpPr txBox="1"/>
          <p:nvPr/>
        </p:nvSpPr>
        <p:spPr>
          <a:xfrm>
            <a:off x="2484966" y="1683046"/>
            <a:ext cx="722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Большая популярность групповых полётов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25E99-2F9D-A8CC-61DC-213DAC74CFA6}"/>
              </a:ext>
            </a:extLst>
          </p:cNvPr>
          <p:cNvSpPr txBox="1"/>
          <p:nvPr/>
        </p:nvSpPr>
        <p:spPr>
          <a:xfrm>
            <a:off x="3057105" y="3424201"/>
            <a:ext cx="629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Необходимость в моделях относительного движения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8CFDBA1-97A8-D1B6-FE63-A292CF14A1F9}"/>
              </a:ext>
            </a:extLst>
          </p:cNvPr>
          <p:cNvSpPr/>
          <p:nvPr/>
        </p:nvSpPr>
        <p:spPr>
          <a:xfrm>
            <a:off x="1981199" y="711148"/>
            <a:ext cx="8229601" cy="59044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C434681-B130-8645-9404-A87BCB4CAC77}"/>
              </a:ext>
            </a:extLst>
          </p:cNvPr>
          <p:cNvSpPr/>
          <p:nvPr/>
        </p:nvSpPr>
        <p:spPr>
          <a:xfrm>
            <a:off x="1981199" y="1604301"/>
            <a:ext cx="8229601" cy="59044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F2F75C6-8BCC-55D2-1C41-ECC11C3C784A}"/>
              </a:ext>
            </a:extLst>
          </p:cNvPr>
          <p:cNvSpPr/>
          <p:nvPr/>
        </p:nvSpPr>
        <p:spPr>
          <a:xfrm>
            <a:off x="1989663" y="3342379"/>
            <a:ext cx="8229601" cy="59044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5DDD1493-8BDC-C46F-3B29-D2842DAB69EF}"/>
              </a:ext>
            </a:extLst>
          </p:cNvPr>
          <p:cNvCxnSpPr>
            <a:cxnSpLocks/>
          </p:cNvCxnSpPr>
          <p:nvPr/>
        </p:nvCxnSpPr>
        <p:spPr>
          <a:xfrm>
            <a:off x="6087369" y="1309478"/>
            <a:ext cx="2" cy="288000"/>
          </a:xfrm>
          <a:prstGeom prst="straightConnector1">
            <a:avLst/>
          </a:prstGeom>
          <a:ln>
            <a:solidFill>
              <a:srgbClr val="20386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7AA8CBB-8750-8E58-1208-BFF5DE41ADAC}"/>
              </a:ext>
            </a:extLst>
          </p:cNvPr>
          <p:cNvSpPr txBox="1"/>
          <p:nvPr/>
        </p:nvSpPr>
        <p:spPr>
          <a:xfrm>
            <a:off x="1195542" y="820827"/>
            <a:ext cx="9800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Использование нескольких аппаратов обладает рядом преимуществ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9292A7-47A0-F25A-EE90-08BF66EAA13C}"/>
              </a:ext>
            </a:extLst>
          </p:cNvPr>
          <p:cNvSpPr txBox="1"/>
          <p:nvPr/>
        </p:nvSpPr>
        <p:spPr>
          <a:xfrm>
            <a:off x="2640872" y="6488668"/>
            <a:ext cx="100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II</a:t>
            </a:r>
            <a:endParaRPr lang="ru-RU" dirty="0"/>
          </a:p>
        </p:txBody>
      </p:sp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5DFC3BED-9D95-725C-7B2E-D2603AEB0815}"/>
              </a:ext>
            </a:extLst>
          </p:cNvPr>
          <p:cNvCxnSpPr>
            <a:cxnSpLocks/>
          </p:cNvCxnSpPr>
          <p:nvPr/>
        </p:nvCxnSpPr>
        <p:spPr>
          <a:xfrm>
            <a:off x="6087369" y="2178627"/>
            <a:ext cx="3" cy="288000"/>
          </a:xfrm>
          <a:prstGeom prst="straightConnector1">
            <a:avLst/>
          </a:prstGeom>
          <a:ln>
            <a:solidFill>
              <a:srgbClr val="20386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7952D94-4451-ACFA-6676-429F643107C5}"/>
              </a:ext>
            </a:extLst>
          </p:cNvPr>
          <p:cNvSpPr/>
          <p:nvPr/>
        </p:nvSpPr>
        <p:spPr>
          <a:xfrm>
            <a:off x="1989663" y="2480160"/>
            <a:ext cx="8229601" cy="59044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65B950-4841-ED46-D9C0-211BCDC7273D}"/>
              </a:ext>
            </a:extLst>
          </p:cNvPr>
          <p:cNvSpPr txBox="1"/>
          <p:nvPr/>
        </p:nvSpPr>
        <p:spPr>
          <a:xfrm>
            <a:off x="2954863" y="2589839"/>
            <a:ext cx="629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Внедрение алгоритмов управления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4AD9EEF2-C16B-9304-29CC-107340332A9F}"/>
              </a:ext>
            </a:extLst>
          </p:cNvPr>
          <p:cNvCxnSpPr>
            <a:cxnSpLocks/>
          </p:cNvCxnSpPr>
          <p:nvPr/>
        </p:nvCxnSpPr>
        <p:spPr>
          <a:xfrm>
            <a:off x="6087366" y="3054379"/>
            <a:ext cx="3" cy="288000"/>
          </a:xfrm>
          <a:prstGeom prst="straightConnector1">
            <a:avLst/>
          </a:prstGeom>
          <a:ln>
            <a:solidFill>
              <a:srgbClr val="20386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F66A11E0-E753-AAA7-9604-01BDD4C30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1275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2</a:t>
            </a:fld>
            <a:r>
              <a:rPr lang="ru-RU" dirty="0"/>
              <a:t>/25</a:t>
            </a:r>
          </a:p>
        </p:txBody>
      </p:sp>
      <p:pic>
        <p:nvPicPr>
          <p:cNvPr id="32" name="Рисунок 31" descr="ipm-label.jpg">
            <a:extLst>
              <a:ext uri="{FF2B5EF4-FFF2-40B4-BE49-F238E27FC236}">
                <a16:creationId xmlns:a16="http://schemas.microsoft.com/office/drawing/2014/main" id="{6B1AC5F4-45D4-DB3D-375F-EC778CD6C7A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33" name="Рисунок 32" descr="images.png">
            <a:extLst>
              <a:ext uri="{FF2B5EF4-FFF2-40B4-BE49-F238E27FC236}">
                <a16:creationId xmlns:a16="http://schemas.microsoft.com/office/drawing/2014/main" id="{15DBCA14-4A00-5911-2F98-F4869B562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41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3CC0F5E-25EB-7F59-FD1C-4BB6A278E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3739" y="3427922"/>
            <a:ext cx="4319885" cy="324028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B9E25BC-FF48-CC65-F461-A0BD49D30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24" y="3427922"/>
            <a:ext cx="4319883" cy="324028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5E5CB2-20D6-FF1F-D213-0217BEF01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3739" y="346948"/>
            <a:ext cx="4319883" cy="32402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733EBCF-B686-6FAF-B0F4-76FFBDAD7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24" y="346948"/>
            <a:ext cx="4319883" cy="324028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CC74D-635E-15DC-28D0-F5BF0AEF8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16" y="-129016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Ошибка в расчете амплитуды в плоскости орбиты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6E5081-07EE-C25F-1586-F8869B14B5D0}"/>
              </a:ext>
            </a:extLst>
          </p:cNvPr>
          <p:cNvSpPr txBox="1"/>
          <p:nvPr/>
        </p:nvSpPr>
        <p:spPr>
          <a:xfrm>
            <a:off x="4934308" y="4539159"/>
            <a:ext cx="222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Наклонение 90°</a:t>
            </a:r>
          </a:p>
          <a:p>
            <a:r>
              <a:rPr lang="ru-RU" dirty="0"/>
              <a:t>Эксцентриситет 0.01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09D6B-31C1-6347-4097-C319B4079B3E}"/>
              </a:ext>
            </a:extLst>
          </p:cNvPr>
          <p:cNvSpPr txBox="1"/>
          <p:nvPr/>
        </p:nvSpPr>
        <p:spPr>
          <a:xfrm>
            <a:off x="4934308" y="1672511"/>
            <a:ext cx="222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Наклонение 30°</a:t>
            </a:r>
          </a:p>
          <a:p>
            <a:r>
              <a:rPr lang="ru-RU" dirty="0"/>
              <a:t>Эксцентриситет 0.01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3B7F2B-6952-B0FB-E3FA-78C5B0204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20</a:t>
            </a:fld>
            <a:r>
              <a:rPr lang="ru-RU" dirty="0"/>
              <a:t>/25</a:t>
            </a:r>
          </a:p>
        </p:txBody>
      </p:sp>
      <p:pic>
        <p:nvPicPr>
          <p:cNvPr id="10" name="Рисунок 9" descr="ipm-label.jpg">
            <a:extLst>
              <a:ext uri="{FF2B5EF4-FFF2-40B4-BE49-F238E27FC236}">
                <a16:creationId xmlns:a16="http://schemas.microsoft.com/office/drawing/2014/main" id="{E67ADCB4-68E9-DC02-F0A5-3D0AEC2CDDF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1" name="Рисунок 10" descr="images.png">
            <a:extLst>
              <a:ext uri="{FF2B5EF4-FFF2-40B4-BE49-F238E27FC236}">
                <a16:creationId xmlns:a16="http://schemas.microsoft.com/office/drawing/2014/main" id="{48705636-834A-D9B9-5759-CE6391DBF7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76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3CC0F5E-25EB-7F59-FD1C-4BB6A278E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3740" y="3427922"/>
            <a:ext cx="4319883" cy="324028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B9E25BC-FF48-CC65-F461-A0BD49D30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24" y="3427922"/>
            <a:ext cx="4319883" cy="32402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5E5CB2-20D6-FF1F-D213-0217BEF01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3739" y="346948"/>
            <a:ext cx="4319883" cy="324028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733EBCF-B686-6FAF-B0F4-76FFBDAD7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24" y="346948"/>
            <a:ext cx="4319883" cy="32402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CC74D-635E-15DC-28D0-F5BF0AEF8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724" y="-129016"/>
            <a:ext cx="10558915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dirty="0"/>
              <a:t>Ошибка в расчете амплитуды вне плоскости орбиты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6E5081-07EE-C25F-1586-F8869B14B5D0}"/>
              </a:ext>
            </a:extLst>
          </p:cNvPr>
          <p:cNvSpPr txBox="1"/>
          <p:nvPr/>
        </p:nvSpPr>
        <p:spPr>
          <a:xfrm>
            <a:off x="4934308" y="4539159"/>
            <a:ext cx="222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Наклонение 90°</a:t>
            </a:r>
          </a:p>
          <a:p>
            <a:r>
              <a:rPr lang="ru-RU" dirty="0"/>
              <a:t>Эксцентриситет 0.01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09D6B-31C1-6347-4097-C319B4079B3E}"/>
              </a:ext>
            </a:extLst>
          </p:cNvPr>
          <p:cNvSpPr txBox="1"/>
          <p:nvPr/>
        </p:nvSpPr>
        <p:spPr>
          <a:xfrm>
            <a:off x="4934308" y="1672511"/>
            <a:ext cx="222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Наклонение 30°</a:t>
            </a:r>
          </a:p>
          <a:p>
            <a:r>
              <a:rPr lang="ru-RU" dirty="0"/>
              <a:t>Эксцентриситет 0.01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FB16B-5765-2FD5-2551-40E7F8C4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422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21</a:t>
            </a:fld>
            <a:r>
              <a:rPr lang="ru-RU" dirty="0"/>
              <a:t>/25</a:t>
            </a:r>
          </a:p>
        </p:txBody>
      </p:sp>
      <p:pic>
        <p:nvPicPr>
          <p:cNvPr id="9" name="Рисунок 8" descr="ipm-label.jpg">
            <a:extLst>
              <a:ext uri="{FF2B5EF4-FFF2-40B4-BE49-F238E27FC236}">
                <a16:creationId xmlns:a16="http://schemas.microsoft.com/office/drawing/2014/main" id="{2CA5033F-1128-6F73-F9B5-62D1918F7D8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0" name="Рисунок 9" descr="images.png">
            <a:extLst>
              <a:ext uri="{FF2B5EF4-FFF2-40B4-BE49-F238E27FC236}">
                <a16:creationId xmlns:a16="http://schemas.microsoft.com/office/drawing/2014/main" id="{00DA8A27-23D1-31DD-B970-6F0B6BA33D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92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3CC0F5E-25EB-7F59-FD1C-4BB6A278E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3740" y="3427922"/>
            <a:ext cx="4319883" cy="324028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B9E25BC-FF48-CC65-F461-A0BD49D30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24" y="3427922"/>
            <a:ext cx="4319883" cy="32402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5E5CB2-20D6-FF1F-D213-0217BEF01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3739" y="346948"/>
            <a:ext cx="4319883" cy="324028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733EBCF-B686-6FAF-B0F4-76FFBDAD7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24" y="346948"/>
            <a:ext cx="4319883" cy="32402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CC74D-635E-15DC-28D0-F5BF0AEF8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27" y="-371269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Ошибка в расчете переменной сдвига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6E5081-07EE-C25F-1586-F8869B14B5D0}"/>
              </a:ext>
            </a:extLst>
          </p:cNvPr>
          <p:cNvSpPr txBox="1"/>
          <p:nvPr/>
        </p:nvSpPr>
        <p:spPr>
          <a:xfrm>
            <a:off x="4934308" y="4539159"/>
            <a:ext cx="222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Наклонение 90°</a:t>
            </a:r>
          </a:p>
          <a:p>
            <a:r>
              <a:rPr lang="ru-RU" dirty="0"/>
              <a:t>Эксцентриситет 0.01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09D6B-31C1-6347-4097-C319B4079B3E}"/>
              </a:ext>
            </a:extLst>
          </p:cNvPr>
          <p:cNvSpPr txBox="1"/>
          <p:nvPr/>
        </p:nvSpPr>
        <p:spPr>
          <a:xfrm>
            <a:off x="4934308" y="1672511"/>
            <a:ext cx="222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Наклонение 30°</a:t>
            </a:r>
          </a:p>
          <a:p>
            <a:r>
              <a:rPr lang="ru-RU" dirty="0"/>
              <a:t>Эксцентриситет 0.01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B0A02-507E-1737-6378-A3EB7C55C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22</a:t>
            </a:fld>
            <a:r>
              <a:rPr lang="ru-RU" dirty="0"/>
              <a:t>/25</a:t>
            </a:r>
          </a:p>
        </p:txBody>
      </p:sp>
      <p:pic>
        <p:nvPicPr>
          <p:cNvPr id="9" name="Рисунок 8" descr="ipm-label.jpg">
            <a:extLst>
              <a:ext uri="{FF2B5EF4-FFF2-40B4-BE49-F238E27FC236}">
                <a16:creationId xmlns:a16="http://schemas.microsoft.com/office/drawing/2014/main" id="{75D9614B-3A6E-BA2F-0EAA-BFD4584FCE0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0" name="Рисунок 9" descr="images.png">
            <a:extLst>
              <a:ext uri="{FF2B5EF4-FFF2-40B4-BE49-F238E27FC236}">
                <a16:creationId xmlns:a16="http://schemas.microsoft.com/office/drawing/2014/main" id="{C1E388AB-4666-55F0-7A3A-B11150071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15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DD5CBEB-2C70-FA73-DDBE-E9EF4C909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078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Оценка точности по времени (25%)</a:t>
            </a:r>
          </a:p>
        </p:txBody>
      </p:sp>
      <p:graphicFrame>
        <p:nvGraphicFramePr>
          <p:cNvPr id="5" name="Таблица 16">
            <a:extLst>
              <a:ext uri="{FF2B5EF4-FFF2-40B4-BE49-F238E27FC236}">
                <a16:creationId xmlns:a16="http://schemas.microsoft.com/office/drawing/2014/main" id="{FC1884A7-AAF8-F553-C6F5-D10B77F17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016778"/>
              </p:ext>
            </p:extLst>
          </p:nvPr>
        </p:nvGraphicFramePr>
        <p:xfrm>
          <a:off x="70202" y="826296"/>
          <a:ext cx="12051596" cy="5135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0132">
                  <a:extLst>
                    <a:ext uri="{9D8B030D-6E8A-4147-A177-3AD203B41FA5}">
                      <a16:colId xmlns:a16="http://schemas.microsoft.com/office/drawing/2014/main" val="2030795708"/>
                    </a:ext>
                  </a:extLst>
                </a:gridCol>
                <a:gridCol w="1287683">
                  <a:extLst>
                    <a:ext uri="{9D8B030D-6E8A-4147-A177-3AD203B41FA5}">
                      <a16:colId xmlns:a16="http://schemas.microsoft.com/office/drawing/2014/main" val="3431780306"/>
                    </a:ext>
                  </a:extLst>
                </a:gridCol>
                <a:gridCol w="1287683">
                  <a:extLst>
                    <a:ext uri="{9D8B030D-6E8A-4147-A177-3AD203B41FA5}">
                      <a16:colId xmlns:a16="http://schemas.microsoft.com/office/drawing/2014/main" val="2303943999"/>
                    </a:ext>
                  </a:extLst>
                </a:gridCol>
                <a:gridCol w="1287683">
                  <a:extLst>
                    <a:ext uri="{9D8B030D-6E8A-4147-A177-3AD203B41FA5}">
                      <a16:colId xmlns:a16="http://schemas.microsoft.com/office/drawing/2014/main" val="4107368590"/>
                    </a:ext>
                  </a:extLst>
                </a:gridCol>
                <a:gridCol w="1287683">
                  <a:extLst>
                    <a:ext uri="{9D8B030D-6E8A-4147-A177-3AD203B41FA5}">
                      <a16:colId xmlns:a16="http://schemas.microsoft.com/office/drawing/2014/main" val="968045949"/>
                    </a:ext>
                  </a:extLst>
                </a:gridCol>
                <a:gridCol w="1287683">
                  <a:extLst>
                    <a:ext uri="{9D8B030D-6E8A-4147-A177-3AD203B41FA5}">
                      <a16:colId xmlns:a16="http://schemas.microsoft.com/office/drawing/2014/main" val="2990816846"/>
                    </a:ext>
                  </a:extLst>
                </a:gridCol>
                <a:gridCol w="1287683">
                  <a:extLst>
                    <a:ext uri="{9D8B030D-6E8A-4147-A177-3AD203B41FA5}">
                      <a16:colId xmlns:a16="http://schemas.microsoft.com/office/drawing/2014/main" val="1043243707"/>
                    </a:ext>
                  </a:extLst>
                </a:gridCol>
                <a:gridCol w="1287683">
                  <a:extLst>
                    <a:ext uri="{9D8B030D-6E8A-4147-A177-3AD203B41FA5}">
                      <a16:colId xmlns:a16="http://schemas.microsoft.com/office/drawing/2014/main" val="2451870469"/>
                    </a:ext>
                  </a:extLst>
                </a:gridCol>
                <a:gridCol w="1287683">
                  <a:extLst>
                    <a:ext uri="{9D8B030D-6E8A-4147-A177-3AD203B41FA5}">
                      <a16:colId xmlns:a16="http://schemas.microsoft.com/office/drawing/2014/main" val="22334299"/>
                    </a:ext>
                  </a:extLst>
                </a:gridCol>
              </a:tblGrid>
              <a:tr h="375886">
                <a:tc rowSpan="2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08834" marR="108834" marT="54417" marB="54417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Calibri (Основной текст)"/>
                        </a:rPr>
                        <a:t>Наклонение орбиты 30°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Наклонение орбиты 90°</a:t>
                      </a:r>
                    </a:p>
                  </a:txBody>
                  <a:tcPr marL="108834" marR="108834" marT="54417" marB="54417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958555"/>
                  </a:ext>
                </a:extLst>
              </a:tr>
              <a:tr h="53581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100 м</a:t>
                      </a:r>
                    </a:p>
                  </a:txBody>
                  <a:tcPr marL="132119" marR="132119" marT="66060" marB="66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500 м</a:t>
                      </a:r>
                    </a:p>
                  </a:txBody>
                  <a:tcPr marL="132119" marR="132119" marT="66060" marB="66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 км</a:t>
                      </a:r>
                    </a:p>
                  </a:txBody>
                  <a:tcPr marL="132119" marR="132119" marT="66060" marB="66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 км</a:t>
                      </a:r>
                    </a:p>
                  </a:txBody>
                  <a:tcPr marL="132119" marR="132119" marT="66060" marB="66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100 м</a:t>
                      </a:r>
                    </a:p>
                  </a:txBody>
                  <a:tcPr marL="132119" marR="132119" marT="66060" marB="66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500 м</a:t>
                      </a:r>
                    </a:p>
                  </a:txBody>
                  <a:tcPr marL="132119" marR="132119" marT="66060" marB="66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 км</a:t>
                      </a:r>
                    </a:p>
                  </a:txBody>
                  <a:tcPr marL="132119" marR="132119" marT="66060" marB="66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 км</a:t>
                      </a:r>
                    </a:p>
                  </a:txBody>
                  <a:tcPr marL="132119" marR="132119" marT="66060" marB="66060"/>
                </a:tc>
                <a:extLst>
                  <a:ext uri="{0D108BD9-81ED-4DB2-BD59-A6C34878D82A}">
                    <a16:rowId xmlns:a16="http://schemas.microsoft.com/office/drawing/2014/main" val="3124316866"/>
                  </a:ext>
                </a:extLst>
              </a:tr>
              <a:tr h="535819">
                <a:tc>
                  <a:txBody>
                    <a:bodyPr/>
                    <a:lstStyle/>
                    <a:p>
                      <a:r>
                        <a:rPr lang="ru-RU" sz="2000" dirty="0"/>
                        <a:t>Уравнения ХКУ</a:t>
                      </a:r>
                    </a:p>
                  </a:txBody>
                  <a:tcPr marL="132119" marR="132119" marT="66060" marB="66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14,</a:t>
                      </a:r>
                      <a:r>
                        <a:rPr lang="en-US" sz="2000" dirty="0"/>
                        <a:t>12</a:t>
                      </a:r>
                      <a:r>
                        <a:rPr lang="ru-RU" sz="2000" dirty="0"/>
                        <a:t> ч 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12,52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13,13</a:t>
                      </a:r>
                      <a:r>
                        <a:rPr lang="ru-RU" sz="2000" dirty="0"/>
                        <a:t>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4</a:t>
                      </a:r>
                      <a:r>
                        <a:rPr lang="en-US" sz="2000" dirty="0"/>
                        <a:t>,91</a:t>
                      </a:r>
                      <a:r>
                        <a:rPr lang="ru-RU" sz="2000" dirty="0"/>
                        <a:t>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13,75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10,62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21,05</a:t>
                      </a:r>
                      <a:r>
                        <a:rPr lang="ru-RU" sz="2000" dirty="0"/>
                        <a:t>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5,68 ч</a:t>
                      </a:r>
                    </a:p>
                  </a:txBody>
                  <a:tcPr marL="132119" marR="132119" marT="66060" marB="66060" anchor="ctr"/>
                </a:tc>
                <a:extLst>
                  <a:ext uri="{0D108BD9-81ED-4DB2-BD59-A6C34878D82A}">
                    <a16:rowId xmlns:a16="http://schemas.microsoft.com/office/drawing/2014/main" val="3882328130"/>
                  </a:ext>
                </a:extLst>
              </a:tr>
              <a:tr h="535819">
                <a:tc>
                  <a:txBody>
                    <a:bodyPr/>
                    <a:lstStyle/>
                    <a:p>
                      <a:r>
                        <a:rPr lang="ru-RU" sz="2000" dirty="0" err="1"/>
                        <a:t>Модифици-рованные</a:t>
                      </a:r>
                      <a:r>
                        <a:rPr lang="ru-RU" sz="2000" dirty="0"/>
                        <a:t> уравнения ХКУ</a:t>
                      </a:r>
                    </a:p>
                  </a:txBody>
                  <a:tcPr marL="132119" marR="132119" marT="66060" marB="66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14,</a:t>
                      </a:r>
                      <a:r>
                        <a:rPr lang="en-US" sz="2000" dirty="0"/>
                        <a:t>27</a:t>
                      </a:r>
                      <a:r>
                        <a:rPr lang="ru-RU" sz="2000" dirty="0"/>
                        <a:t>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14,09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13,</a:t>
                      </a:r>
                      <a:r>
                        <a:rPr lang="en-US" sz="2000" dirty="0"/>
                        <a:t>19</a:t>
                      </a:r>
                      <a:r>
                        <a:rPr lang="ru-RU" sz="2000" dirty="0"/>
                        <a:t>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11,56</a:t>
                      </a:r>
                      <a:r>
                        <a:rPr lang="ru-RU" sz="2000" dirty="0"/>
                        <a:t>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13,89</a:t>
                      </a:r>
                      <a:r>
                        <a:rPr lang="en-US" sz="2000" dirty="0"/>
                        <a:t> </a:t>
                      </a:r>
                      <a:r>
                        <a:rPr lang="ru-RU" sz="2000" dirty="0"/>
                        <a:t>ч 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11,11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23,33</a:t>
                      </a:r>
                      <a:r>
                        <a:rPr lang="ru-RU" sz="2000" dirty="0"/>
                        <a:t>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17,99 ч</a:t>
                      </a:r>
                    </a:p>
                  </a:txBody>
                  <a:tcPr marL="132119" marR="132119" marT="66060" marB="66060" anchor="ctr"/>
                </a:tc>
                <a:extLst>
                  <a:ext uri="{0D108BD9-81ED-4DB2-BD59-A6C34878D82A}">
                    <a16:rowId xmlns:a16="http://schemas.microsoft.com/office/drawing/2014/main" val="1804644112"/>
                  </a:ext>
                </a:extLst>
              </a:tr>
              <a:tr h="535819">
                <a:tc>
                  <a:txBody>
                    <a:bodyPr/>
                    <a:lstStyle/>
                    <a:p>
                      <a:r>
                        <a:rPr lang="ru-RU" sz="2000" dirty="0"/>
                        <a:t>Уравнения ШС</a:t>
                      </a:r>
                    </a:p>
                  </a:txBody>
                  <a:tcPr marL="132119" marR="132119" marT="66060" marB="66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</a:t>
                      </a:r>
                      <a:r>
                        <a:rPr lang="en-US" sz="2000" dirty="0"/>
                        <a:t>0,87</a:t>
                      </a:r>
                      <a:r>
                        <a:rPr lang="ru-RU" sz="2000" dirty="0"/>
                        <a:t>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13,54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10,04</a:t>
                      </a:r>
                      <a:r>
                        <a:rPr lang="ru-RU" sz="2000" dirty="0"/>
                        <a:t>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4,99</a:t>
                      </a:r>
                      <a:r>
                        <a:rPr lang="ru-RU" sz="2000" dirty="0"/>
                        <a:t>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11,35</a:t>
                      </a:r>
                      <a:r>
                        <a:rPr lang="en-US" sz="2000" dirty="0"/>
                        <a:t> </a:t>
                      </a:r>
                      <a:r>
                        <a:rPr lang="ru-RU" sz="2000" dirty="0"/>
                        <a:t>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14,44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13,73</a:t>
                      </a:r>
                      <a:r>
                        <a:rPr lang="ru-RU" sz="2000" dirty="0"/>
                        <a:t>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6,43 ч</a:t>
                      </a:r>
                    </a:p>
                  </a:txBody>
                  <a:tcPr marL="132119" marR="132119" marT="66060" marB="66060" anchor="ctr"/>
                </a:tc>
                <a:extLst>
                  <a:ext uri="{0D108BD9-81ED-4DB2-BD59-A6C34878D82A}">
                    <a16:rowId xmlns:a16="http://schemas.microsoft.com/office/drawing/2014/main" val="1672483017"/>
                  </a:ext>
                </a:extLst>
              </a:tr>
              <a:tr h="535819">
                <a:tc>
                  <a:txBody>
                    <a:bodyPr/>
                    <a:lstStyle/>
                    <a:p>
                      <a:r>
                        <a:rPr lang="ru-RU" sz="2000" dirty="0" err="1"/>
                        <a:t>Модифици-рованные</a:t>
                      </a:r>
                      <a:r>
                        <a:rPr lang="ru-RU" sz="2000" dirty="0"/>
                        <a:t> уравнения ШС</a:t>
                      </a:r>
                    </a:p>
                  </a:txBody>
                  <a:tcPr marL="132119" marR="132119" marT="66060" marB="66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</a:t>
                      </a:r>
                      <a:r>
                        <a:rPr lang="en-US" sz="2000" dirty="0"/>
                        <a:t>0,62</a:t>
                      </a:r>
                      <a:r>
                        <a:rPr lang="ru-RU" sz="2000" dirty="0"/>
                        <a:t>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14,02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11,57</a:t>
                      </a:r>
                      <a:r>
                        <a:rPr lang="ru-RU" sz="2000" dirty="0"/>
                        <a:t>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14,73</a:t>
                      </a:r>
                      <a:r>
                        <a:rPr lang="ru-RU" sz="2000" dirty="0"/>
                        <a:t>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11,19</a:t>
                      </a:r>
                      <a:r>
                        <a:rPr lang="en-US" sz="2000" dirty="0"/>
                        <a:t> </a:t>
                      </a:r>
                      <a:r>
                        <a:rPr lang="ru-RU" sz="2000" dirty="0"/>
                        <a:t>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15,04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14,68</a:t>
                      </a:r>
                      <a:r>
                        <a:rPr lang="ru-RU" sz="2000" dirty="0"/>
                        <a:t> ч</a:t>
                      </a:r>
                    </a:p>
                  </a:txBody>
                  <a:tcPr marL="132119" marR="132119" marT="66060" marB="66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13,94 ч</a:t>
                      </a:r>
                    </a:p>
                  </a:txBody>
                  <a:tcPr marL="132119" marR="132119" marT="66060" marB="66060" anchor="ctr"/>
                </a:tc>
                <a:extLst>
                  <a:ext uri="{0D108BD9-81ED-4DB2-BD59-A6C34878D82A}">
                    <a16:rowId xmlns:a16="http://schemas.microsoft.com/office/drawing/2014/main" val="165051708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7CC49A5-0137-88F2-AFF4-A05831CFF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23</a:t>
            </a:fld>
            <a:r>
              <a:rPr lang="ru-RU" dirty="0"/>
              <a:t>/25</a:t>
            </a:r>
          </a:p>
        </p:txBody>
      </p:sp>
      <p:pic>
        <p:nvPicPr>
          <p:cNvPr id="8" name="Рисунок 7" descr="ipm-label.jpg">
            <a:extLst>
              <a:ext uri="{FF2B5EF4-FFF2-40B4-BE49-F238E27FC236}">
                <a16:creationId xmlns:a16="http://schemas.microsoft.com/office/drawing/2014/main" id="{08395998-10EE-4D6E-805A-503BEAD750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0" name="Рисунок 9" descr="images.png">
            <a:extLst>
              <a:ext uri="{FF2B5EF4-FFF2-40B4-BE49-F238E27FC236}">
                <a16:creationId xmlns:a16="http://schemas.microsoft.com/office/drawing/2014/main" id="{5FED2A87-14C0-3D52-8472-7998F5E99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55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94230-99A2-1728-63C5-3C3CD261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414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Итоги моделирования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05EBB8-FA49-4684-E755-B1720F9D8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6508"/>
            <a:ext cx="10515600" cy="547984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Криволинейные координаты в среднем дают меньшую ошибки по относительному расстоянию между аппаратами и по времени накопления ошибки по расстоянию</a:t>
            </a:r>
          </a:p>
          <a:p>
            <a:r>
              <a:rPr lang="ru-RU" dirty="0"/>
              <a:t>Максимальное расстояние, на которое отдались аппараты, в среднем совпадают для всех аппаратов, однако криволинейные координаты дают небольшой выигрыш в точности</a:t>
            </a:r>
          </a:p>
          <a:p>
            <a:r>
              <a:rPr lang="ru-RU" dirty="0"/>
              <a:t>ХКУ в криволинейных координатах в среднем лучше других моделей оценивают параметр дрейфа и амплитуду в плоскости орбиты</a:t>
            </a:r>
          </a:p>
          <a:p>
            <a:r>
              <a:rPr lang="ru-RU" dirty="0"/>
              <a:t>Модель ШС в декартовых координатах достаточно точно оценивает амплитуду вне плоскости орбиты</a:t>
            </a:r>
          </a:p>
          <a:p>
            <a:r>
              <a:rPr lang="ru-RU" dirty="0"/>
              <a:t>ХКУ в декартовых координатах в среднем достаточно точно оценивают переменную сдвига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506376-90E8-660A-C0DB-6BB4A3BD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24</a:t>
            </a:fld>
            <a:r>
              <a:rPr lang="ru-RU" dirty="0"/>
              <a:t>/25</a:t>
            </a:r>
          </a:p>
        </p:txBody>
      </p:sp>
      <p:pic>
        <p:nvPicPr>
          <p:cNvPr id="8" name="Рисунок 7" descr="ipm-label.jpg">
            <a:extLst>
              <a:ext uri="{FF2B5EF4-FFF2-40B4-BE49-F238E27FC236}">
                <a16:creationId xmlns:a16="http://schemas.microsoft.com/office/drawing/2014/main" id="{239B4E51-D941-CBE3-2F3D-284A374806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9" name="Рисунок 8" descr="images.png">
            <a:extLst>
              <a:ext uri="{FF2B5EF4-FFF2-40B4-BE49-F238E27FC236}">
                <a16:creationId xmlns:a16="http://schemas.microsoft.com/office/drawing/2014/main" id="{EFD6A5A5-FB83-4CB1-BA3B-F837094D5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35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:a16="http://schemas.microsoft.com/office/drawing/2014/main" id="{588F7AA0-B3E6-B605-B2D2-420F10244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5383"/>
            <a:ext cx="10515600" cy="5140525"/>
          </a:xfrm>
        </p:spPr>
        <p:txBody>
          <a:bodyPr>
            <a:normAutofit/>
          </a:bodyPr>
          <a:lstStyle/>
          <a:p>
            <a:r>
              <a:rPr lang="ru-RU" dirty="0"/>
              <a:t>Реализованы модель ХКУ, ШС и их модификации в криволинейных координатах, а также модель ШХ </a:t>
            </a:r>
          </a:p>
          <a:p>
            <a:r>
              <a:rPr lang="ru-RU" dirty="0"/>
              <a:t>Модель ШХ не дает сильное отличие от модели ХКУ для близкого к нулю эксцентриситету</a:t>
            </a:r>
          </a:p>
          <a:p>
            <a:r>
              <a:rPr lang="ru-RU" dirty="0"/>
              <a:t>Протестирована модель ШС в декартовых координатах в зависимости от выбора опорной орбиты. Осредненные элементы могут улучшить точность</a:t>
            </a:r>
          </a:p>
          <a:p>
            <a:r>
              <a:rPr lang="ru-RU" dirty="0"/>
              <a:t>Получен инструмент, позволяющий в дальнейшем выбрать подходящую модель для конкретных задач</a:t>
            </a:r>
          </a:p>
          <a:p>
            <a:r>
              <a:rPr lang="ru-RU" dirty="0"/>
              <a:t>Полученные результаты могут быть использованы для построения алгоритмов управления </a:t>
            </a:r>
          </a:p>
          <a:p>
            <a:endParaRPr lang="ru-RU" dirty="0"/>
          </a:p>
          <a:p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DC1CBA7-5BA4-7FED-0FD0-5353B448D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16" y="-905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Заключение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1EA0A94-94D8-2542-A386-BDC514E53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25</a:t>
            </a:fld>
            <a:r>
              <a:rPr lang="ru-RU" dirty="0"/>
              <a:t>/25</a:t>
            </a:r>
          </a:p>
        </p:txBody>
      </p:sp>
      <p:pic>
        <p:nvPicPr>
          <p:cNvPr id="4" name="Рисунок 3" descr="ipm-label.jpg">
            <a:extLst>
              <a:ext uri="{FF2B5EF4-FFF2-40B4-BE49-F238E27FC236}">
                <a16:creationId xmlns:a16="http://schemas.microsoft.com/office/drawing/2014/main" id="{1866930A-5D59-B940-DE70-EFC1948BFD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5" name="Рисунок 4" descr="images.png">
            <a:extLst>
              <a:ext uri="{FF2B5EF4-FFF2-40B4-BE49-F238E27FC236}">
                <a16:creationId xmlns:a16="http://schemas.microsoft.com/office/drawing/2014/main" id="{94E99FAF-DB37-2A34-408B-E585F7E50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91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EE0D20-3BD4-D864-F354-88B6D79CE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Дальнейшие возможные направления работы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6673AA9F-D941-5AED-AA7D-E5C32DECF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ru-RU" dirty="0"/>
              <a:t>Аналитический вывод уравнений ШС в криволинейных координатах</a:t>
            </a:r>
          </a:p>
          <a:p>
            <a:r>
              <a:rPr lang="ru-RU" dirty="0"/>
              <a:t>Рассмотрение нелинейных моделей</a:t>
            </a:r>
          </a:p>
          <a:p>
            <a:r>
              <a:rPr lang="ru-RU" dirty="0"/>
              <a:t>Рассмотрение моделей, использующих для параметризации параметры относительной орбиты</a:t>
            </a:r>
          </a:p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6C24891-4959-20B2-8EC0-25290B21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26</a:t>
            </a:fld>
            <a:r>
              <a:rPr lang="ru-RU" dirty="0"/>
              <a:t>/25</a:t>
            </a:r>
          </a:p>
        </p:txBody>
      </p:sp>
      <p:pic>
        <p:nvPicPr>
          <p:cNvPr id="4" name="Рисунок 3" descr="ipm-label.jpg">
            <a:extLst>
              <a:ext uri="{FF2B5EF4-FFF2-40B4-BE49-F238E27FC236}">
                <a16:creationId xmlns:a16="http://schemas.microsoft.com/office/drawing/2014/main" id="{26B0FDBE-9825-54F2-3AD4-FE85961EE56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5" name="Рисунок 4" descr="images.png">
            <a:extLst>
              <a:ext uri="{FF2B5EF4-FFF2-40B4-BE49-F238E27FC236}">
                <a16:creationId xmlns:a16="http://schemas.microsoft.com/office/drawing/2014/main" id="{F6099864-499A-0BE1-6849-B02A74998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63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CA7831-93FA-48B7-AB10-7EE728686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016" y="787348"/>
            <a:ext cx="10515600" cy="5643931"/>
          </a:xfrm>
        </p:spPr>
        <p:txBody>
          <a:bodyPr>
            <a:normAutofit fontScale="77500" lnSpcReduction="20000"/>
          </a:bodyPr>
          <a:lstStyle/>
          <a:p>
            <a:r>
              <a:rPr lang="ru-RU" sz="2800" dirty="0"/>
              <a:t>Публикации</a:t>
            </a:r>
            <a:r>
              <a:rPr lang="en-US" sz="2800" dirty="0"/>
              <a:t>:</a:t>
            </a:r>
            <a:endParaRPr lang="ru-RU" sz="2800" dirty="0"/>
          </a:p>
          <a:p>
            <a:pPr marL="180000" indent="0" algn="l">
              <a:buNone/>
            </a:pPr>
            <a:r>
              <a:rPr lang="en-US" sz="2800" dirty="0"/>
              <a:t>1. </a:t>
            </a:r>
            <a:r>
              <a:rPr lang="ru-RU" sz="2800" i="0" u="none" strike="noStrike" baseline="0" dirty="0"/>
              <a:t>И.А. Суслова</a:t>
            </a:r>
            <a:r>
              <a:rPr lang="ru-RU" sz="2800" b="0" i="0" u="none" strike="noStrike" baseline="0" dirty="0"/>
              <a:t>, Я.В. Маштаков, С.А. Шестаков. Сравнение моделей относительного движения группы космических аппаратов//</a:t>
            </a:r>
            <a:r>
              <a:rPr lang="en-US" sz="2800" b="0" i="0" u="none" strike="noStrike" baseline="0" dirty="0"/>
              <a:t> </a:t>
            </a:r>
            <a:r>
              <a:rPr lang="ru-RU" sz="2800" b="0" i="0" u="none" strike="noStrike" baseline="0" dirty="0" err="1"/>
              <a:t>Матем</a:t>
            </a:r>
            <a:r>
              <a:rPr lang="ru-RU" sz="2800" b="0" i="0" u="none" strike="noStrike" baseline="0" dirty="0"/>
              <a:t>. моделирование, 34:6 (2022), 75–91</a:t>
            </a:r>
          </a:p>
          <a:p>
            <a:pPr algn="l"/>
            <a:r>
              <a:rPr lang="ru-RU" sz="2800" dirty="0"/>
              <a:t>Конференции</a:t>
            </a:r>
            <a:r>
              <a:rPr lang="en-US" sz="2800" dirty="0"/>
              <a:t>:</a:t>
            </a:r>
            <a:endParaRPr lang="ru-RU" sz="2800" dirty="0"/>
          </a:p>
          <a:p>
            <a:pPr marL="180000" indent="0" algn="l">
              <a:buNone/>
            </a:pPr>
            <a:r>
              <a:rPr lang="ru-RU" sz="2800" i="0" u="none" strike="noStrike" baseline="0" dirty="0"/>
              <a:t>И.А. Суслова</a:t>
            </a:r>
            <a:r>
              <a:rPr lang="ru-RU" sz="2800" b="0" i="0" u="none" strike="noStrike" baseline="0" dirty="0"/>
              <a:t>, Я.В. Маштаков, С.А. Шестаков.</a:t>
            </a:r>
            <a:r>
              <a:rPr lang="ru-RU" dirty="0"/>
              <a:t> Использование криволинейных координат в модели </a:t>
            </a:r>
            <a:r>
              <a:rPr lang="ru-RU" dirty="0" err="1"/>
              <a:t>Швайгхарта-Седвика</a:t>
            </a:r>
            <a:r>
              <a:rPr lang="ru-RU" sz="2800" b="0" i="0" u="none" strike="noStrike" baseline="0" dirty="0"/>
              <a:t>. 65-я Всероссийская научная конференция МФТИ, </a:t>
            </a:r>
            <a:r>
              <a:rPr lang="en-US" sz="2800" b="0" i="0" u="none" strike="noStrike" baseline="0" dirty="0"/>
              <a:t>3 </a:t>
            </a:r>
            <a:r>
              <a:rPr lang="ru-RU" sz="2800" b="0" i="0" u="none" strike="noStrike" baseline="0" dirty="0"/>
              <a:t>апреля – 8 апреля 2023 г., Москва,</a:t>
            </a:r>
            <a:r>
              <a:rPr lang="en-US" sz="2800" b="0" i="0" u="none" strike="noStrike" baseline="0" dirty="0"/>
              <a:t> </a:t>
            </a:r>
            <a:r>
              <a:rPr lang="ru-RU" sz="2800" b="0" i="0" u="none" strike="noStrike" baseline="0" dirty="0"/>
              <a:t>Россия</a:t>
            </a:r>
          </a:p>
          <a:p>
            <a:pPr marL="180000" indent="0" algn="l">
              <a:buNone/>
            </a:pPr>
            <a:r>
              <a:rPr lang="ru-RU" sz="2800" b="0" i="0" u="none" strike="noStrike" baseline="0" dirty="0"/>
              <a:t>1. </a:t>
            </a:r>
            <a:r>
              <a:rPr lang="ru-RU" sz="2800" i="0" u="none" strike="noStrike" baseline="0" dirty="0"/>
              <a:t>И.А. Суслова</a:t>
            </a:r>
            <a:r>
              <a:rPr lang="ru-RU" sz="2800" b="0" i="0" u="none" strike="noStrike" baseline="0" dirty="0"/>
              <a:t>, Я.В. Маштаков, С.А. Шестаков. Сравнительный анализ моделей относительного движения группы</a:t>
            </a:r>
            <a:r>
              <a:rPr lang="en-US" sz="2800" b="0" i="0" u="none" strike="noStrike" baseline="0" dirty="0"/>
              <a:t> </a:t>
            </a:r>
            <a:r>
              <a:rPr lang="ru-RU" sz="2800" b="0" i="0" u="none" strike="noStrike" baseline="0" dirty="0"/>
              <a:t>космических аппаратов. 64-я Всероссийская научная конференция МФТИ, 29 ноября </a:t>
            </a:r>
            <a:r>
              <a:rPr lang="ru-RU" dirty="0"/>
              <a:t>- </a:t>
            </a:r>
            <a:r>
              <a:rPr lang="ru-RU" sz="2800" b="0" i="0" u="none" strike="noStrike" baseline="0" dirty="0"/>
              <a:t>3 декабря 2021 г., Москва,</a:t>
            </a:r>
            <a:r>
              <a:rPr lang="en-US" sz="2800" b="0" i="0" u="none" strike="noStrike" baseline="0" dirty="0"/>
              <a:t> </a:t>
            </a:r>
            <a:r>
              <a:rPr lang="ru-RU" sz="2800" b="0" i="0" u="none" strike="noStrike" baseline="0" dirty="0"/>
              <a:t>Россия</a:t>
            </a:r>
          </a:p>
          <a:p>
            <a:pPr marL="180000" indent="0" algn="l">
              <a:buNone/>
            </a:pPr>
            <a:r>
              <a:rPr lang="ru-RU" sz="2800" b="0" i="0" u="none" strike="noStrike" baseline="0" dirty="0"/>
              <a:t>2. </a:t>
            </a:r>
            <a:r>
              <a:rPr lang="ru-RU" sz="2800" i="0" u="none" strike="noStrike" baseline="0" dirty="0"/>
              <a:t>И.А. Суслова</a:t>
            </a:r>
            <a:r>
              <a:rPr lang="ru-RU" sz="2800" b="0" i="0" u="none" strike="noStrike" baseline="0" dirty="0"/>
              <a:t>, Я.В. Маштаков, С.А. Шестаков. Численное исследование точности моделей</a:t>
            </a:r>
            <a:r>
              <a:rPr lang="en-US" sz="2800" b="0" i="0" u="none" strike="noStrike" baseline="0" dirty="0"/>
              <a:t> </a:t>
            </a:r>
            <a:r>
              <a:rPr lang="ru-RU" sz="2800" b="0" i="0" u="none" strike="noStrike" baseline="0" dirty="0"/>
              <a:t>относительного движения космических аппаратов в групповом полете. XLV</a:t>
            </a:r>
            <a:r>
              <a:rPr lang="en-US" sz="2800" b="0" i="0" u="none" strike="noStrike" baseline="0" dirty="0"/>
              <a:t> </a:t>
            </a:r>
            <a:r>
              <a:rPr lang="ru-RU" sz="2800" b="0" i="0" u="none" strike="noStrike" baseline="0" dirty="0"/>
              <a:t>Академические чтения по космонавтике, 30 марта - 2 апреля</a:t>
            </a:r>
            <a:r>
              <a:rPr lang="en-US" sz="2800" b="0" i="0" u="none" strike="noStrike" baseline="0" dirty="0"/>
              <a:t> </a:t>
            </a:r>
            <a:r>
              <a:rPr lang="ru-RU" sz="2800" b="0" i="0" u="none" strike="noStrike" baseline="0" dirty="0"/>
              <a:t>2021 г., Москва, Россия</a:t>
            </a:r>
          </a:p>
          <a:p>
            <a:pPr algn="l"/>
            <a:r>
              <a:rPr lang="ru-RU" sz="2800" b="0" i="0" u="none" strike="noStrike" baseline="0" dirty="0"/>
              <a:t>3. </a:t>
            </a:r>
            <a:r>
              <a:rPr lang="ru-RU" sz="2800" i="0" u="none" strike="noStrike" baseline="0" dirty="0"/>
              <a:t>И.А. Суслова</a:t>
            </a:r>
            <a:r>
              <a:rPr lang="ru-RU" sz="2800" b="0" i="0" u="none" strike="noStrike" baseline="0" dirty="0"/>
              <a:t>, Я.В. Маштаков, С.А. Шестаков. Исследование точности моделей</a:t>
            </a:r>
            <a:r>
              <a:rPr lang="en-US" sz="2800" b="0" i="0" u="none" strike="noStrike" baseline="0" dirty="0"/>
              <a:t> </a:t>
            </a:r>
            <a:r>
              <a:rPr lang="ru-RU" sz="2800" b="0" i="0" u="none" strike="noStrike" baseline="0" dirty="0"/>
              <a:t>относительного движения космических аппаратов в групповом полете. 63-я Всероссийская</a:t>
            </a:r>
            <a:r>
              <a:rPr lang="en-US" sz="2800" b="0" i="0" u="none" strike="noStrike" baseline="0" dirty="0"/>
              <a:t> </a:t>
            </a:r>
            <a:r>
              <a:rPr lang="ru-RU" sz="2800" b="0" i="0" u="none" strike="noStrike" baseline="0" dirty="0"/>
              <a:t>научная конференция МФТИ, 23 - 29 ноября 2020 г.,</a:t>
            </a:r>
            <a:r>
              <a:rPr lang="en-US" sz="2800" b="0" i="0" u="none" strike="noStrike" baseline="0" dirty="0"/>
              <a:t> </a:t>
            </a:r>
            <a:r>
              <a:rPr lang="ru-RU" sz="2800" b="0" i="0" u="none" strike="noStrike" baseline="0" dirty="0"/>
              <a:t>Москва, Россия</a:t>
            </a:r>
            <a:endParaRPr lang="ru-RU" sz="2800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80A43A-7172-0417-DD8F-F9A15F13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27</a:t>
            </a:fld>
            <a:r>
              <a:rPr lang="ru-RU" dirty="0"/>
              <a:t>/25</a:t>
            </a:r>
          </a:p>
        </p:txBody>
      </p:sp>
      <p:pic>
        <p:nvPicPr>
          <p:cNvPr id="8" name="Рисунок 7" descr="ipm-label.jpg">
            <a:extLst>
              <a:ext uri="{FF2B5EF4-FFF2-40B4-BE49-F238E27FC236}">
                <a16:creationId xmlns:a16="http://schemas.microsoft.com/office/drawing/2014/main" id="{60320F4B-97BF-B9F3-9C1C-7781AD24D0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9" name="Рисунок 8" descr="images.png">
            <a:extLst>
              <a:ext uri="{FF2B5EF4-FFF2-40B4-BE49-F238E27FC236}">
                <a16:creationId xmlns:a16="http://schemas.microsoft.com/office/drawing/2014/main" id="{5439F5E8-C8D8-4257-8BE8-854C6DB47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48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54C39155-8E7C-FB9F-C267-1817F6365B27}"/>
              </a:ext>
            </a:extLst>
          </p:cNvPr>
          <p:cNvSpPr>
            <a:spLocks noGrp="1"/>
          </p:cNvSpPr>
          <p:nvPr/>
        </p:nvSpPr>
        <p:spPr>
          <a:xfrm>
            <a:off x="718256" y="-20047"/>
            <a:ext cx="10648474" cy="1143265"/>
          </a:xfrm>
          <a:prstGeom prst="rect">
            <a:avLst/>
          </a:prstGeom>
        </p:spPr>
        <p:txBody>
          <a:bodyPr vert="horz" lIns="106802" tIns="53401" rIns="106802" bIns="53401" rtlCol="0" anchor="ctr">
            <a:normAutofit/>
          </a:bodyPr>
          <a:lstStyle>
            <a:lvl1pPr algn="ctr" defTabSz="1068019" rtl="0" eaLnBrk="1" latinLnBrk="0" hangingPunct="1">
              <a:spcBef>
                <a:spcPct val="0"/>
              </a:spcBef>
              <a:buNone/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>
                <a:latin typeface="Calibri Light" pitchFamily="34" charset="0"/>
                <a:cs typeface="Calibri Light" pitchFamily="34" charset="0"/>
              </a:rPr>
              <a:t>Системы координаты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7C735F6-AAEE-8F55-08DB-F959D9A4DEBB}"/>
              </a:ext>
            </a:extLst>
          </p:cNvPr>
          <p:cNvGrpSpPr/>
          <p:nvPr/>
        </p:nvGrpSpPr>
        <p:grpSpPr>
          <a:xfrm>
            <a:off x="638923" y="1243441"/>
            <a:ext cx="4929221" cy="4523748"/>
            <a:chOff x="700846" y="1500968"/>
            <a:chExt cx="4929221" cy="4523748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6A042AE5-D57C-847C-2B32-28F04283CB18}"/>
                </a:ext>
              </a:extLst>
            </p:cNvPr>
            <p:cNvGrpSpPr/>
            <p:nvPr/>
          </p:nvGrpSpPr>
          <p:grpSpPr>
            <a:xfrm>
              <a:off x="700846" y="1715282"/>
              <a:ext cx="4835032" cy="3857652"/>
              <a:chOff x="1486663" y="2001034"/>
              <a:chExt cx="3977775" cy="3232251"/>
            </a:xfrm>
          </p:grpSpPr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35466DE2-FA4B-E540-A2AB-BDCC4EFB3F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43919" y="3144042"/>
                <a:ext cx="2115689" cy="2089243"/>
              </a:xfrm>
              <a:prstGeom prst="rect">
                <a:avLst/>
              </a:prstGeom>
            </p:spPr>
          </p:pic>
          <p:grpSp>
            <p:nvGrpSpPr>
              <p:cNvPr id="79" name="Группа 78">
                <a:extLst>
                  <a:ext uri="{FF2B5EF4-FFF2-40B4-BE49-F238E27FC236}">
                    <a16:creationId xmlns:a16="http://schemas.microsoft.com/office/drawing/2014/main" id="{7B73F88D-58D3-B9BE-F98B-87D4AA5E1F9C}"/>
                  </a:ext>
                </a:extLst>
              </p:cNvPr>
              <p:cNvGrpSpPr/>
              <p:nvPr/>
            </p:nvGrpSpPr>
            <p:grpSpPr>
              <a:xfrm>
                <a:off x="1486663" y="2001034"/>
                <a:ext cx="3977775" cy="2759748"/>
                <a:chOff x="4724126" y="2286785"/>
                <a:chExt cx="3977775" cy="2759748"/>
              </a:xfrm>
            </p:grpSpPr>
            <p:sp>
              <p:nvSpPr>
                <p:cNvPr id="80" name="Стрелка вправо 4">
                  <a:extLst>
                    <a:ext uri="{FF2B5EF4-FFF2-40B4-BE49-F238E27FC236}">
                      <a16:creationId xmlns:a16="http://schemas.microsoft.com/office/drawing/2014/main" id="{6B2890D6-B29A-424C-4B90-C8E34BCE7758}"/>
                    </a:ext>
                  </a:extLst>
                </p:cNvPr>
                <p:cNvSpPr/>
                <p:nvPr/>
              </p:nvSpPr>
              <p:spPr>
                <a:xfrm>
                  <a:off x="6630199" y="4501364"/>
                  <a:ext cx="2071702" cy="45719"/>
                </a:xfrm>
                <a:prstGeom prst="rightArrow">
                  <a:avLst>
                    <a:gd name="adj1" fmla="val 0"/>
                    <a:gd name="adj2" fmla="val 5000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marL="0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34010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68019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2029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36038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70048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04058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38067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72077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sp>
              <p:nvSpPr>
                <p:cNvPr id="81" name="Стрелка вправо 5">
                  <a:extLst>
                    <a:ext uri="{FF2B5EF4-FFF2-40B4-BE49-F238E27FC236}">
                      <a16:creationId xmlns:a16="http://schemas.microsoft.com/office/drawing/2014/main" id="{735E8039-713D-CDB4-00FE-FBF849A271DC}"/>
                    </a:ext>
                  </a:extLst>
                </p:cNvPr>
                <p:cNvSpPr/>
                <p:nvPr/>
              </p:nvSpPr>
              <p:spPr>
                <a:xfrm rot="16200000">
                  <a:off x="5545770" y="3299777"/>
                  <a:ext cx="2143139" cy="117156"/>
                </a:xfrm>
                <a:prstGeom prst="rightArrow">
                  <a:avLst>
                    <a:gd name="adj1" fmla="val 0"/>
                    <a:gd name="adj2" fmla="val 5000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marL="0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34010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68019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2029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36038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70048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04058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38067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72077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sp>
              <p:nvSpPr>
                <p:cNvPr id="82" name="Стрелка вправо 6">
                  <a:extLst>
                    <a:ext uri="{FF2B5EF4-FFF2-40B4-BE49-F238E27FC236}">
                      <a16:creationId xmlns:a16="http://schemas.microsoft.com/office/drawing/2014/main" id="{EADB9189-E212-2C45-21B6-5E50845A8E71}"/>
                    </a:ext>
                  </a:extLst>
                </p:cNvPr>
                <p:cNvSpPr/>
                <p:nvPr/>
              </p:nvSpPr>
              <p:spPr>
                <a:xfrm rot="9030715">
                  <a:off x="4724126" y="4999104"/>
                  <a:ext cx="2034812" cy="47429"/>
                </a:xfrm>
                <a:prstGeom prst="rightArrow">
                  <a:avLst>
                    <a:gd name="adj1" fmla="val 0"/>
                    <a:gd name="adj2" fmla="val 5000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marL="0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34010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68019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2029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36038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70048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04058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38067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72077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2A88F58B-0492-9D1D-B79E-93C607F517BE}"/>
                    </a:ext>
                  </a:extLst>
                </p:cNvPr>
                <p:cNvSpPr/>
                <p:nvPr/>
              </p:nvSpPr>
              <p:spPr>
                <a:xfrm>
                  <a:off x="6558761" y="4429926"/>
                  <a:ext cx="144000" cy="144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marL="0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34010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68019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2029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36038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70048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04058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38067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72077" algn="l" defTabSz="1068019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</p:grpSp>
        </p:grp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C4511470-81A1-EC84-2E22-7957A3AB3F65}"/>
                </a:ext>
              </a:extLst>
            </p:cNvPr>
            <p:cNvSpPr txBox="1"/>
            <p:nvPr/>
          </p:nvSpPr>
          <p:spPr>
            <a:xfrm>
              <a:off x="5272877" y="4358488"/>
              <a:ext cx="3571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4010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68019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2029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36038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70048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04058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38067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72077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/>
                <a:t>X</a:t>
              </a:r>
              <a:endParaRPr lang="ru-RU" sz="2800" dirty="0"/>
            </a:p>
          </p:txBody>
        </p:sp>
        <p:sp>
          <p:nvSpPr>
            <p:cNvPr id="74" name="TextBox 11">
              <a:extLst>
                <a:ext uri="{FF2B5EF4-FFF2-40B4-BE49-F238E27FC236}">
                  <a16:creationId xmlns:a16="http://schemas.microsoft.com/office/drawing/2014/main" id="{E07F4CFF-73A7-FFC2-49A9-6D2D08865040}"/>
                </a:ext>
              </a:extLst>
            </p:cNvPr>
            <p:cNvSpPr txBox="1"/>
            <p:nvPr/>
          </p:nvSpPr>
          <p:spPr>
            <a:xfrm>
              <a:off x="1058035" y="5501496"/>
              <a:ext cx="3571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4010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68019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2029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36038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70048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04058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38067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72077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/>
                <a:t>Y</a:t>
              </a:r>
              <a:endParaRPr lang="ru-RU" sz="2800" dirty="0"/>
            </a:p>
          </p:txBody>
        </p:sp>
        <p:sp>
          <p:nvSpPr>
            <p:cNvPr id="75" name="TextBox 12">
              <a:extLst>
                <a:ext uri="{FF2B5EF4-FFF2-40B4-BE49-F238E27FC236}">
                  <a16:creationId xmlns:a16="http://schemas.microsoft.com/office/drawing/2014/main" id="{741C3CFA-AF02-7289-EC3C-9E14B0ACCA9E}"/>
                </a:ext>
              </a:extLst>
            </p:cNvPr>
            <p:cNvSpPr txBox="1"/>
            <p:nvPr/>
          </p:nvSpPr>
          <p:spPr>
            <a:xfrm>
              <a:off x="3129737" y="1500968"/>
              <a:ext cx="500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4010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68019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2029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36038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70048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04058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38067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72077" algn="l" defTabSz="1068019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/>
                <a:t>Z</a:t>
              </a:r>
              <a:endParaRPr lang="ru-RU" sz="2800" dirty="0"/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199B6151-91A9-C0E1-F45E-FCC67AF94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1242" y="1823044"/>
              <a:ext cx="857256" cy="392304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2268EEA8-6B80-D72D-712C-8A5C97B5F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8497" y="2643976"/>
              <a:ext cx="785818" cy="359612"/>
            </a:xfrm>
            <a:prstGeom prst="rect">
              <a:avLst/>
            </a:prstGeom>
          </p:spPr>
        </p:pic>
      </p:grpSp>
      <p:sp>
        <p:nvSpPr>
          <p:cNvPr id="47" name="TextBox 21">
            <a:extLst>
              <a:ext uri="{FF2B5EF4-FFF2-40B4-BE49-F238E27FC236}">
                <a16:creationId xmlns:a16="http://schemas.microsoft.com/office/drawing/2014/main" id="{E6B2C621-7B83-90B5-25F4-9489E223C516}"/>
              </a:ext>
            </a:extLst>
          </p:cNvPr>
          <p:cNvSpPr txBox="1"/>
          <p:nvPr/>
        </p:nvSpPr>
        <p:spPr>
          <a:xfrm>
            <a:off x="1833111" y="5834059"/>
            <a:ext cx="22140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01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01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2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603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004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405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806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207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Инерциальная СК</a:t>
            </a:r>
          </a:p>
        </p:txBody>
      </p:sp>
      <p:sp>
        <p:nvSpPr>
          <p:cNvPr id="48" name="TextBox 22">
            <a:extLst>
              <a:ext uri="{FF2B5EF4-FFF2-40B4-BE49-F238E27FC236}">
                <a16:creationId xmlns:a16="http://schemas.microsoft.com/office/drawing/2014/main" id="{F5092413-5F51-3807-631B-086B093853EA}"/>
              </a:ext>
            </a:extLst>
          </p:cNvPr>
          <p:cNvSpPr txBox="1"/>
          <p:nvPr/>
        </p:nvSpPr>
        <p:spPr>
          <a:xfrm>
            <a:off x="7368686" y="5834059"/>
            <a:ext cx="25717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01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01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2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603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004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405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806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207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Орбитальная СК</a:t>
            </a:r>
          </a:p>
        </p:txBody>
      </p: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35F66269-CA1E-C507-4892-92E0D38505F2}"/>
              </a:ext>
            </a:extLst>
          </p:cNvPr>
          <p:cNvCxnSpPr/>
          <p:nvPr/>
        </p:nvCxnSpPr>
        <p:spPr>
          <a:xfrm rot="5400000" flipH="1" flipV="1">
            <a:off x="2526407" y="2793276"/>
            <a:ext cx="2357990" cy="1143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8B077964-CAA2-C281-5ED0-063B8DA00AE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302380" y="2878701"/>
            <a:ext cx="1561497" cy="19591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4E5505D-99FA-B4B4-EAFF-28F7C89C5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02" y="2614413"/>
            <a:ext cx="2032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6EB69483-7242-BE97-93F6-3F7B8EC47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37" y="2832703"/>
            <a:ext cx="914400" cy="2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BD4E879-A152-A87D-D96C-E6407976F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58" y="3614545"/>
            <a:ext cx="1778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38">
            <a:extLst>
              <a:ext uri="{FF2B5EF4-FFF2-40B4-BE49-F238E27FC236}">
                <a16:creationId xmlns:a16="http://schemas.microsoft.com/office/drawing/2014/main" id="{3E041C6C-E0A2-807F-46F6-4A82725FD81B}"/>
              </a:ext>
            </a:extLst>
          </p:cNvPr>
          <p:cNvSpPr txBox="1"/>
          <p:nvPr/>
        </p:nvSpPr>
        <p:spPr>
          <a:xfrm>
            <a:off x="5205600" y="2614413"/>
            <a:ext cx="6429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01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01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2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603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004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405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806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207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</a:t>
            </a:r>
          </a:p>
        </p:txBody>
      </p:sp>
      <p:sp>
        <p:nvSpPr>
          <p:cNvPr id="55" name="TextBox 39">
            <a:extLst>
              <a:ext uri="{FF2B5EF4-FFF2-40B4-BE49-F238E27FC236}">
                <a16:creationId xmlns:a16="http://schemas.microsoft.com/office/drawing/2014/main" id="{5F7DFD69-7128-E8C0-717F-0A2BE5943DBF}"/>
              </a:ext>
            </a:extLst>
          </p:cNvPr>
          <p:cNvSpPr txBox="1"/>
          <p:nvPr/>
        </p:nvSpPr>
        <p:spPr>
          <a:xfrm>
            <a:off x="4348344" y="1757157"/>
            <a:ext cx="5000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01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01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2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603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004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405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806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207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2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795197E-D34D-DDD1-8021-567CD28DF28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14758" y="2855668"/>
            <a:ext cx="2541604" cy="250983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D998A0D-9A94-8EDD-29EF-9056BD8A0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566" y="1546354"/>
            <a:ext cx="875374" cy="40059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477CCA0-FC4E-424A-6CD1-10A0AA698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384" y="2483679"/>
            <a:ext cx="827949" cy="378892"/>
          </a:xfrm>
          <a:prstGeom prst="rect">
            <a:avLst/>
          </a:prstGeom>
        </p:spPr>
      </p:pic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68D323D4-3E96-C2D8-4514-836F6E7D12F2}"/>
              </a:ext>
            </a:extLst>
          </p:cNvPr>
          <p:cNvCxnSpPr/>
          <p:nvPr/>
        </p:nvCxnSpPr>
        <p:spPr>
          <a:xfrm rot="5400000" flipH="1" flipV="1">
            <a:off x="7741649" y="2225015"/>
            <a:ext cx="2428892" cy="15001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71BADD0F-1026-2239-A711-E4FDEA45894E}"/>
              </a:ext>
            </a:extLst>
          </p:cNvPr>
          <p:cNvCxnSpPr/>
          <p:nvPr/>
        </p:nvCxnSpPr>
        <p:spPr>
          <a:xfrm flipV="1">
            <a:off x="8205996" y="2617924"/>
            <a:ext cx="2286016" cy="15716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49">
            <a:extLst>
              <a:ext uri="{FF2B5EF4-FFF2-40B4-BE49-F238E27FC236}">
                <a16:creationId xmlns:a16="http://schemas.microsoft.com/office/drawing/2014/main" id="{F39952D1-5CA4-7CA6-C6EC-BBF31BC8E235}"/>
              </a:ext>
            </a:extLst>
          </p:cNvPr>
          <p:cNvSpPr txBox="1"/>
          <p:nvPr/>
        </p:nvSpPr>
        <p:spPr>
          <a:xfrm>
            <a:off x="10849202" y="2403610"/>
            <a:ext cx="4286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01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01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2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603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004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405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806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207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</a:t>
            </a:r>
          </a:p>
        </p:txBody>
      </p:sp>
      <p:sp>
        <p:nvSpPr>
          <p:cNvPr id="62" name="TextBox 50">
            <a:extLst>
              <a:ext uri="{FF2B5EF4-FFF2-40B4-BE49-F238E27FC236}">
                <a16:creationId xmlns:a16="http://schemas.microsoft.com/office/drawing/2014/main" id="{C48DD0DB-B23A-322D-A869-D94F43C5111D}"/>
              </a:ext>
            </a:extLst>
          </p:cNvPr>
          <p:cNvSpPr txBox="1"/>
          <p:nvPr/>
        </p:nvSpPr>
        <p:spPr>
          <a:xfrm>
            <a:off x="9777632" y="1357920"/>
            <a:ext cx="4286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01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01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2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603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004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405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806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207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2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834D018-8DE5-24A8-71C5-5B8ADBCA7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632" y="3117990"/>
            <a:ext cx="1778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31F37EFE-2765-EA08-0E02-36A9AA78A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14" y="2260734"/>
            <a:ext cx="2032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052FAA82-0E82-7E4E-82B2-1B0B0907279D}"/>
              </a:ext>
            </a:extLst>
          </p:cNvPr>
          <p:cNvCxnSpPr/>
          <p:nvPr/>
        </p:nvCxnSpPr>
        <p:spPr>
          <a:xfrm flipV="1">
            <a:off x="10492012" y="2117858"/>
            <a:ext cx="785818" cy="500066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A19F7734-59B4-1C54-5505-5CBAB06EFC05}"/>
              </a:ext>
            </a:extLst>
          </p:cNvPr>
          <p:cNvCxnSpPr/>
          <p:nvPr/>
        </p:nvCxnSpPr>
        <p:spPr>
          <a:xfrm rot="16200000" flipV="1">
            <a:off x="10063384" y="2189296"/>
            <a:ext cx="500066" cy="35719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A9EDDD35-692D-F114-AA23-EB0B4A0F695C}"/>
              </a:ext>
            </a:extLst>
          </p:cNvPr>
          <p:cNvCxnSpPr/>
          <p:nvPr/>
        </p:nvCxnSpPr>
        <p:spPr>
          <a:xfrm rot="5400000">
            <a:off x="10099103" y="2939395"/>
            <a:ext cx="714380" cy="71438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78CA02B-73F8-612B-4234-78DBADEDB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830" y="2189296"/>
            <a:ext cx="1778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6AF47DD-5958-27A1-6677-58CE8D5C3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136" y="2117858"/>
            <a:ext cx="2032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BF13769-7C0A-8CAA-EC74-62871A4CD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012" y="2975114"/>
            <a:ext cx="1905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87F6925-BBA4-F0D3-78C1-3C917B9BE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28</a:t>
            </a:fld>
            <a:r>
              <a:rPr lang="ru-RU" dirty="0"/>
              <a:t>/25</a:t>
            </a:r>
          </a:p>
        </p:txBody>
      </p:sp>
      <p:pic>
        <p:nvPicPr>
          <p:cNvPr id="4" name="Рисунок 3" descr="ipm-label.jpg">
            <a:extLst>
              <a:ext uri="{FF2B5EF4-FFF2-40B4-BE49-F238E27FC236}">
                <a16:creationId xmlns:a16="http://schemas.microsoft.com/office/drawing/2014/main" id="{495F247F-4AAB-3D74-E383-308C057A0ACE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5" name="Рисунок 4" descr="images.png">
            <a:extLst>
              <a:ext uri="{FF2B5EF4-FFF2-40B4-BE49-F238E27FC236}">
                <a16:creationId xmlns:a16="http://schemas.microsoft.com/office/drawing/2014/main" id="{93035DDA-7602-2A90-28BB-2935CED021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47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>
            <a:extLst>
              <a:ext uri="{FF2B5EF4-FFF2-40B4-BE49-F238E27FC236}">
                <a16:creationId xmlns:a16="http://schemas.microsoft.com/office/drawing/2014/main" id="{737F4444-6791-671A-83CE-1FE2FDCDE1F9}"/>
              </a:ext>
            </a:extLst>
          </p:cNvPr>
          <p:cNvSpPr txBox="1"/>
          <p:nvPr/>
        </p:nvSpPr>
        <p:spPr>
          <a:xfrm>
            <a:off x="508760" y="4527558"/>
            <a:ext cx="5286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01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01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2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603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004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405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806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207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  </a:t>
            </a:r>
            <a:r>
              <a:rPr lang="ru-RU" sz="2800" dirty="0"/>
              <a:t>и   </a:t>
            </a:r>
            <a:r>
              <a:rPr lang="en-US" sz="2800" dirty="0"/>
              <a:t> </a:t>
            </a:r>
            <a:r>
              <a:rPr lang="ru-RU" sz="2800" dirty="0"/>
              <a:t>—</a:t>
            </a:r>
            <a:r>
              <a:rPr lang="en-US" sz="2800" dirty="0"/>
              <a:t> </a:t>
            </a:r>
            <a:r>
              <a:rPr lang="ru-RU" sz="2800" dirty="0"/>
              <a:t>радиус-вектора аппаратов в ИСК</a:t>
            </a:r>
            <a:r>
              <a:rPr lang="en-US" sz="2800" dirty="0"/>
              <a:t>;</a:t>
            </a:r>
          </a:p>
          <a:p>
            <a:r>
              <a:rPr lang="ru-RU" sz="2800" dirty="0"/>
              <a:t> </a:t>
            </a:r>
            <a:r>
              <a:rPr lang="en-US" sz="2800" dirty="0"/>
              <a:t> </a:t>
            </a:r>
            <a:r>
              <a:rPr lang="ru-RU" sz="2800" dirty="0"/>
              <a:t>— гравитационный параметр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D6D1C9C-3C8C-B0CE-BA5F-DA7DE916D586}"/>
              </a:ext>
            </a:extLst>
          </p:cNvPr>
          <p:cNvSpPr>
            <a:spLocks noGrp="1"/>
          </p:cNvSpPr>
          <p:nvPr/>
        </p:nvSpPr>
        <p:spPr>
          <a:xfrm>
            <a:off x="771763" y="73986"/>
            <a:ext cx="10648474" cy="1143265"/>
          </a:xfrm>
          <a:prstGeom prst="rect">
            <a:avLst/>
          </a:prstGeom>
        </p:spPr>
        <p:txBody>
          <a:bodyPr vert="horz" lIns="106802" tIns="53401" rIns="106802" bIns="53401" rtlCol="0" anchor="ctr">
            <a:normAutofit/>
          </a:bodyPr>
          <a:lstStyle>
            <a:lvl1pPr algn="ctr" defTabSz="1068019" rtl="0" eaLnBrk="1" latinLnBrk="0" hangingPunct="1">
              <a:spcBef>
                <a:spcPct val="0"/>
              </a:spcBef>
              <a:buNone/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>
                <a:latin typeface="Calibri Light" pitchFamily="34" charset="0"/>
                <a:cs typeface="Calibri Light" pitchFamily="34" charset="0"/>
              </a:rPr>
              <a:t>Уравнения движения в ИСО</a:t>
            </a:r>
          </a:p>
        </p:txBody>
      </p:sp>
      <p:pic>
        <p:nvPicPr>
          <p:cNvPr id="6" name="Содержимое 3">
            <a:extLst>
              <a:ext uri="{FF2B5EF4-FFF2-40B4-BE49-F238E27FC236}">
                <a16:creationId xmlns:a16="http://schemas.microsoft.com/office/drawing/2014/main" id="{9CB68078-703C-3822-148A-FE506CE317D8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161" y="1900909"/>
            <a:ext cx="4717914" cy="39376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D8C097-B7DF-E739-9E6F-3892CD977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384" y="1772474"/>
            <a:ext cx="719269" cy="3291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B92C99-C3C9-10D4-4E42-62F75A7D3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2012" y="2772606"/>
            <a:ext cx="719269" cy="329157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0F372A35-E16A-B477-2987-DC58CF89F6B8}"/>
              </a:ext>
            </a:extLst>
          </p:cNvPr>
          <p:cNvCxnSpPr/>
          <p:nvPr/>
        </p:nvCxnSpPr>
        <p:spPr>
          <a:xfrm flipV="1">
            <a:off x="8991814" y="2986920"/>
            <a:ext cx="1857388" cy="1571636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15390B24-8F8B-7922-C505-7236268A8231}"/>
              </a:ext>
            </a:extLst>
          </p:cNvPr>
          <p:cNvCxnSpPr/>
          <p:nvPr/>
        </p:nvCxnSpPr>
        <p:spPr>
          <a:xfrm rot="5400000" flipH="1" flipV="1">
            <a:off x="8420310" y="2558292"/>
            <a:ext cx="2571768" cy="142876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67EB7DF2-D54D-86EA-6CB9-73EFC0524729}"/>
              </a:ext>
            </a:extLst>
          </p:cNvPr>
          <p:cNvSpPr/>
          <p:nvPr/>
        </p:nvSpPr>
        <p:spPr>
          <a:xfrm>
            <a:off x="8848938" y="4487118"/>
            <a:ext cx="214314" cy="2143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106801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4010" algn="l" defTabSz="106801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68019" algn="l" defTabSz="106801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2029" algn="l" defTabSz="106801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36038" algn="l" defTabSz="106801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670048" algn="l" defTabSz="106801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04058" algn="l" defTabSz="106801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738067" algn="l" defTabSz="106801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272077" algn="l" defTabSz="106801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F5A20-8106-3F3F-EFA3-44AABBA6F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136" y="3344110"/>
            <a:ext cx="2159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DB28CA-369B-CDC3-3055-94B53046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318" y="2558292"/>
            <a:ext cx="2540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B32C93BF-7518-AF67-B571-620375F711CA}"/>
              </a:ext>
            </a:extLst>
          </p:cNvPr>
          <p:cNvSpPr txBox="1"/>
          <p:nvPr/>
        </p:nvSpPr>
        <p:spPr>
          <a:xfrm>
            <a:off x="6988075" y="5622975"/>
            <a:ext cx="3571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01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01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2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603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004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405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806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207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X</a:t>
            </a:r>
            <a:endParaRPr lang="ru-RU" dirty="0"/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C84B114C-FCE8-70E7-1787-E8FF2FE030B3}"/>
              </a:ext>
            </a:extLst>
          </p:cNvPr>
          <p:cNvSpPr txBox="1"/>
          <p:nvPr/>
        </p:nvSpPr>
        <p:spPr>
          <a:xfrm>
            <a:off x="11209453" y="4143058"/>
            <a:ext cx="3571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01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01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2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603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004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405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806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207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</a:t>
            </a:r>
            <a:endParaRPr lang="ru-RU" dirty="0"/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17A7B7C7-168D-D7C2-AED3-206E606A5347}"/>
              </a:ext>
            </a:extLst>
          </p:cNvPr>
          <p:cNvSpPr txBox="1"/>
          <p:nvPr/>
        </p:nvSpPr>
        <p:spPr>
          <a:xfrm>
            <a:off x="8420310" y="1701036"/>
            <a:ext cx="5000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01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01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2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603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004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405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806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207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Z</a:t>
            </a:r>
            <a:endParaRPr lang="ru-RU" dirty="0"/>
          </a:p>
        </p:txBody>
      </p:sp>
      <p:sp>
        <p:nvSpPr>
          <p:cNvPr id="23" name="TextBox 31">
            <a:extLst>
              <a:ext uri="{FF2B5EF4-FFF2-40B4-BE49-F238E27FC236}">
                <a16:creationId xmlns:a16="http://schemas.microsoft.com/office/drawing/2014/main" id="{B85B9932-B71A-C33D-F027-B732D454E4AD}"/>
              </a:ext>
            </a:extLst>
          </p:cNvPr>
          <p:cNvSpPr txBox="1"/>
          <p:nvPr/>
        </p:nvSpPr>
        <p:spPr>
          <a:xfrm>
            <a:off x="10492012" y="1486722"/>
            <a:ext cx="5715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01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01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2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603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004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405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806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207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24" name="TextBox 32">
            <a:extLst>
              <a:ext uri="{FF2B5EF4-FFF2-40B4-BE49-F238E27FC236}">
                <a16:creationId xmlns:a16="http://schemas.microsoft.com/office/drawing/2014/main" id="{BD4D6D34-AE7B-1FEA-71AE-ECEAF0608C81}"/>
              </a:ext>
            </a:extLst>
          </p:cNvPr>
          <p:cNvSpPr txBox="1"/>
          <p:nvPr/>
        </p:nvSpPr>
        <p:spPr>
          <a:xfrm>
            <a:off x="10920640" y="2486854"/>
            <a:ext cx="3571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010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01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29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603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004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4058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806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2077" algn="l" defTabSz="106801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  <a:endParaRPr lang="ru-RU" dirty="0"/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C5A39E07-4CF0-053B-148D-B25CE8236E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592524"/>
              </p:ext>
            </p:extLst>
          </p:nvPr>
        </p:nvGraphicFramePr>
        <p:xfrm>
          <a:off x="749020" y="1179543"/>
          <a:ext cx="2667000" cy="118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66880" imgH="1447560" progId="Equation.DSMT4">
                  <p:embed/>
                </p:oleObj>
              </mc:Choice>
              <mc:Fallback>
                <p:oleObj name="Equation" r:id="rId6" imgW="2666880" imgH="1447560" progId="Equation.DSMT4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C5A39E07-4CF0-053B-148D-B25CE8236E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9020" y="1179543"/>
                        <a:ext cx="2667000" cy="1185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2AB37AFD-01A3-905B-236B-88B70252BC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960855"/>
              </p:ext>
            </p:extLst>
          </p:nvPr>
        </p:nvGraphicFramePr>
        <p:xfrm>
          <a:off x="719207" y="2128349"/>
          <a:ext cx="27940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793960" imgH="990360" progId="Equation.DSMT4">
                  <p:embed/>
                </p:oleObj>
              </mc:Choice>
              <mc:Fallback>
                <p:oleObj name="Equation" r:id="rId8" imgW="2793960" imgH="990360" progId="Equation.DSMT4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2AB37AFD-01A3-905B-236B-88B70252B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9207" y="2128349"/>
                        <a:ext cx="27940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>
            <a:extLst>
              <a:ext uri="{FF2B5EF4-FFF2-40B4-BE49-F238E27FC236}">
                <a16:creationId xmlns:a16="http://schemas.microsoft.com/office/drawing/2014/main" id="{3A4EFBA4-EFAF-FA9D-BA3E-11C614A3E4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585294"/>
              </p:ext>
            </p:extLst>
          </p:nvPr>
        </p:nvGraphicFramePr>
        <p:xfrm>
          <a:off x="719207" y="3018942"/>
          <a:ext cx="61087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108480" imgH="1752480" progId="Equation.DSMT4">
                  <p:embed/>
                </p:oleObj>
              </mc:Choice>
              <mc:Fallback>
                <p:oleObj name="Equation" r:id="rId10" imgW="6108480" imgH="1752480" progId="Equation.DSMT4">
                  <p:embed/>
                  <p:pic>
                    <p:nvPicPr>
                      <p:cNvPr id="31" name="Объект 30">
                        <a:extLst>
                          <a:ext uri="{FF2B5EF4-FFF2-40B4-BE49-F238E27FC236}">
                            <a16:creationId xmlns:a16="http://schemas.microsoft.com/office/drawing/2014/main" id="{3A4EFBA4-EFAF-FA9D-BA3E-11C614A3E4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9207" y="3018942"/>
                        <a:ext cx="6108700" cy="175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4AAF718C-F212-1779-8510-0ACDD2E9C470}"/>
              </a:ext>
            </a:extLst>
          </p:cNvPr>
          <p:cNvSpPr txBox="1"/>
          <p:nvPr/>
        </p:nvSpPr>
        <p:spPr>
          <a:xfrm>
            <a:off x="1658073" y="5918541"/>
            <a:ext cx="506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+mj-lt"/>
                <a:cs typeface="Times New Roman" panose="02020603050405020304" pitchFamily="18" charset="0"/>
              </a:rPr>
              <a:t>—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800" dirty="0">
                <a:cs typeface="Times New Roman" panose="02020603050405020304" pitchFamily="18" charset="0"/>
              </a:rPr>
              <a:t>единичные</a:t>
            </a:r>
            <a:r>
              <a:rPr lang="ru-RU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800" dirty="0">
                <a:cs typeface="Times New Roman" panose="02020603050405020304" pitchFamily="18" charset="0"/>
              </a:rPr>
              <a:t>вектора ОСК</a:t>
            </a:r>
          </a:p>
        </p:txBody>
      </p:sp>
      <p:graphicFrame>
        <p:nvGraphicFramePr>
          <p:cNvPr id="37" name="Объект 36">
            <a:extLst>
              <a:ext uri="{FF2B5EF4-FFF2-40B4-BE49-F238E27FC236}">
                <a16:creationId xmlns:a16="http://schemas.microsoft.com/office/drawing/2014/main" id="{7D3F191A-867A-447A-8D95-4FB177A6CE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536673"/>
              </p:ext>
            </p:extLst>
          </p:nvPr>
        </p:nvGraphicFramePr>
        <p:xfrm>
          <a:off x="512526" y="5996163"/>
          <a:ext cx="1193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93760" imgH="431640" progId="Equation.DSMT4">
                  <p:embed/>
                </p:oleObj>
              </mc:Choice>
              <mc:Fallback>
                <p:oleObj name="Equation" r:id="rId12" imgW="1193760" imgH="431640" progId="Equation.DSMT4">
                  <p:embed/>
                  <p:pic>
                    <p:nvPicPr>
                      <p:cNvPr id="37" name="Объект 36">
                        <a:extLst>
                          <a:ext uri="{FF2B5EF4-FFF2-40B4-BE49-F238E27FC236}">
                            <a16:creationId xmlns:a16="http://schemas.microsoft.com/office/drawing/2014/main" id="{7D3F191A-867A-447A-8D95-4FB177A6C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2526" y="5996163"/>
                        <a:ext cx="1193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D67EBD2-3478-07EA-B7CB-236E33E59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1275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29</a:t>
            </a:fld>
            <a:r>
              <a:rPr lang="ru-RU" dirty="0"/>
              <a:t>/25</a:t>
            </a:r>
          </a:p>
        </p:txBody>
      </p:sp>
      <p:pic>
        <p:nvPicPr>
          <p:cNvPr id="19" name="Рисунок 18" descr="ipm-label.jpg">
            <a:extLst>
              <a:ext uri="{FF2B5EF4-FFF2-40B4-BE49-F238E27FC236}">
                <a16:creationId xmlns:a16="http://schemas.microsoft.com/office/drawing/2014/main" id="{3A8C6CA8-51CA-EA0E-CA75-2F2136A8F002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20" name="Рисунок 19" descr="images.png">
            <a:extLst>
              <a:ext uri="{FF2B5EF4-FFF2-40B4-BE49-F238E27FC236}">
                <a16:creationId xmlns:a16="http://schemas.microsoft.com/office/drawing/2014/main" id="{F8BB2EFD-8A35-6BBD-9555-CA0FCF7F7B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F11A8476-3ABA-D2B8-C45C-C426A5DDEF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580703"/>
              </p:ext>
            </p:extLst>
          </p:nvPr>
        </p:nvGraphicFramePr>
        <p:xfrm>
          <a:off x="495300" y="4605655"/>
          <a:ext cx="228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28600" imgH="431640" progId="Equation.DSMT4">
                  <p:embed/>
                </p:oleObj>
              </mc:Choice>
              <mc:Fallback>
                <p:oleObj name="Equation" r:id="rId16" imgW="2286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95300" y="4605655"/>
                        <a:ext cx="2286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468AC82E-8B21-27A4-331E-0BE271480A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528903"/>
              </p:ext>
            </p:extLst>
          </p:nvPr>
        </p:nvGraphicFramePr>
        <p:xfrm>
          <a:off x="1035050" y="4615855"/>
          <a:ext cx="2667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66400" imgH="431640" progId="Equation.DSMT4">
                  <p:embed/>
                </p:oleObj>
              </mc:Choice>
              <mc:Fallback>
                <p:oleObj name="Equation" r:id="rId18" imgW="2664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035050" y="4615855"/>
                        <a:ext cx="2667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0E86F5DC-4134-3B46-E98C-0FF09515EB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042022"/>
              </p:ext>
            </p:extLst>
          </p:nvPr>
        </p:nvGraphicFramePr>
        <p:xfrm>
          <a:off x="489940" y="5580268"/>
          <a:ext cx="228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28600" imgH="291960" progId="Equation.DSMT4">
                  <p:embed/>
                </p:oleObj>
              </mc:Choice>
              <mc:Fallback>
                <p:oleObj name="Equation" r:id="rId20" imgW="2286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89940" y="5580268"/>
                        <a:ext cx="2286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8585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2C108-49FE-0FB2-88FD-27ED871B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85374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Модели движений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58D523-7C82-654B-7BB8-258EAED63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7348"/>
            <a:ext cx="10515600" cy="56910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Уравнения Хилла-Клохесси-Уилтшира (ХКУ)</a:t>
            </a:r>
          </a:p>
          <a:p>
            <a:pPr marL="0" indent="0">
              <a:buNone/>
            </a:pPr>
            <a:r>
              <a:rPr lang="en-US" dirty="0" err="1"/>
              <a:t>Clohessy</a:t>
            </a:r>
            <a:r>
              <a:rPr lang="en-US" dirty="0"/>
              <a:t> W.H, Wiltshire R.S. Terminal Guidance system for satellite rendezvous.</a:t>
            </a:r>
            <a:endParaRPr lang="ru-RU" dirty="0"/>
          </a:p>
          <a:p>
            <a:r>
              <a:rPr lang="ru-RU" dirty="0"/>
              <a:t>Уравнения Хилла-Клохесси-Уилтшира в криволинейных координатах</a:t>
            </a:r>
          </a:p>
          <a:p>
            <a:pPr marL="0" indent="0">
              <a:buNone/>
            </a:pPr>
            <a:r>
              <a:rPr lang="en-US" dirty="0" err="1"/>
              <a:t>Alfriend</a:t>
            </a:r>
            <a:r>
              <a:rPr lang="en-US" dirty="0"/>
              <a:t> K. et. Al. Spacecraft formation flying: Dynamics, Control and navigation.</a:t>
            </a:r>
            <a:endParaRPr lang="ru-RU" dirty="0"/>
          </a:p>
          <a:p>
            <a:r>
              <a:rPr lang="ru-RU" dirty="0"/>
              <a:t>Уравнения </a:t>
            </a:r>
            <a:r>
              <a:rPr lang="ru-RU" dirty="0" err="1"/>
              <a:t>Швайгхарта-Седвика</a:t>
            </a:r>
            <a:r>
              <a:rPr lang="ru-RU" dirty="0"/>
              <a:t> (ШС)</a:t>
            </a:r>
          </a:p>
          <a:p>
            <a:pPr marL="0" indent="0">
              <a:buNone/>
            </a:pPr>
            <a:r>
              <a:rPr lang="en-US" dirty="0" err="1"/>
              <a:t>Shweighart</a:t>
            </a:r>
            <a:r>
              <a:rPr lang="en-US" dirty="0"/>
              <a:t>, </a:t>
            </a:r>
            <a:r>
              <a:rPr lang="en-US" dirty="0" err="1"/>
              <a:t>Sedwick</a:t>
            </a:r>
            <a:r>
              <a:rPr lang="en-US" dirty="0"/>
              <a:t>. High-fidelity Linearized J2 Model for satellite formation flight</a:t>
            </a:r>
            <a:endParaRPr lang="ru-RU" dirty="0"/>
          </a:p>
          <a:p>
            <a:r>
              <a:rPr lang="ru-RU" dirty="0"/>
              <a:t>Уравнения </a:t>
            </a:r>
            <a:r>
              <a:rPr lang="ru-RU" dirty="0" err="1"/>
              <a:t>Шонера-Хемпеля</a:t>
            </a:r>
            <a:r>
              <a:rPr lang="ru-RU" dirty="0"/>
              <a:t> (ШХ)</a:t>
            </a:r>
          </a:p>
          <a:p>
            <a:pPr marL="0" indent="0">
              <a:buNone/>
            </a:pPr>
            <a:r>
              <a:rPr lang="de-DE" dirty="0"/>
              <a:t>Tschauner J., and Hempel P., “Optimale Beschleunigungsprogramme </a:t>
            </a:r>
            <a:r>
              <a:rPr lang="de-DE" dirty="0" err="1"/>
              <a:t>fur</a:t>
            </a:r>
            <a:r>
              <a:rPr lang="de-DE" dirty="0"/>
              <a:t> das Rendezvous-</a:t>
            </a:r>
            <a:r>
              <a:rPr lang="de-DE" dirty="0" err="1"/>
              <a:t>Manover</a:t>
            </a:r>
            <a:r>
              <a:rPr lang="de-DE" dirty="0"/>
              <a:t>”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DF68BDD-2CD8-A8AC-E704-B8B136D2D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1275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3</a:t>
            </a:fld>
            <a:r>
              <a:rPr lang="ru-RU" dirty="0"/>
              <a:t>/25</a:t>
            </a:r>
          </a:p>
        </p:txBody>
      </p:sp>
      <p:pic>
        <p:nvPicPr>
          <p:cNvPr id="11" name="Рисунок 10" descr="ipm-label.jpg">
            <a:extLst>
              <a:ext uri="{FF2B5EF4-FFF2-40B4-BE49-F238E27FC236}">
                <a16:creationId xmlns:a16="http://schemas.microsoft.com/office/drawing/2014/main" id="{EC9709EE-03DE-018A-7C9F-7A14773551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2" name="Рисунок 11" descr="images.png">
            <a:extLst>
              <a:ext uri="{FF2B5EF4-FFF2-40B4-BE49-F238E27FC236}">
                <a16:creationId xmlns:a16="http://schemas.microsoft.com/office/drawing/2014/main" id="{435E0924-ACC1-3F95-A427-5656F801B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49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B0C8AA9-159A-FA24-0BF3-C3EEADC0F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708" y="641"/>
            <a:ext cx="7188778" cy="1143265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alibri Light" pitchFamily="34" charset="0"/>
                <a:cs typeface="Calibri Light" pitchFamily="34" charset="0"/>
              </a:rPr>
              <a:t>Относительные координаты</a:t>
            </a: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5613B047-6A63-A709-B3A5-F0903CC46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53" y="870649"/>
            <a:ext cx="10648474" cy="5930124"/>
          </a:xfrm>
        </p:spPr>
        <p:txBody>
          <a:bodyPr>
            <a:normAutofit/>
          </a:bodyPr>
          <a:lstStyle/>
          <a:p>
            <a:r>
              <a:rPr lang="ru-RU" sz="2800" dirty="0"/>
              <a:t>Компоненты радиус-вектора</a:t>
            </a:r>
            <a:r>
              <a:rPr lang="en-US" sz="2800" dirty="0"/>
              <a:t> </a:t>
            </a:r>
            <a:r>
              <a:rPr lang="ru-RU" sz="2800" dirty="0"/>
              <a:t>ведомого </a:t>
            </a:r>
          </a:p>
          <a:p>
            <a:pPr>
              <a:buNone/>
            </a:pPr>
            <a:r>
              <a:rPr lang="ru-RU" sz="2800" dirty="0"/>
              <a:t>аппарата относительно ведущего</a:t>
            </a:r>
            <a:r>
              <a:rPr lang="en-US" sz="2800" dirty="0"/>
              <a:t>-</a:t>
            </a:r>
            <a:r>
              <a:rPr lang="ru-RU" sz="2800" dirty="0"/>
              <a:t>проекции</a:t>
            </a:r>
          </a:p>
          <a:p>
            <a:pPr>
              <a:buNone/>
            </a:pPr>
            <a:r>
              <a:rPr lang="ru-RU" sz="2800" dirty="0"/>
              <a:t> вектора</a:t>
            </a:r>
            <a:r>
              <a:rPr lang="en-US" sz="2800" dirty="0"/>
              <a:t>              </a:t>
            </a:r>
            <a:r>
              <a:rPr lang="ru-RU" sz="2800" dirty="0"/>
              <a:t>  </a:t>
            </a:r>
            <a:r>
              <a:rPr lang="en-US" sz="2800" dirty="0"/>
              <a:t>  </a:t>
            </a:r>
            <a:r>
              <a:rPr lang="ru-RU" sz="2800" dirty="0"/>
              <a:t>на единичные вектора </a:t>
            </a:r>
          </a:p>
          <a:p>
            <a:pPr>
              <a:buNone/>
            </a:pPr>
            <a:r>
              <a:rPr lang="ru-RU" sz="2800" dirty="0"/>
              <a:t>орбитальной СК </a:t>
            </a:r>
          </a:p>
          <a:p>
            <a:r>
              <a:rPr lang="ru-RU" sz="2800" dirty="0"/>
              <a:t>Компоненты скорости находятся из </a:t>
            </a:r>
          </a:p>
          <a:p>
            <a:pPr>
              <a:buNone/>
            </a:pPr>
            <a:r>
              <a:rPr lang="ru-RU" sz="2800" dirty="0"/>
              <a:t>теоремы о сложении скоростей</a:t>
            </a:r>
            <a:r>
              <a:rPr lang="en-US" sz="2800" dirty="0"/>
              <a:t>:</a:t>
            </a:r>
          </a:p>
          <a:p>
            <a:pPr>
              <a:buNone/>
            </a:pPr>
            <a:r>
              <a:rPr lang="en-US" sz="2800" dirty="0"/>
              <a:t>                                     </a:t>
            </a:r>
            <a:r>
              <a:rPr lang="es-ES" sz="2800" dirty="0"/>
              <a:t>,</a:t>
            </a:r>
            <a:r>
              <a:rPr lang="ru-RU" sz="2800" dirty="0"/>
              <a:t> где </a:t>
            </a:r>
            <a:r>
              <a:rPr lang="en-US" sz="2800" dirty="0"/>
              <a:t>             - </a:t>
            </a:r>
            <a:r>
              <a:rPr lang="ru-RU" sz="2800" dirty="0"/>
              <a:t>абсолютная скорость 2-ого аппарата в инерциальной СК</a:t>
            </a:r>
            <a:r>
              <a:rPr lang="en-US" sz="2800" dirty="0"/>
              <a:t>;             - </a:t>
            </a:r>
            <a:r>
              <a:rPr lang="ru-RU" sz="2800" dirty="0"/>
              <a:t>скорость движения начала координат, </a:t>
            </a:r>
            <a:r>
              <a:rPr lang="ru-RU" sz="2800" dirty="0" err="1"/>
              <a:t>т.е</a:t>
            </a:r>
            <a:r>
              <a:rPr lang="ru-RU" sz="2800" dirty="0"/>
              <a:t> 1-ого аппарата</a:t>
            </a:r>
            <a:r>
              <a:rPr lang="en-US" sz="2800" dirty="0"/>
              <a:t>;        </a:t>
            </a:r>
            <a:r>
              <a:rPr lang="ru-RU" sz="2800" dirty="0"/>
              <a:t>  </a:t>
            </a:r>
            <a:r>
              <a:rPr lang="en-US" sz="2800" dirty="0"/>
              <a:t> - </a:t>
            </a:r>
            <a:r>
              <a:rPr lang="ru-RU" sz="2800" dirty="0"/>
              <a:t>пытаемся найти</a:t>
            </a:r>
            <a:r>
              <a:rPr lang="en-US" sz="2800" dirty="0"/>
              <a:t>;</a:t>
            </a:r>
            <a:r>
              <a:rPr lang="ru-RU" sz="2800" dirty="0"/>
              <a:t>     - угловая скорость</a:t>
            </a:r>
            <a:r>
              <a:rPr lang="en-US" sz="2800" dirty="0"/>
              <a:t> </a:t>
            </a:r>
            <a:r>
              <a:rPr lang="ru-RU" sz="2800" dirty="0"/>
              <a:t>вращения 2 аппарата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FF19C4A-395A-716A-6B56-EE755C8227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29473" y="5501496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43200" imgH="4267200" progId="Equation.DSMT4">
                  <p:embed/>
                </p:oleObj>
              </mc:Choice>
              <mc:Fallback>
                <p:oleObj name="Equation" r:id="rId2" imgW="2743200" imgH="426720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6FF19C4A-395A-716A-6B56-EE755C8227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9473" y="5501496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28438DB-D254-9B57-B3B1-53760FA33155}"/>
              </a:ext>
            </a:extLst>
          </p:cNvPr>
          <p:cNvGrpSpPr/>
          <p:nvPr/>
        </p:nvGrpSpPr>
        <p:grpSpPr>
          <a:xfrm>
            <a:off x="7916083" y="357961"/>
            <a:ext cx="3714776" cy="3571900"/>
            <a:chOff x="7344579" y="286522"/>
            <a:chExt cx="3929090" cy="3868049"/>
          </a:xfrm>
        </p:grpSpPr>
        <p:pic>
          <p:nvPicPr>
            <p:cNvPr id="9" name="Рисунок 8" descr="1581494222_34.jpg">
              <a:extLst>
                <a:ext uri="{FF2B5EF4-FFF2-40B4-BE49-F238E27FC236}">
                  <a16:creationId xmlns:a16="http://schemas.microsoft.com/office/drawing/2014/main" id="{5CA76813-5B23-4BBD-8F75-A04E256D2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44579" y="1575270"/>
              <a:ext cx="2640980" cy="2579301"/>
            </a:xfrm>
            <a:prstGeom prst="rect">
              <a:avLst/>
            </a:prstGeom>
          </p:spPr>
        </p:pic>
        <p:pic>
          <p:nvPicPr>
            <p:cNvPr id="10" name="Рисунок 9" descr="Рисунок1.png">
              <a:extLst>
                <a:ext uri="{FF2B5EF4-FFF2-40B4-BE49-F238E27FC236}">
                  <a16:creationId xmlns:a16="http://schemas.microsoft.com/office/drawing/2014/main" id="{CF729CA3-9E20-6B3E-1589-D21938B97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3170" y="572274"/>
              <a:ext cx="889545" cy="40260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18567F-D537-5DC9-13C0-CACD071F66D0}"/>
                </a:ext>
              </a:extLst>
            </p:cNvPr>
            <p:cNvSpPr txBox="1"/>
            <p:nvPr/>
          </p:nvSpPr>
          <p:spPr>
            <a:xfrm>
              <a:off x="10059223" y="286522"/>
              <a:ext cx="284741" cy="364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2</a:t>
              </a:r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A0C8D6C7-C7F1-DF88-E59A-21569E9EBD19}"/>
                </a:ext>
              </a:extLst>
            </p:cNvPr>
            <p:cNvCxnSpPr/>
            <p:nvPr/>
          </p:nvCxnSpPr>
          <p:spPr>
            <a:xfrm flipV="1">
              <a:off x="8675643" y="1449896"/>
              <a:ext cx="1774752" cy="13791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3" name="Рисунок 12" descr="Рисунок1.png">
              <a:extLst>
                <a:ext uri="{FF2B5EF4-FFF2-40B4-BE49-F238E27FC236}">
                  <a16:creationId xmlns:a16="http://schemas.microsoft.com/office/drawing/2014/main" id="{A87C020A-FB86-2207-FAC5-39712DA7A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06706" y="1261834"/>
              <a:ext cx="889545" cy="4026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3DAE6A-4352-8A80-C4D6-590F6303B581}"/>
                </a:ext>
              </a:extLst>
            </p:cNvPr>
            <p:cNvSpPr txBox="1"/>
            <p:nvPr/>
          </p:nvSpPr>
          <p:spPr>
            <a:xfrm>
              <a:off x="10916479" y="1286654"/>
              <a:ext cx="284741" cy="364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1</a:t>
              </a:r>
            </a:p>
          </p:txBody>
        </p:sp>
        <p:graphicFrame>
          <p:nvGraphicFramePr>
            <p:cNvPr id="15" name="Объект 14">
              <a:extLst>
                <a:ext uri="{FF2B5EF4-FFF2-40B4-BE49-F238E27FC236}">
                  <a16:creationId xmlns:a16="http://schemas.microsoft.com/office/drawing/2014/main" id="{D71BC2F5-5AE4-7549-95FD-98DD06B769C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886273" y="1924229"/>
            <a:ext cx="169023" cy="3120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572000" imgH="8534400" progId="Equation.DSMT4">
                    <p:embed/>
                  </p:oleObj>
                </mc:Choice>
                <mc:Fallback>
                  <p:oleObj name="Equation" r:id="rId6" imgW="4572000" imgH="8534400" progId="Equation.DSMT4">
                    <p:embed/>
                    <p:pic>
                      <p:nvPicPr>
                        <p:cNvPr id="15" name="Объект 14">
                          <a:extLst>
                            <a:ext uri="{FF2B5EF4-FFF2-40B4-BE49-F238E27FC236}">
                              <a16:creationId xmlns:a16="http://schemas.microsoft.com/office/drawing/2014/main" id="{D71BC2F5-5AE4-7549-95FD-98DD06B769C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6273" y="1924229"/>
                          <a:ext cx="169023" cy="31204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A5CA5B7B-7887-207C-E535-C265D1186A36}"/>
                </a:ext>
              </a:extLst>
            </p:cNvPr>
            <p:cNvCxnSpPr/>
            <p:nvPr/>
          </p:nvCxnSpPr>
          <p:spPr>
            <a:xfrm flipV="1">
              <a:off x="10450394" y="1011085"/>
              <a:ext cx="475867" cy="433050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127A7ED6-F0FB-168B-527F-FB8CED389955}"/>
                </a:ext>
              </a:extLst>
            </p:cNvPr>
            <p:cNvCxnSpPr/>
            <p:nvPr/>
          </p:nvCxnSpPr>
          <p:spPr>
            <a:xfrm rot="10800000">
              <a:off x="9943322" y="1073772"/>
              <a:ext cx="507072" cy="376124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A3933B0E-94FC-FEFE-47F1-D77566582674}"/>
                </a:ext>
              </a:extLst>
            </p:cNvPr>
            <p:cNvCxnSpPr/>
            <p:nvPr/>
          </p:nvCxnSpPr>
          <p:spPr>
            <a:xfrm rot="5400000">
              <a:off x="10125918" y="1648587"/>
              <a:ext cx="501498" cy="63384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19" name="Объект 18">
              <a:extLst>
                <a:ext uri="{FF2B5EF4-FFF2-40B4-BE49-F238E27FC236}">
                  <a16:creationId xmlns:a16="http://schemas.microsoft.com/office/drawing/2014/main" id="{42929210-2401-C419-B45C-CD658D63B8E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450394" y="1700645"/>
            <a:ext cx="233815" cy="302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4876800" imgH="6400800" progId="Equation.DSMT4">
                    <p:embed/>
                  </p:oleObj>
                </mc:Choice>
                <mc:Fallback>
                  <p:oleObj name="Equation" r:id="rId8" imgW="4876800" imgH="6400800" progId="Equation.DSMT4">
                    <p:embed/>
                    <p:pic>
                      <p:nvPicPr>
                        <p:cNvPr id="19" name="Объект 18">
                          <a:extLst>
                            <a:ext uri="{FF2B5EF4-FFF2-40B4-BE49-F238E27FC236}">
                              <a16:creationId xmlns:a16="http://schemas.microsoft.com/office/drawing/2014/main" id="{42929210-2401-C419-B45C-CD658D63B8E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50394" y="1700645"/>
                          <a:ext cx="233815" cy="30229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>
              <a:extLst>
                <a:ext uri="{FF2B5EF4-FFF2-40B4-BE49-F238E27FC236}">
                  <a16:creationId xmlns:a16="http://schemas.microsoft.com/office/drawing/2014/main" id="{52542B79-9E2D-BE59-056D-4692F52791F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096195" y="1066116"/>
            <a:ext cx="177474" cy="222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4876800" imgH="6096000" progId="Equation.DSMT4">
                    <p:embed/>
                  </p:oleObj>
                </mc:Choice>
                <mc:Fallback>
                  <p:oleObj name="Equation" r:id="rId10" imgW="4876800" imgH="6096000" progId="Equation.DSMT4">
                    <p:embed/>
                    <p:pic>
                      <p:nvPicPr>
                        <p:cNvPr id="20" name="Объект 19">
                          <a:extLst>
                            <a:ext uri="{FF2B5EF4-FFF2-40B4-BE49-F238E27FC236}">
                              <a16:creationId xmlns:a16="http://schemas.microsoft.com/office/drawing/2014/main" id="{52542B79-9E2D-BE59-056D-4692F52791F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96195" y="1066116"/>
                          <a:ext cx="177474" cy="2228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7DDE11B3-9453-3EBA-6D1F-8D1DF51FF17C}"/>
                </a:ext>
              </a:extLst>
            </p:cNvPr>
            <p:cNvCxnSpPr/>
            <p:nvPr/>
          </p:nvCxnSpPr>
          <p:spPr>
            <a:xfrm rot="16200000" flipV="1">
              <a:off x="9978846" y="978348"/>
              <a:ext cx="689560" cy="25353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Объект 21">
              <a:extLst>
                <a:ext uri="{FF2B5EF4-FFF2-40B4-BE49-F238E27FC236}">
                  <a16:creationId xmlns:a16="http://schemas.microsoft.com/office/drawing/2014/main" id="{0B90BBD5-32FB-9BB9-3725-49BDE67CBAE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387010" y="885710"/>
            <a:ext cx="428191" cy="245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1582400" imgH="6705600" progId="Equation.DSMT4">
                    <p:embed/>
                  </p:oleObj>
                </mc:Choice>
                <mc:Fallback>
                  <p:oleObj name="Equation" r:id="rId12" imgW="11582400" imgH="6705600" progId="Equation.DSMT4">
                    <p:embed/>
                    <p:pic>
                      <p:nvPicPr>
                        <p:cNvPr id="22" name="Объект 21">
                          <a:extLst>
                            <a:ext uri="{FF2B5EF4-FFF2-40B4-BE49-F238E27FC236}">
                              <a16:creationId xmlns:a16="http://schemas.microsoft.com/office/drawing/2014/main" id="{0B90BBD5-32FB-9BB9-3725-49BDE67CBAE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87010" y="885710"/>
                          <a:ext cx="428191" cy="245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Объект 22">
              <a:extLst>
                <a:ext uri="{FF2B5EF4-FFF2-40B4-BE49-F238E27FC236}">
                  <a16:creationId xmlns:a16="http://schemas.microsoft.com/office/drawing/2014/main" id="{A7EF1D80-B90C-E1FB-1E2C-75B8459FC5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816554" y="1136459"/>
            <a:ext cx="180291" cy="222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4876800" imgH="6096000" progId="Equation.DSMT4">
                    <p:embed/>
                  </p:oleObj>
                </mc:Choice>
                <mc:Fallback>
                  <p:oleObj name="Equation" r:id="rId14" imgW="4876800" imgH="6096000" progId="Equation.DSMT4">
                    <p:embed/>
                    <p:pic>
                      <p:nvPicPr>
                        <p:cNvPr id="23" name="Объект 22">
                          <a:extLst>
                            <a:ext uri="{FF2B5EF4-FFF2-40B4-BE49-F238E27FC236}">
                              <a16:creationId xmlns:a16="http://schemas.microsoft.com/office/drawing/2014/main" id="{A7EF1D80-B90C-E1FB-1E2C-75B8459FC52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16554" y="1136459"/>
                          <a:ext cx="180291" cy="2228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96CE243E-FC4E-0874-BE8F-1A348A61FC86}"/>
                </a:ext>
              </a:extLst>
            </p:cNvPr>
            <p:cNvCxnSpPr/>
            <p:nvPr/>
          </p:nvCxnSpPr>
          <p:spPr>
            <a:xfrm rot="5400000" flipH="1" flipV="1">
              <a:off x="8380430" y="1036621"/>
              <a:ext cx="2071702" cy="157163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25" name="Объект 24">
              <a:extLst>
                <a:ext uri="{FF2B5EF4-FFF2-40B4-BE49-F238E27FC236}">
                  <a16:creationId xmlns:a16="http://schemas.microsoft.com/office/drawing/2014/main" id="{5C609F50-6F80-1432-A11C-B90C2C3795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344843" y="1215216"/>
            <a:ext cx="2286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228600" imgH="355320" progId="Equation.DSMT4">
                    <p:embed/>
                  </p:oleObj>
                </mc:Choice>
                <mc:Fallback>
                  <p:oleObj name="Equation" r:id="rId16" imgW="228600" imgH="355320" progId="Equation.DSMT4">
                    <p:embed/>
                    <p:pic>
                      <p:nvPicPr>
                        <p:cNvPr id="25" name="Объект 24">
                          <a:extLst>
                            <a:ext uri="{FF2B5EF4-FFF2-40B4-BE49-F238E27FC236}">
                              <a16:creationId xmlns:a16="http://schemas.microsoft.com/office/drawing/2014/main" id="{5C609F50-6F80-1432-A11C-B90C2C37951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44843" y="1215216"/>
                          <a:ext cx="228600" cy="355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60218F74-0BE6-32EF-E444-7C55EAA2B1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392988"/>
              </p:ext>
            </p:extLst>
          </p:nvPr>
        </p:nvGraphicFramePr>
        <p:xfrm>
          <a:off x="1825625" y="1922463"/>
          <a:ext cx="1358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358640" imgH="431640" progId="Equation.DSMT4">
                  <p:embed/>
                </p:oleObj>
              </mc:Choice>
              <mc:Fallback>
                <p:oleObj name="Equation" r:id="rId18" imgW="1358640" imgH="431640" progId="Equation.DSMT4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60218F74-0BE6-32EF-E444-7C55EAA2B1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25" y="1922463"/>
                        <a:ext cx="13589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ECB17898-B152-C706-80D3-9C95182C2C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892008"/>
              </p:ext>
            </p:extLst>
          </p:nvPr>
        </p:nvGraphicFramePr>
        <p:xfrm>
          <a:off x="485775" y="3930650"/>
          <a:ext cx="2959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958840" imgH="431640" progId="Equation.DSMT4">
                  <p:embed/>
                </p:oleObj>
              </mc:Choice>
              <mc:Fallback>
                <p:oleObj name="Equation" r:id="rId20" imgW="2958840" imgH="431640" progId="Equation.DSMT4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id="{ECB17898-B152-C706-80D3-9C95182C2C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" y="3930650"/>
                        <a:ext cx="29591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E5779F5C-B366-DDA1-1683-276C93F7A2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452832"/>
              </p:ext>
            </p:extLst>
          </p:nvPr>
        </p:nvGraphicFramePr>
        <p:xfrm>
          <a:off x="4183698" y="3965258"/>
          <a:ext cx="1054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054080" imgH="431640" progId="Equation.DSMT4">
                  <p:embed/>
                </p:oleObj>
              </mc:Choice>
              <mc:Fallback>
                <p:oleObj name="Equation" r:id="rId22" imgW="1054080" imgH="431640" progId="Equation.DSMT4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E5779F5C-B366-DDA1-1683-276C93F7A2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3698" y="3965258"/>
                        <a:ext cx="10541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5AAB47B6-63BD-519A-58C4-A71E53ADC0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048898"/>
              </p:ext>
            </p:extLst>
          </p:nvPr>
        </p:nvGraphicFramePr>
        <p:xfrm>
          <a:off x="5233150" y="4352290"/>
          <a:ext cx="10160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015920" imgH="431640" progId="Equation.DSMT4">
                  <p:embed/>
                </p:oleObj>
              </mc:Choice>
              <mc:Fallback>
                <p:oleObj name="Equation" r:id="rId24" imgW="1015920" imgH="431640" progId="Equation.DSMT4">
                  <p:embed/>
                  <p:pic>
                    <p:nvPicPr>
                      <p:cNvPr id="29" name="Объект 28">
                        <a:extLst>
                          <a:ext uri="{FF2B5EF4-FFF2-40B4-BE49-F238E27FC236}">
                            <a16:creationId xmlns:a16="http://schemas.microsoft.com/office/drawing/2014/main" id="{5AAB47B6-63BD-519A-58C4-A71E53ADC0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3150" y="4352290"/>
                        <a:ext cx="10160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A567D1BF-A0CB-AF7D-5873-252325ACBF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414243"/>
              </p:ext>
            </p:extLst>
          </p:nvPr>
        </p:nvGraphicFramePr>
        <p:xfrm>
          <a:off x="5287440" y="4739322"/>
          <a:ext cx="9017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901440" imgH="431640" progId="Equation.DSMT4">
                  <p:embed/>
                </p:oleObj>
              </mc:Choice>
              <mc:Fallback>
                <p:oleObj name="Equation" r:id="rId26" imgW="901440" imgH="431640" progId="Equation.DSMT4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A567D1BF-A0CB-AF7D-5873-252325ACBF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7440" y="4739322"/>
                        <a:ext cx="9017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>
            <a:extLst>
              <a:ext uri="{FF2B5EF4-FFF2-40B4-BE49-F238E27FC236}">
                <a16:creationId xmlns:a16="http://schemas.microsoft.com/office/drawing/2014/main" id="{8B9EE537-947E-2EE7-92CD-35BFB8A72E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54997"/>
              </p:ext>
            </p:extLst>
          </p:nvPr>
        </p:nvGraphicFramePr>
        <p:xfrm>
          <a:off x="8942388" y="4835525"/>
          <a:ext cx="2921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291960" imgH="241200" progId="Equation.DSMT4">
                  <p:embed/>
                </p:oleObj>
              </mc:Choice>
              <mc:Fallback>
                <p:oleObj name="Equation" r:id="rId28" imgW="291960" imgH="241200" progId="Equation.DSMT4">
                  <p:embed/>
                  <p:pic>
                    <p:nvPicPr>
                      <p:cNvPr id="31" name="Объект 30">
                        <a:extLst>
                          <a:ext uri="{FF2B5EF4-FFF2-40B4-BE49-F238E27FC236}">
                            <a16:creationId xmlns:a16="http://schemas.microsoft.com/office/drawing/2014/main" id="{8B9EE537-947E-2EE7-92CD-35BFB8A72E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2388" y="4835525"/>
                        <a:ext cx="2921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82BF4FC-E9AF-1427-4B3B-6FF3BA3F7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1275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30</a:t>
            </a:fld>
            <a:r>
              <a:rPr lang="ru-RU" dirty="0"/>
              <a:t>/25</a:t>
            </a:r>
          </a:p>
        </p:txBody>
      </p:sp>
      <p:pic>
        <p:nvPicPr>
          <p:cNvPr id="36" name="Рисунок 35" descr="ipm-label.jpg">
            <a:extLst>
              <a:ext uri="{FF2B5EF4-FFF2-40B4-BE49-F238E27FC236}">
                <a16:creationId xmlns:a16="http://schemas.microsoft.com/office/drawing/2014/main" id="{24A19C3B-B653-C656-96F2-A2940A34D24F}"/>
              </a:ext>
            </a:extLst>
          </p:cNvPr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37" name="Рисунок 36" descr="images.png">
            <a:extLst>
              <a:ext uri="{FF2B5EF4-FFF2-40B4-BE49-F238E27FC236}">
                <a16:creationId xmlns:a16="http://schemas.microsoft.com/office/drawing/2014/main" id="{8AF41D1A-291F-959F-A1D0-4310138794B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46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Изображение выглядит как планета, Земля, сфера, шар&#10;&#10;Автоматически созданное описание">
            <a:extLst>
              <a:ext uri="{FF2B5EF4-FFF2-40B4-BE49-F238E27FC236}">
                <a16:creationId xmlns:a16="http://schemas.microsoft.com/office/drawing/2014/main" id="{3AF0A86C-E075-BB6E-2DAA-F7C2FEAB9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580" y="1357738"/>
            <a:ext cx="3862361" cy="342655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865657B-260F-1DCC-3A9E-20A271439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006" y="-106705"/>
            <a:ext cx="10648474" cy="1143265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alibri Light" pitchFamily="34" charset="0"/>
                <a:cs typeface="Calibri Light" pitchFamily="34" charset="0"/>
              </a:rPr>
              <a:t>Криволинейные координаты</a:t>
            </a: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54F5E191-1445-0D25-0427-E9BFEFECE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35" y="1235401"/>
            <a:ext cx="10648474" cy="4527011"/>
          </a:xfrm>
        </p:spPr>
        <p:txBody>
          <a:bodyPr>
            <a:normAutofit/>
          </a:bodyPr>
          <a:lstStyle/>
          <a:p>
            <a:r>
              <a:rPr lang="ru-RU" sz="2800" dirty="0"/>
              <a:t>Криволинейные координаты</a:t>
            </a:r>
          </a:p>
          <a:p>
            <a:pPr>
              <a:buNone/>
            </a:pPr>
            <a:r>
              <a:rPr lang="ru-RU" sz="2800" dirty="0"/>
              <a:t>В качестве первой компоненты координаты берем</a:t>
            </a:r>
          </a:p>
          <a:p>
            <a:pPr>
              <a:buNone/>
            </a:pPr>
            <a:r>
              <a:rPr lang="ru-RU" sz="2800" dirty="0"/>
              <a:t> норму радиус-вектора                </a:t>
            </a:r>
            <a:r>
              <a:rPr lang="en-US" sz="2800" dirty="0"/>
              <a:t> 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—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/>
              <a:t>обозначим как </a:t>
            </a:r>
          </a:p>
          <a:p>
            <a:pPr>
              <a:buNone/>
            </a:pPr>
            <a:r>
              <a:rPr lang="ru-RU" sz="2800" dirty="0"/>
              <a:t>Последние две компоненты</a:t>
            </a:r>
            <a:r>
              <a:rPr lang="en-US" sz="2800" dirty="0"/>
              <a:t>:</a:t>
            </a:r>
            <a:r>
              <a:rPr lang="ru-RU" sz="2800" dirty="0"/>
              <a:t> вводим два угла</a:t>
            </a:r>
          </a:p>
          <a:p>
            <a:pPr>
              <a:buNone/>
            </a:pPr>
            <a:r>
              <a:rPr lang="ru-RU" sz="2800" dirty="0"/>
              <a:t>    и    . </a:t>
            </a:r>
          </a:p>
          <a:p>
            <a:pPr>
              <a:buNone/>
            </a:pPr>
            <a:r>
              <a:rPr lang="ru-RU" sz="2800" dirty="0"/>
              <a:t>Скорости</a:t>
            </a:r>
            <a:r>
              <a:rPr lang="en-US" sz="2800" dirty="0"/>
              <a:t>            </a:t>
            </a:r>
            <a:r>
              <a:rPr lang="ru-RU" sz="2800" dirty="0"/>
              <a:t>выражаем из уравнения движения </a:t>
            </a:r>
          </a:p>
          <a:p>
            <a:pPr>
              <a:buNone/>
            </a:pPr>
            <a:r>
              <a:rPr lang="ru-RU" sz="2800" dirty="0"/>
              <a:t>КА в ИСК 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D55AD1C7-F829-2366-E27F-5D651B47A3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507545"/>
              </p:ext>
            </p:extLst>
          </p:nvPr>
        </p:nvGraphicFramePr>
        <p:xfrm>
          <a:off x="3756343" y="2280920"/>
          <a:ext cx="1346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46040" imgH="431640" progId="Equation.DSMT4">
                  <p:embed/>
                </p:oleObj>
              </mc:Choice>
              <mc:Fallback>
                <p:oleObj name="Equation" r:id="rId3" imgW="1346040" imgH="431640" progId="Equation.DSMT4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D55AD1C7-F829-2366-E27F-5D651B47A3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6343" y="2280920"/>
                        <a:ext cx="13462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53904F3F-E4BA-D105-1DBB-0BC6E1C097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28426"/>
              </p:ext>
            </p:extLst>
          </p:nvPr>
        </p:nvGraphicFramePr>
        <p:xfrm>
          <a:off x="244475" y="3370420"/>
          <a:ext cx="228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8600" imgH="317160" progId="Equation.DSMT4">
                  <p:embed/>
                </p:oleObj>
              </mc:Choice>
              <mc:Fallback>
                <p:oleObj name="Equation" r:id="rId5" imgW="228600" imgH="317160" progId="Equation.DSMT4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53904F3F-E4BA-D105-1DBB-0BC6E1C097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" y="3370420"/>
                        <a:ext cx="2286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39D7B8FE-1571-0D7D-43DB-88D66DB13D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857135"/>
              </p:ext>
            </p:extLst>
          </p:nvPr>
        </p:nvGraphicFramePr>
        <p:xfrm>
          <a:off x="798513" y="3389630"/>
          <a:ext cx="254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53800" imgH="304560" progId="Equation.DSMT4">
                  <p:embed/>
                </p:oleObj>
              </mc:Choice>
              <mc:Fallback>
                <p:oleObj name="Equation" r:id="rId7" imgW="253800" imgH="304560" progId="Equation.DSMT4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39D7B8FE-1571-0D7D-43DB-88D66DB13D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513" y="3389630"/>
                        <a:ext cx="2540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F5481C16-32F9-0663-0384-DB8FA4AC40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170351"/>
              </p:ext>
            </p:extLst>
          </p:nvPr>
        </p:nvGraphicFramePr>
        <p:xfrm>
          <a:off x="1622743" y="3756660"/>
          <a:ext cx="927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27000" imgH="457200" progId="Equation.DSMT4">
                  <p:embed/>
                </p:oleObj>
              </mc:Choice>
              <mc:Fallback>
                <p:oleObj name="Equation" r:id="rId9" imgW="927000" imgH="457200" progId="Equation.DSMT4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F5481C16-32F9-0663-0384-DB8FA4AC40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2743" y="3756660"/>
                        <a:ext cx="9271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EDA71EF5-15E8-4BDB-49CA-A505CB4AD2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0104"/>
              </p:ext>
            </p:extLst>
          </p:nvPr>
        </p:nvGraphicFramePr>
        <p:xfrm>
          <a:off x="7727633" y="2373313"/>
          <a:ext cx="279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79360" imgH="304560" progId="Equation.DSMT4">
                  <p:embed/>
                </p:oleObj>
              </mc:Choice>
              <mc:Fallback>
                <p:oleObj name="Equation" r:id="rId11" imgW="279360" imgH="304560" progId="Equation.DSMT4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EDA71EF5-15E8-4BDB-49CA-A505CB4AD2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7633" y="2373313"/>
                        <a:ext cx="2794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F0F902FB-B83A-AF3A-D6E9-99EEDE7565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9289" y="2715414"/>
          <a:ext cx="241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41200" imgH="355320" progId="Equation.DSMT4">
                  <p:embed/>
                </p:oleObj>
              </mc:Choice>
              <mc:Fallback>
                <p:oleObj name="Equation" r:id="rId13" imgW="241200" imgH="355320" progId="Equation.DSMT4">
                  <p:embed/>
                  <p:pic>
                    <p:nvPicPr>
                      <p:cNvPr id="16" name="Объект 15">
                        <a:extLst>
                          <a:ext uri="{FF2B5EF4-FFF2-40B4-BE49-F238E27FC236}">
                            <a16:creationId xmlns:a16="http://schemas.microsoft.com/office/drawing/2014/main" id="{F0F902FB-B83A-AF3A-D6E9-99EEDE7565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9289" y="2715414"/>
                        <a:ext cx="2413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7ECFE16C-6175-0442-E002-6B1A3AA2BE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00190"/>
              </p:ext>
            </p:extLst>
          </p:nvPr>
        </p:nvGraphicFramePr>
        <p:xfrm>
          <a:off x="9916347" y="2001034"/>
          <a:ext cx="2794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79360" imgH="355320" progId="Equation.DSMT4">
                  <p:embed/>
                </p:oleObj>
              </mc:Choice>
              <mc:Fallback>
                <p:oleObj name="Equation" r:id="rId15" imgW="279360" imgH="355320" progId="Equation.DSMT4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7ECFE16C-6175-0442-E002-6B1A3AA2BE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6347" y="2001034"/>
                        <a:ext cx="2794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76A5A59-67D4-2403-E408-CE83F1D8181B}"/>
              </a:ext>
            </a:extLst>
          </p:cNvPr>
          <p:cNvSpPr txBox="1"/>
          <p:nvPr/>
        </p:nvSpPr>
        <p:spPr>
          <a:xfrm>
            <a:off x="10427825" y="2361487"/>
            <a:ext cx="427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0C7A17-112E-10BC-6CF3-F54BD74A10F1}"/>
              </a:ext>
            </a:extLst>
          </p:cNvPr>
          <p:cNvSpPr txBox="1"/>
          <p:nvPr/>
        </p:nvSpPr>
        <p:spPr>
          <a:xfrm>
            <a:off x="10285409" y="1972760"/>
            <a:ext cx="53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82CDAF-2C73-8913-3DC2-44B09F28D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1275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31</a:t>
            </a:fld>
            <a:r>
              <a:rPr lang="ru-RU" dirty="0"/>
              <a:t>/25</a:t>
            </a:r>
          </a:p>
        </p:txBody>
      </p:sp>
      <p:pic>
        <p:nvPicPr>
          <p:cNvPr id="9" name="Рисунок 8" descr="ipm-label.jpg">
            <a:extLst>
              <a:ext uri="{FF2B5EF4-FFF2-40B4-BE49-F238E27FC236}">
                <a16:creationId xmlns:a16="http://schemas.microsoft.com/office/drawing/2014/main" id="{E7A814AA-3779-4F5E-0CA5-4C6F5103E6ED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0" name="Рисунок 9" descr="images.png">
            <a:extLst>
              <a:ext uri="{FF2B5EF4-FFF2-40B4-BE49-F238E27FC236}">
                <a16:creationId xmlns:a16="http://schemas.microsoft.com/office/drawing/2014/main" id="{3EB4D8CB-425C-A82D-16FE-76E5F93FD69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9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3C6FB2B-490C-06FE-6250-E7BAB7D6C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296" y="6258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Константы для уравнений </a:t>
            </a:r>
            <a:r>
              <a:rPr lang="ru-RU" dirty="0" err="1"/>
              <a:t>Швайгхарта-Седвика</a:t>
            </a:r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E01C885-D691-C669-22FA-0A699D5DDC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606683"/>
              </p:ext>
            </p:extLst>
          </p:nvPr>
        </p:nvGraphicFramePr>
        <p:xfrm>
          <a:off x="50800" y="1358900"/>
          <a:ext cx="3111500" cy="528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11480" imgH="5283000" progId="Equation.DSMT4">
                  <p:embed/>
                </p:oleObj>
              </mc:Choice>
              <mc:Fallback>
                <p:oleObj name="Equation" r:id="rId2" imgW="3111480" imgH="5283000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6E01C885-D691-C669-22FA-0A699D5DDC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800" y="1358900"/>
                        <a:ext cx="3111500" cy="528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48EB244-6CD9-1231-F4BB-EC7D9701F8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085722"/>
              </p:ext>
            </p:extLst>
          </p:nvPr>
        </p:nvGraphicFramePr>
        <p:xfrm>
          <a:off x="3238500" y="1157622"/>
          <a:ext cx="89535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953200" imgH="5715000" progId="Equation.DSMT4">
                  <p:embed/>
                </p:oleObj>
              </mc:Choice>
              <mc:Fallback>
                <p:oleObj name="Equation" r:id="rId4" imgW="8953200" imgH="571500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748EB244-6CD9-1231-F4BB-EC7D9701F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8500" y="1157622"/>
                        <a:ext cx="8953500" cy="571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0F4B757-5AF5-8478-687E-EAE36D381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32</a:t>
            </a:fld>
            <a:r>
              <a:rPr lang="ru-RU" dirty="0"/>
              <a:t>/25</a:t>
            </a:r>
          </a:p>
        </p:txBody>
      </p:sp>
      <p:pic>
        <p:nvPicPr>
          <p:cNvPr id="12" name="Рисунок 11" descr="ipm-label.jpg">
            <a:extLst>
              <a:ext uri="{FF2B5EF4-FFF2-40B4-BE49-F238E27FC236}">
                <a16:creationId xmlns:a16="http://schemas.microsoft.com/office/drawing/2014/main" id="{EC89C52C-6B3D-D71A-A753-199CD3445D6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3" name="Рисунок 12" descr="images.png">
            <a:extLst>
              <a:ext uri="{FF2B5EF4-FFF2-40B4-BE49-F238E27FC236}">
                <a16:creationId xmlns:a16="http://schemas.microsoft.com/office/drawing/2014/main" id="{EB754660-55BD-7585-4244-B0B464AD9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93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26AD5-D37A-75B3-143C-83575ABD8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719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Выражения для криволинейных </a:t>
            </a:r>
            <a:br>
              <a:rPr lang="ru-RU" dirty="0"/>
            </a:br>
            <a:r>
              <a:rPr lang="ru-RU" dirty="0"/>
              <a:t>координат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60A955D6-F3DA-E205-D2C5-C1FD46D1DB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604702"/>
              </p:ext>
            </p:extLst>
          </p:nvPr>
        </p:nvGraphicFramePr>
        <p:xfrm>
          <a:off x="1111250" y="782993"/>
          <a:ext cx="8445500" cy="574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445240" imgH="5740200" progId="Equation.DSMT4">
                  <p:embed/>
                </p:oleObj>
              </mc:Choice>
              <mc:Fallback>
                <p:oleObj name="Equation" r:id="rId2" imgW="8445240" imgH="574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11250" y="782993"/>
                        <a:ext cx="8445500" cy="574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ED1C6B2-02AC-D229-3205-10A4FA6B6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33</a:t>
            </a:fld>
            <a:r>
              <a:rPr lang="ru-RU" dirty="0"/>
              <a:t>/25</a:t>
            </a:r>
          </a:p>
        </p:txBody>
      </p:sp>
      <p:pic>
        <p:nvPicPr>
          <p:cNvPr id="9" name="Рисунок 8" descr="ipm-label.jpg">
            <a:extLst>
              <a:ext uri="{FF2B5EF4-FFF2-40B4-BE49-F238E27FC236}">
                <a16:creationId xmlns:a16="http://schemas.microsoft.com/office/drawing/2014/main" id="{5D26BAE4-DD51-52AD-DF07-DA0318AAA48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0" name="Рисунок 9" descr="images.png">
            <a:extLst>
              <a:ext uri="{FF2B5EF4-FFF2-40B4-BE49-F238E27FC236}">
                <a16:creationId xmlns:a16="http://schemas.microsoft.com/office/drawing/2014/main" id="{749E53D5-FEB3-8302-FB43-83FC028D8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06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9FAA7-DA94-B26E-776D-27B16A408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Идея вывода уравнений </a:t>
            </a:r>
            <a:br>
              <a:rPr lang="ru-RU" dirty="0"/>
            </a:br>
            <a:r>
              <a:rPr lang="ru-RU" dirty="0" err="1"/>
              <a:t>Швайгхарта-Седвика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736B28-94F6-AF37-EE03-2B4DB3DB1CB0}"/>
              </a:ext>
            </a:extLst>
          </p:cNvPr>
          <p:cNvSpPr txBox="1"/>
          <p:nvPr/>
        </p:nvSpPr>
        <p:spPr>
          <a:xfrm>
            <a:off x="838200" y="1656844"/>
            <a:ext cx="720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Начальные уравнения движения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90B25B6B-2D83-70DB-D798-548AC2B8D1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794000"/>
          <a:ext cx="914400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67840" progId="Equation.DSMT4">
                  <p:embed/>
                </p:oleObj>
              </mc:Choice>
              <mc:Fallback>
                <p:oleObj name="Equation" r:id="rId2" imgW="914400" imgH="267840" progId="Equation.DSMT4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90B25B6B-2D83-70DB-D798-548AC2B8D1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794000"/>
                        <a:ext cx="914400" cy="26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63F6D94D-8474-2DD9-8EC1-01DF94B5DE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450292"/>
              </p:ext>
            </p:extLst>
          </p:nvPr>
        </p:nvGraphicFramePr>
        <p:xfrm>
          <a:off x="932180" y="2061974"/>
          <a:ext cx="107823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782000" imgH="2057400" progId="Equation.DSMT4">
                  <p:embed/>
                </p:oleObj>
              </mc:Choice>
              <mc:Fallback>
                <p:oleObj name="Equation" r:id="rId4" imgW="10782000" imgH="2057400" progId="Equation.DSMT4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63F6D94D-8474-2DD9-8EC1-01DF94B5DE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2180" y="2061974"/>
                        <a:ext cx="10782300" cy="205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A974AF8-01B8-5AF7-DDD4-67E8BF880BB1}"/>
              </a:ext>
            </a:extLst>
          </p:cNvPr>
          <p:cNvSpPr txBox="1"/>
          <p:nvPr/>
        </p:nvSpPr>
        <p:spPr>
          <a:xfrm>
            <a:off x="838200" y="3968611"/>
            <a:ext cx="9779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Выбирая опорную орбиту под действием потенциала сферической земли с постоянным радиусом и </a:t>
            </a:r>
            <a:r>
              <a:rPr lang="ru-RU" sz="2400" dirty="0" err="1"/>
              <a:t>линеаризируя</a:t>
            </a:r>
            <a:r>
              <a:rPr lang="ru-RU" sz="2400" dirty="0"/>
              <a:t> уравнения движения по отношению к опорной орбите, получаем</a:t>
            </a:r>
            <a:r>
              <a:rPr lang="en-US" sz="2400" dirty="0"/>
              <a:t>:</a:t>
            </a:r>
            <a:endParaRPr lang="ru-RU" sz="2400" dirty="0"/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4A5AF97F-D6A2-FFE7-AF34-CE2F31B9AA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978334"/>
              </p:ext>
            </p:extLst>
          </p:nvPr>
        </p:nvGraphicFramePr>
        <p:xfrm>
          <a:off x="4927600" y="2794000"/>
          <a:ext cx="914400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14400" imgH="267840" progId="Equation.DSMT4">
                  <p:embed/>
                </p:oleObj>
              </mc:Choice>
              <mc:Fallback>
                <p:oleObj name="Equation" r:id="rId6" imgW="914400" imgH="267840" progId="Equation.DSMT4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4A5AF97F-D6A2-FFE7-AF34-CE2F31B9AA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794000"/>
                        <a:ext cx="914400" cy="26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F0BECC4B-C00D-C6AF-F462-66FF88EE8F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890444"/>
              </p:ext>
            </p:extLst>
          </p:nvPr>
        </p:nvGraphicFramePr>
        <p:xfrm>
          <a:off x="929958" y="5131753"/>
          <a:ext cx="7162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162560" imgH="419040" progId="Equation.DSMT4">
                  <p:embed/>
                </p:oleObj>
              </mc:Choice>
              <mc:Fallback>
                <p:oleObj name="Equation" r:id="rId7" imgW="7162560" imgH="419040" progId="Equation.DSMT4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F0BECC4B-C00D-C6AF-F462-66FF88EE8F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9958" y="5131753"/>
                        <a:ext cx="71628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4269DF-961F-CF58-3E91-DBB82A263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34</a:t>
            </a:fld>
            <a:r>
              <a:rPr lang="ru-RU" dirty="0"/>
              <a:t>/25</a:t>
            </a:r>
          </a:p>
        </p:txBody>
      </p:sp>
      <p:pic>
        <p:nvPicPr>
          <p:cNvPr id="7" name="Рисунок 6" descr="ipm-label.jpg">
            <a:extLst>
              <a:ext uri="{FF2B5EF4-FFF2-40B4-BE49-F238E27FC236}">
                <a16:creationId xmlns:a16="http://schemas.microsoft.com/office/drawing/2014/main" id="{361C143C-4B62-419C-1E37-990D78E1385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8" name="Рисунок 7" descr="images.png">
            <a:extLst>
              <a:ext uri="{FF2B5EF4-FFF2-40B4-BE49-F238E27FC236}">
                <a16:creationId xmlns:a16="http://schemas.microsoft.com/office/drawing/2014/main" id="{A1129E55-A4CE-4EAB-673D-4800A5970A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68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C5493D-5FC7-7238-FA80-3FFA9375C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Идея вывода уравнений </a:t>
            </a:r>
            <a:br>
              <a:rPr lang="ru-RU" dirty="0"/>
            </a:br>
            <a:r>
              <a:rPr lang="ru-RU" dirty="0" err="1"/>
              <a:t>Швайгхарта-Седвика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91FCC6-752B-7ED9-4F66-68809FCE4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1)</a:t>
            </a:r>
            <a:r>
              <a:rPr lang="ru-RU" dirty="0"/>
              <a:t> Усреднение градиента потенциала    </a:t>
            </a:r>
          </a:p>
          <a:p>
            <a:pPr marL="0" indent="0">
              <a:buNone/>
            </a:pPr>
            <a:r>
              <a:rPr lang="ru-RU" dirty="0"/>
              <a:t>2) Корректировка периода опорной орбиты</a:t>
            </a:r>
          </a:p>
          <a:p>
            <a:pPr marL="0" indent="0">
              <a:buNone/>
            </a:pPr>
            <a:r>
              <a:rPr lang="ru-RU" dirty="0"/>
              <a:t>3) Корректировка дрейфа долготы восходящего узла</a:t>
            </a:r>
          </a:p>
          <a:p>
            <a:pPr marL="0" indent="0">
              <a:buNone/>
            </a:pPr>
            <a:r>
              <a:rPr lang="ru-RU" dirty="0"/>
              <a:t>4) Корректировка движения вне плоскости</a:t>
            </a:r>
          </a:p>
          <a:p>
            <a:pPr marL="0" indent="0">
              <a:buNone/>
            </a:pPr>
            <a:r>
              <a:rPr lang="ru-RU" dirty="0"/>
              <a:t>Итого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102EFC1-DD0F-2BEA-E2F0-4CDAEB99D2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983201"/>
              </p:ext>
            </p:extLst>
          </p:nvPr>
        </p:nvGraphicFramePr>
        <p:xfrm>
          <a:off x="6625590" y="1884363"/>
          <a:ext cx="342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42720" imgH="431640" progId="Equation.DSMT4">
                  <p:embed/>
                </p:oleObj>
              </mc:Choice>
              <mc:Fallback>
                <p:oleObj name="Equation" r:id="rId2" imgW="342720" imgH="431640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8102EFC1-DD0F-2BEA-E2F0-4CDAEB99D2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25590" y="1884363"/>
                        <a:ext cx="3429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F727BA3-4EE7-4ED2-515F-AC8966A0C7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069262"/>
              </p:ext>
            </p:extLst>
          </p:nvPr>
        </p:nvGraphicFramePr>
        <p:xfrm>
          <a:off x="580113" y="4107014"/>
          <a:ext cx="10426700" cy="252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426680" imgH="2527200" progId="Equation.DSMT4">
                  <p:embed/>
                </p:oleObj>
              </mc:Choice>
              <mc:Fallback>
                <p:oleObj name="Equation" r:id="rId4" imgW="10426680" imgH="2527200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8F727BA3-4EE7-4ED2-515F-AC8966A0C7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0113" y="4107014"/>
                        <a:ext cx="10426700" cy="252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F9941BE3-AC3A-C4E6-8031-2383A3DD0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35</a:t>
            </a:fld>
            <a:r>
              <a:rPr lang="ru-RU" dirty="0"/>
              <a:t>/25</a:t>
            </a:r>
          </a:p>
        </p:txBody>
      </p:sp>
      <p:pic>
        <p:nvPicPr>
          <p:cNvPr id="11" name="Рисунок 10" descr="ipm-label.jpg">
            <a:extLst>
              <a:ext uri="{FF2B5EF4-FFF2-40B4-BE49-F238E27FC236}">
                <a16:creationId xmlns:a16="http://schemas.microsoft.com/office/drawing/2014/main" id="{49A3DEEE-1860-1F9E-40B6-8DA9033280A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2" name="Рисунок 11" descr="images.png">
            <a:extLst>
              <a:ext uri="{FF2B5EF4-FFF2-40B4-BE49-F238E27FC236}">
                <a16:creationId xmlns:a16="http://schemas.microsoft.com/office/drawing/2014/main" id="{F9BE296D-319B-7B7E-4845-75978E9E9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18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ipm-label.jpg">
            <a:extLst>
              <a:ext uri="{FF2B5EF4-FFF2-40B4-BE49-F238E27FC236}">
                <a16:creationId xmlns:a16="http://schemas.microsoft.com/office/drawing/2014/main" id="{7795A215-C4B9-0826-A424-8ECCF18515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ланета, Земля, сфера, шар&#10;&#10;Автоматически созданное описание">
            <a:extLst>
              <a:ext uri="{FF2B5EF4-FFF2-40B4-BE49-F238E27FC236}">
                <a16:creationId xmlns:a16="http://schemas.microsoft.com/office/drawing/2014/main" id="{61F7A81C-3A3A-6520-C177-05B4CC829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59" y="1414240"/>
            <a:ext cx="3496261" cy="31017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153316-B083-3292-655E-C6C999ADCFEA}"/>
              </a:ext>
            </a:extLst>
          </p:cNvPr>
          <p:cNvSpPr txBox="1"/>
          <p:nvPr/>
        </p:nvSpPr>
        <p:spPr>
          <a:xfrm>
            <a:off x="10289311" y="2131553"/>
            <a:ext cx="38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3F3B7E-D45F-8914-7E36-7A2743368A6D}"/>
              </a:ext>
            </a:extLst>
          </p:cNvPr>
          <p:cNvSpPr txBox="1"/>
          <p:nvPr/>
        </p:nvSpPr>
        <p:spPr>
          <a:xfrm>
            <a:off x="10156728" y="1742826"/>
            <a:ext cx="48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BDAB5-E84A-A602-D8AF-FE05358D9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Переход в уравнениях </a:t>
            </a:r>
            <a:r>
              <a:rPr lang="ru-RU" dirty="0" err="1"/>
              <a:t>Швайгхарта-Седвика</a:t>
            </a:r>
            <a:r>
              <a:rPr lang="en-US" dirty="0"/>
              <a:t> </a:t>
            </a:r>
            <a:r>
              <a:rPr lang="ru-RU" dirty="0"/>
              <a:t>к криволинейных координатах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5E0F61-FD6F-D054-16BC-34CC93FBD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713588"/>
            <a:ext cx="10515600" cy="4351338"/>
          </a:xfrm>
        </p:spPr>
        <p:txBody>
          <a:bodyPr/>
          <a:lstStyle/>
          <a:p>
            <a:r>
              <a:rPr lang="ru-RU" sz="2400" dirty="0"/>
              <a:t>Замена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r>
              <a:rPr lang="ru-RU" sz="2400" dirty="0"/>
              <a:t>Линеаризация уравнений при условиях</a:t>
            </a:r>
            <a:r>
              <a:rPr lang="en-US" sz="2400" dirty="0"/>
              <a:t>                  </a:t>
            </a:r>
          </a:p>
          <a:p>
            <a:pPr marL="0" indent="0">
              <a:buNone/>
            </a:pPr>
            <a:r>
              <a:rPr lang="en-US" sz="2400" dirty="0"/>
              <a:t>                   - </a:t>
            </a:r>
            <a:r>
              <a:rPr lang="ru-RU" sz="2400" dirty="0"/>
              <a:t>малые величины</a:t>
            </a:r>
            <a:r>
              <a:rPr lang="en-US" sz="2400" dirty="0"/>
              <a:t>   </a:t>
            </a:r>
            <a:endParaRPr lang="ru-RU" sz="24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3CBEC59-26DB-B907-5E5F-83E4955F50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431391"/>
              </p:ext>
            </p:extLst>
          </p:nvPr>
        </p:nvGraphicFramePr>
        <p:xfrm>
          <a:off x="2360930" y="1894350"/>
          <a:ext cx="1028700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520" imgH="1282680" progId="Equation.DSMT4">
                  <p:embed/>
                </p:oleObj>
              </mc:Choice>
              <mc:Fallback>
                <p:oleObj name="Equation" r:id="rId4" imgW="1028520" imgH="1282680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A3CBEC59-26DB-B907-5E5F-83E4955F5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0930" y="1894350"/>
                        <a:ext cx="1028700" cy="1282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175467F4-87C5-D56F-BF76-036A72EF23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168000"/>
              </p:ext>
            </p:extLst>
          </p:nvPr>
        </p:nvGraphicFramePr>
        <p:xfrm>
          <a:off x="6359869" y="3229693"/>
          <a:ext cx="1244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44520" imgH="419040" progId="Equation.DSMT4">
                  <p:embed/>
                </p:oleObj>
              </mc:Choice>
              <mc:Fallback>
                <p:oleObj name="Equation" r:id="rId6" imgW="1244520" imgH="41904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175467F4-87C5-D56F-BF76-036A72EF23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59869" y="3229693"/>
                        <a:ext cx="12446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5C82D5F6-AC73-CB41-6303-50D5CBCD95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280903"/>
              </p:ext>
            </p:extLst>
          </p:nvPr>
        </p:nvGraphicFramePr>
        <p:xfrm>
          <a:off x="1216683" y="3696211"/>
          <a:ext cx="939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39600" imgH="368280" progId="Equation.DSMT4">
                  <p:embed/>
                </p:oleObj>
              </mc:Choice>
              <mc:Fallback>
                <p:oleObj name="Equation" r:id="rId8" imgW="939600" imgH="36828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5C82D5F6-AC73-CB41-6303-50D5CBCD95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16683" y="3696211"/>
                        <a:ext cx="939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303E53C6-7922-5FC1-86BA-2ED0A56453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794000"/>
          <a:ext cx="914400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14400" imgH="267840" progId="Equation.DSMT4">
                  <p:embed/>
                </p:oleObj>
              </mc:Choice>
              <mc:Fallback>
                <p:oleObj name="Equation" r:id="rId10" imgW="914400" imgH="267840" progId="Equation.DSMT4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303E53C6-7922-5FC1-86BA-2ED0A56453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27600" y="2794000"/>
                        <a:ext cx="914400" cy="26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D43E00DA-F65E-7810-9707-97A777B391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9931139"/>
              </p:ext>
            </p:extLst>
          </p:nvPr>
        </p:nvGraphicFramePr>
        <p:xfrm>
          <a:off x="533400" y="4198938"/>
          <a:ext cx="10858500" cy="257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858320" imgH="2577960" progId="Equation.DSMT4">
                  <p:embed/>
                </p:oleObj>
              </mc:Choice>
              <mc:Fallback>
                <p:oleObj name="Equation" r:id="rId12" imgW="10858320" imgH="2577960" progId="Equation.DSMT4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D43E00DA-F65E-7810-9707-97A777B39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3400" y="4198938"/>
                        <a:ext cx="10858500" cy="257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B865FFB4-46EE-A3BB-6F55-B66769AC5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36</a:t>
            </a:fld>
            <a:r>
              <a:rPr lang="ru-RU" dirty="0"/>
              <a:t>/25</a:t>
            </a:r>
          </a:p>
        </p:txBody>
      </p:sp>
      <p:pic>
        <p:nvPicPr>
          <p:cNvPr id="16" name="Рисунок 15" descr="images.png">
            <a:extLst>
              <a:ext uri="{FF2B5EF4-FFF2-40B4-BE49-F238E27FC236}">
                <a16:creationId xmlns:a16="http://schemas.microsoft.com/office/drawing/2014/main" id="{73DB4337-DD7C-0522-CE14-FF11B768D7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23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48AE23-31CE-A6E0-75F8-244A4F918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Проблема вывода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CFF6E9-BABC-B701-2B6F-FA0F2B578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1845" y="1497821"/>
            <a:ext cx="3112698" cy="960707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Линеаризация 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901021DD-7EEB-5496-A629-4053E86198E8}"/>
              </a:ext>
            </a:extLst>
          </p:cNvPr>
          <p:cNvSpPr/>
          <p:nvPr/>
        </p:nvSpPr>
        <p:spPr>
          <a:xfrm>
            <a:off x="5684812" y="2053088"/>
            <a:ext cx="586597" cy="9607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5AD66E-7379-CA37-F218-68AABFE6495D}"/>
              </a:ext>
            </a:extLst>
          </p:cNvPr>
          <p:cNvSpPr txBox="1"/>
          <p:nvPr/>
        </p:nvSpPr>
        <p:spPr>
          <a:xfrm>
            <a:off x="4400909" y="3167390"/>
            <a:ext cx="339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Нелинейная замена</a:t>
            </a: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16CF4856-4C82-23FA-B716-9288268C72D1}"/>
              </a:ext>
            </a:extLst>
          </p:cNvPr>
          <p:cNvSpPr/>
          <p:nvPr/>
        </p:nvSpPr>
        <p:spPr>
          <a:xfrm>
            <a:off x="5684812" y="3707677"/>
            <a:ext cx="586597" cy="9607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D7EE0-074B-6E3A-54FB-DE99C410206B}"/>
              </a:ext>
            </a:extLst>
          </p:cNvPr>
          <p:cNvSpPr txBox="1"/>
          <p:nvPr/>
        </p:nvSpPr>
        <p:spPr>
          <a:xfrm>
            <a:off x="4718653" y="5009217"/>
            <a:ext cx="251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Линеаризация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61E0F58-093A-646C-F26D-9BD27489F8D7}"/>
              </a:ext>
            </a:extLst>
          </p:cNvPr>
          <p:cNvCxnSpPr>
            <a:cxnSpLocks/>
          </p:cNvCxnSpPr>
          <p:nvPr/>
        </p:nvCxnSpPr>
        <p:spPr>
          <a:xfrm>
            <a:off x="7013275" y="2533441"/>
            <a:ext cx="1362974" cy="8955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68F47C5-6EE7-13F0-F643-551912654323}"/>
              </a:ext>
            </a:extLst>
          </p:cNvPr>
          <p:cNvCxnSpPr>
            <a:cxnSpLocks/>
          </p:cNvCxnSpPr>
          <p:nvPr/>
        </p:nvCxnSpPr>
        <p:spPr>
          <a:xfrm flipV="1">
            <a:off x="7047781" y="3429000"/>
            <a:ext cx="1328468" cy="929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FD2EC7D-620C-70F0-0D7F-52F2D1E40DAE}"/>
              </a:ext>
            </a:extLst>
          </p:cNvPr>
          <p:cNvSpPr txBox="1"/>
          <p:nvPr/>
        </p:nvSpPr>
        <p:spPr>
          <a:xfrm>
            <a:off x="8548777" y="3244334"/>
            <a:ext cx="2881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Могли ли что-то потерять?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3F14A9E8-0202-FFD0-E8CA-BFC44E212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37</a:t>
            </a:fld>
            <a:r>
              <a:rPr lang="ru-RU" dirty="0"/>
              <a:t>/25</a:t>
            </a:r>
          </a:p>
        </p:txBody>
      </p:sp>
      <p:pic>
        <p:nvPicPr>
          <p:cNvPr id="14" name="Рисунок 13" descr="ipm-label.jpg">
            <a:extLst>
              <a:ext uri="{FF2B5EF4-FFF2-40B4-BE49-F238E27FC236}">
                <a16:creationId xmlns:a16="http://schemas.microsoft.com/office/drawing/2014/main" id="{888732ED-F8E8-1673-3369-53E88B42C0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5" name="Рисунок 14" descr="images.png">
            <a:extLst>
              <a:ext uri="{FF2B5EF4-FFF2-40B4-BE49-F238E27FC236}">
                <a16:creationId xmlns:a16="http://schemas.microsoft.com/office/drawing/2014/main" id="{F1D35BA7-2E62-BD5A-B274-CEC23D01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75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81B25-B47B-FBB5-C8AE-FCE6681FF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Решение 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1FADF2-1DED-A86D-6545-AC9EDF29E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169"/>
            <a:ext cx="10515600" cy="4351338"/>
          </a:xfrm>
        </p:spPr>
        <p:txBody>
          <a:bodyPr/>
          <a:lstStyle/>
          <a:p>
            <a:r>
              <a:rPr lang="ru-RU" dirty="0"/>
              <a:t>Точные уравнения движения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Нелинейная замена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Дальнейшая линеаризация</a:t>
            </a:r>
          </a:p>
          <a:p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51588BE-7B8D-0C11-1484-E137FB3E79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902658"/>
              </p:ext>
            </p:extLst>
          </p:nvPr>
        </p:nvGraphicFramePr>
        <p:xfrm>
          <a:off x="4927600" y="2794000"/>
          <a:ext cx="914400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67840" progId="Equation.DSMT4">
                  <p:embed/>
                </p:oleObj>
              </mc:Choice>
              <mc:Fallback>
                <p:oleObj name="Equation" r:id="rId2" imgW="914400" imgH="26784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051588BE-7B8D-0C11-1484-E137FB3E79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794000"/>
                        <a:ext cx="914400" cy="26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02697574-B926-AA01-E436-9959558001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058363"/>
              </p:ext>
            </p:extLst>
          </p:nvPr>
        </p:nvGraphicFramePr>
        <p:xfrm>
          <a:off x="1341202" y="1816100"/>
          <a:ext cx="2921000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20680" imgH="1612800" progId="Equation.DSMT4">
                  <p:embed/>
                </p:oleObj>
              </mc:Choice>
              <mc:Fallback>
                <p:oleObj name="Equation" r:id="rId4" imgW="2920680" imgH="161280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02697574-B926-AA01-E436-9959558001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41202" y="1816100"/>
                        <a:ext cx="2921000" cy="161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E3B436DF-8DDF-5CB2-7F11-D5DE4CCBDA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879767"/>
              </p:ext>
            </p:extLst>
          </p:nvPr>
        </p:nvGraphicFramePr>
        <p:xfrm>
          <a:off x="1341202" y="3450351"/>
          <a:ext cx="3200400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200400" imgH="1549080" progId="Equation.DSMT4">
                  <p:embed/>
                </p:oleObj>
              </mc:Choice>
              <mc:Fallback>
                <p:oleObj name="Equation" r:id="rId6" imgW="3200400" imgH="1549080" progId="Equation.DSMT4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E3B436DF-8DDF-5CB2-7F11-D5DE4CCBDA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41202" y="3450351"/>
                        <a:ext cx="3200400" cy="154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19E75F54-BDDF-10A9-75D3-47C8BB7A5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4447-2E64-4B57-B977-376EA8AB9CC3}" type="slidenum">
              <a:rPr lang="ru-RU" smtClean="0"/>
              <a:pPr/>
              <a:t>38</a:t>
            </a:fld>
            <a:r>
              <a:rPr lang="ru-RU" dirty="0"/>
              <a:t>/25</a:t>
            </a:r>
          </a:p>
        </p:txBody>
      </p:sp>
      <p:pic>
        <p:nvPicPr>
          <p:cNvPr id="12" name="Рисунок 11" descr="ipm-label.jpg">
            <a:extLst>
              <a:ext uri="{FF2B5EF4-FFF2-40B4-BE49-F238E27FC236}">
                <a16:creationId xmlns:a16="http://schemas.microsoft.com/office/drawing/2014/main" id="{F8257141-CE2B-13B1-F48C-17CE800223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3" name="Рисунок 12" descr="images.png">
            <a:extLst>
              <a:ext uri="{FF2B5EF4-FFF2-40B4-BE49-F238E27FC236}">
                <a16:creationId xmlns:a16="http://schemas.microsoft.com/office/drawing/2014/main" id="{5BCCB153-1AE4-15C3-3920-CD8B366B17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93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82B83-82C1-FC91-95B4-D5DB6819D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90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Sullivan, </a:t>
            </a:r>
            <a:r>
              <a:rPr lang="en-US" dirty="0" err="1"/>
              <a:t>Grimberg</a:t>
            </a:r>
            <a:r>
              <a:rPr lang="en-US" dirty="0"/>
              <a:t>, </a:t>
            </a:r>
            <a:r>
              <a:rPr lang="en-US" dirty="0" err="1"/>
              <a:t>D’amico</a:t>
            </a:r>
            <a:r>
              <a:rPr lang="en-US" dirty="0"/>
              <a:t>. Comprehensive survey and assessment of spacecraft relative motion dynamics models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524DF2-7F47-6D37-4262-C0BC56BC3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Сравнение модели ХКУ в криволинейных координатах, модели ШС, некоторых нелинейных моделей и некоторые аналитические решения модели ШХ</a:t>
            </a:r>
          </a:p>
          <a:p>
            <a:r>
              <a:rPr lang="ru-RU" dirty="0"/>
              <a:t>Фиксирована солнечно-синхронная орбита (</a:t>
            </a:r>
            <a:r>
              <a:rPr lang="en-US" dirty="0"/>
              <a:t>~98°</a:t>
            </a:r>
            <a:r>
              <a:rPr lang="ru-RU" dirty="0"/>
              <a:t>)</a:t>
            </a:r>
          </a:p>
          <a:p>
            <a:r>
              <a:rPr lang="ru-RU" dirty="0"/>
              <a:t>Моделировании из 3 блоков исследований, в каждом фиксированы все параметры, кроме одного</a:t>
            </a:r>
            <a:r>
              <a:rPr lang="en-US" dirty="0"/>
              <a:t>: </a:t>
            </a:r>
            <a:r>
              <a:rPr lang="ru-RU" dirty="0"/>
              <a:t>эксцентриситет главного аппарата, эксцентриситет относительной орбиты или наклонение относительной орбиты</a:t>
            </a:r>
          </a:p>
          <a:p>
            <a:r>
              <a:rPr lang="ru-RU" dirty="0"/>
              <a:t>В результате было выявлено, что при ненулевом эксцентриситете модели, не учитывающие ненулевой эксцентриситет главного спутника, ведут себя хуже, также выявлено, что следует учитывать и другие возмущения.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BE945A-FF78-5B70-331B-426BF5BD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1275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4</a:t>
            </a:fld>
            <a:r>
              <a:rPr lang="ru-RU" dirty="0"/>
              <a:t>/25</a:t>
            </a:r>
          </a:p>
        </p:txBody>
      </p:sp>
      <p:pic>
        <p:nvPicPr>
          <p:cNvPr id="10" name="Рисунок 9" descr="ipm-label.jpg">
            <a:extLst>
              <a:ext uri="{FF2B5EF4-FFF2-40B4-BE49-F238E27FC236}">
                <a16:creationId xmlns:a16="http://schemas.microsoft.com/office/drawing/2014/main" id="{B090F770-824E-4930-0EEE-212B7E1922A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1" name="Рисунок 10" descr="images.png">
            <a:extLst>
              <a:ext uri="{FF2B5EF4-FFF2-40B4-BE49-F238E27FC236}">
                <a16:creationId xmlns:a16="http://schemas.microsoft.com/office/drawing/2014/main" id="{04CE5ED7-5DB6-E9B4-58BB-643D13442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72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6AEF8FE-5C63-A16D-FC4D-DCC5E3C6F1DD}"/>
              </a:ext>
            </a:extLst>
          </p:cNvPr>
          <p:cNvSpPr txBox="1">
            <a:spLocks/>
          </p:cNvSpPr>
          <p:nvPr/>
        </p:nvSpPr>
        <p:spPr>
          <a:xfrm>
            <a:off x="990600" y="-949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/>
              <a:t>Цель работы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0BFC907-8018-F91D-51BA-5815A9300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ru-RU" dirty="0"/>
              <a:t>Реализация моделей ХКУ, ШС, а также их модификация в криволинейных координатах при фиксации только относительного дрейфа ведомого аппарата</a:t>
            </a:r>
          </a:p>
          <a:p>
            <a:r>
              <a:rPr lang="ru-RU" dirty="0"/>
              <a:t>Сравнение модели </a:t>
            </a:r>
            <a:r>
              <a:rPr lang="ru-RU" dirty="0" err="1"/>
              <a:t>Швайгхарта-Седвика</a:t>
            </a:r>
            <a:r>
              <a:rPr lang="ru-RU" dirty="0"/>
              <a:t> в криволинейных координатах с моделью в декартовых координатах</a:t>
            </a:r>
          </a:p>
          <a:p>
            <a:r>
              <a:rPr lang="ru-RU" dirty="0"/>
              <a:t>Получение результатов, позволяющих в дальнейшем выбрать подходящую модель под конкретные постановки задачи</a:t>
            </a:r>
          </a:p>
          <a:p>
            <a:endParaRPr lang="ru-RU" sz="2800" dirty="0"/>
          </a:p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A683A58-A8FA-BF8E-BB6C-0AA2D968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1275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5</a:t>
            </a:fld>
            <a:r>
              <a:rPr lang="ru-RU" dirty="0"/>
              <a:t>/25</a:t>
            </a:r>
          </a:p>
        </p:txBody>
      </p:sp>
      <p:pic>
        <p:nvPicPr>
          <p:cNvPr id="11" name="Рисунок 10" descr="ipm-label.jpg">
            <a:extLst>
              <a:ext uri="{FF2B5EF4-FFF2-40B4-BE49-F238E27FC236}">
                <a16:creationId xmlns:a16="http://schemas.microsoft.com/office/drawing/2014/main" id="{4D633112-1595-55EC-087E-FFC69B3C18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2" name="Рисунок 11" descr="images.png">
            <a:extLst>
              <a:ext uri="{FF2B5EF4-FFF2-40B4-BE49-F238E27FC236}">
                <a16:creationId xmlns:a16="http://schemas.microsoft.com/office/drawing/2014/main" id="{B4D01837-A6DC-CD5F-6F02-C1013D193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76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B1FFA59-B198-6F3E-F4E8-3A28E107A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Постановка задачи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FF1ECB52-EF6B-7F9A-5C6C-2E1E530D2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8083"/>
            <a:ext cx="10515600" cy="51931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dirty="0"/>
              <a:t>Имеется</a:t>
            </a:r>
            <a:r>
              <a:rPr lang="en-US" sz="2800" dirty="0"/>
              <a:t>:</a:t>
            </a:r>
            <a:endParaRPr lang="ru-RU" sz="2800" dirty="0"/>
          </a:p>
          <a:p>
            <a:pPr marL="400050" indent="-400050"/>
            <a:r>
              <a:rPr lang="ru-RU" sz="2800" dirty="0"/>
              <a:t>Два аппарата, движущихся по близким низким </a:t>
            </a:r>
            <a:r>
              <a:rPr lang="ru-RU" sz="2800" dirty="0" err="1"/>
              <a:t>околокруговым</a:t>
            </a:r>
            <a:r>
              <a:rPr lang="ru-RU" sz="2800" dirty="0"/>
              <a:t> орбитам</a:t>
            </a:r>
            <a:endParaRPr lang="ru-RU" sz="2800" dirty="0">
              <a:cs typeface="Calibri"/>
            </a:endParaRPr>
          </a:p>
          <a:p>
            <a:pPr marL="400050" indent="-400050"/>
            <a:r>
              <a:rPr lang="ru-RU" sz="2800" dirty="0"/>
              <a:t>Модель</a:t>
            </a:r>
            <a:r>
              <a:rPr lang="en-US" sz="2800" dirty="0"/>
              <a:t>: </a:t>
            </a:r>
            <a:r>
              <a:rPr lang="ru-RU" sz="2800" dirty="0"/>
              <a:t>центральное поле + </a:t>
            </a:r>
            <a:r>
              <a:rPr lang="en-US" sz="2800" dirty="0"/>
              <a:t>J2</a:t>
            </a:r>
            <a:endParaRPr lang="en-US" sz="2800" dirty="0">
              <a:cs typeface="Calibri"/>
            </a:endParaRPr>
          </a:p>
          <a:p>
            <a:pPr marL="400050" indent="-400050"/>
            <a:r>
              <a:rPr lang="ru-RU" sz="2800" dirty="0"/>
              <a:t>Интервал моделирования </a:t>
            </a:r>
            <a:r>
              <a:rPr lang="ru-RU" sz="2800" dirty="0">
                <a:effectLst/>
                <a:ea typeface="Calibri" panose="020F0502020204030204" pitchFamily="34" charset="0"/>
              </a:rPr>
              <a:t>–</a:t>
            </a:r>
            <a:r>
              <a:rPr lang="en-US" sz="2800" dirty="0">
                <a:effectLst/>
                <a:ea typeface="Calibri" panose="020F0502020204030204" pitchFamily="34" charset="0"/>
              </a:rPr>
              <a:t> </a:t>
            </a:r>
            <a:r>
              <a:rPr lang="ru-RU" sz="2800" dirty="0">
                <a:ea typeface="Calibri" panose="020F0502020204030204" pitchFamily="34" charset="0"/>
              </a:rPr>
              <a:t>24 часа</a:t>
            </a:r>
            <a:endParaRPr lang="ru-RU" sz="2800" dirty="0"/>
          </a:p>
          <a:p>
            <a:pPr marL="0" indent="0">
              <a:buNone/>
            </a:pPr>
            <a:r>
              <a:rPr lang="ru-RU" sz="2800" dirty="0">
                <a:cs typeface="Calibri"/>
              </a:rPr>
              <a:t>Необходимо</a:t>
            </a:r>
            <a:r>
              <a:rPr lang="en-US" sz="2800" dirty="0">
                <a:cs typeface="Calibri"/>
              </a:rPr>
              <a:t>:</a:t>
            </a:r>
          </a:p>
          <a:p>
            <a:r>
              <a:rPr lang="ru-RU" sz="2800" dirty="0">
                <a:cs typeface="Calibri"/>
              </a:rPr>
              <a:t>Реализовать модели движения ШС в декартовых и в криволинейных координатах, а также модели движения ХКУ в декартовых и криволинейных координатах и модель </a:t>
            </a:r>
            <a:r>
              <a:rPr lang="ru-RU" sz="2800" dirty="0" err="1">
                <a:cs typeface="Calibri"/>
              </a:rPr>
              <a:t>Шонера-Хемпеля</a:t>
            </a:r>
            <a:endParaRPr lang="ru-RU" sz="2800" dirty="0">
              <a:cs typeface="Calibri"/>
            </a:endParaRPr>
          </a:p>
          <a:p>
            <a:r>
              <a:rPr lang="ru-RU" sz="2800" dirty="0">
                <a:cs typeface="Calibri"/>
              </a:rPr>
              <a:t>Промоделировать движение на нескольких размерах относительных орбит, а также при различных параметрах орбиты главного аппарата</a:t>
            </a:r>
          </a:p>
          <a:p>
            <a:r>
              <a:rPr lang="ru-RU" sz="2800" dirty="0">
                <a:cs typeface="Calibri"/>
              </a:rPr>
              <a:t>Промоделировать движение при выборе различных параметров опорной орбиты</a:t>
            </a:r>
          </a:p>
          <a:p>
            <a:r>
              <a:rPr lang="ru-RU" sz="2800" dirty="0">
                <a:cs typeface="Calibri"/>
              </a:rPr>
              <a:t>Численно оценить точность каждой модели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5D69CFB-1452-DA53-4501-56B43AE4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1275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6</a:t>
            </a:fld>
            <a:r>
              <a:rPr lang="ru-RU" dirty="0"/>
              <a:t>/25</a:t>
            </a:r>
          </a:p>
        </p:txBody>
      </p:sp>
      <p:pic>
        <p:nvPicPr>
          <p:cNvPr id="11" name="Рисунок 10" descr="ipm-label.jpg">
            <a:extLst>
              <a:ext uri="{FF2B5EF4-FFF2-40B4-BE49-F238E27FC236}">
                <a16:creationId xmlns:a16="http://schemas.microsoft.com/office/drawing/2014/main" id="{2332EB41-4E45-D9CE-FC42-C51A3B335E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2" name="Рисунок 11" descr="images.png">
            <a:extLst>
              <a:ext uri="{FF2B5EF4-FFF2-40B4-BE49-F238E27FC236}">
                <a16:creationId xmlns:a16="http://schemas.microsoft.com/office/drawing/2014/main" id="{0BB39657-56B5-E5D0-156C-897ACA26D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0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Рисунок 107" descr="Изображение выглядит как планета, Земля, сфера, шар&#10;&#10;Автоматически созданное описание">
            <a:extLst>
              <a:ext uri="{FF2B5EF4-FFF2-40B4-BE49-F238E27FC236}">
                <a16:creationId xmlns:a16="http://schemas.microsoft.com/office/drawing/2014/main" id="{E7BD9588-65F8-0B43-1ABF-D5FE0C40D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7391">
            <a:off x="9123504" y="1377296"/>
            <a:ext cx="2671493" cy="2370055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планета, Земля, сфера, шар&#10;&#10;Автоматически созданное описание">
            <a:extLst>
              <a:ext uri="{FF2B5EF4-FFF2-40B4-BE49-F238E27FC236}">
                <a16:creationId xmlns:a16="http://schemas.microsoft.com/office/drawing/2014/main" id="{719A9E3E-0F30-450A-DCDF-2D430E401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7391">
            <a:off x="9123504" y="1387541"/>
            <a:ext cx="2671493" cy="2370055"/>
          </a:xfrm>
          <a:prstGeom prst="rect">
            <a:avLst/>
          </a:prstGeom>
        </p:spPr>
      </p:pic>
      <p:graphicFrame>
        <p:nvGraphicFramePr>
          <p:cNvPr id="104" name="Объект 103">
            <a:extLst>
              <a:ext uri="{FF2B5EF4-FFF2-40B4-BE49-F238E27FC236}">
                <a16:creationId xmlns:a16="http://schemas.microsoft.com/office/drawing/2014/main" id="{EAFE7016-022C-CF41-7EF6-0BB7CA37D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559512"/>
              </p:ext>
            </p:extLst>
          </p:nvPr>
        </p:nvGraphicFramePr>
        <p:xfrm>
          <a:off x="11033726" y="2671815"/>
          <a:ext cx="166900" cy="245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1200" imgH="355320" progId="Equation.DSMT4">
                  <p:embed/>
                </p:oleObj>
              </mc:Choice>
              <mc:Fallback>
                <p:oleObj name="Equation" r:id="rId3" imgW="241200" imgH="355320" progId="Equation.DSMT4">
                  <p:embed/>
                  <p:pic>
                    <p:nvPicPr>
                      <p:cNvPr id="42" name="Объект 41">
                        <a:extLst>
                          <a:ext uri="{FF2B5EF4-FFF2-40B4-BE49-F238E27FC236}">
                            <a16:creationId xmlns:a16="http://schemas.microsoft.com/office/drawing/2014/main" id="{B4029B4F-6443-F985-924B-94119E99A5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726" y="2671815"/>
                        <a:ext cx="166900" cy="2459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Объект 104">
            <a:extLst>
              <a:ext uri="{FF2B5EF4-FFF2-40B4-BE49-F238E27FC236}">
                <a16:creationId xmlns:a16="http://schemas.microsoft.com/office/drawing/2014/main" id="{D366614B-65FC-E2C7-C3FB-4A58D8E03C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897818"/>
              </p:ext>
            </p:extLst>
          </p:nvPr>
        </p:nvGraphicFramePr>
        <p:xfrm>
          <a:off x="10824745" y="2038159"/>
          <a:ext cx="193254" cy="245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79360" imgH="355320" progId="Equation.DSMT4">
                  <p:embed/>
                </p:oleObj>
              </mc:Choice>
              <mc:Fallback>
                <p:oleObj name="Equation" r:id="rId5" imgW="279360" imgH="355320" progId="Equation.DSMT4">
                  <p:embed/>
                  <p:pic>
                    <p:nvPicPr>
                      <p:cNvPr id="43" name="Объект 42">
                        <a:extLst>
                          <a:ext uri="{FF2B5EF4-FFF2-40B4-BE49-F238E27FC236}">
                            <a16:creationId xmlns:a16="http://schemas.microsoft.com/office/drawing/2014/main" id="{AD3410B3-FCB8-AFBF-8733-22153C8DB2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4745" y="2038159"/>
                        <a:ext cx="193254" cy="2459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TextBox 105">
            <a:extLst>
              <a:ext uri="{FF2B5EF4-FFF2-40B4-BE49-F238E27FC236}">
                <a16:creationId xmlns:a16="http://schemas.microsoft.com/office/drawing/2014/main" id="{C90EE9E8-BB7C-69D1-5F27-2D7074E26BB2}"/>
              </a:ext>
            </a:extLst>
          </p:cNvPr>
          <p:cNvSpPr txBox="1"/>
          <p:nvPr/>
        </p:nvSpPr>
        <p:spPr>
          <a:xfrm rot="1317391">
            <a:off x="11105020" y="2333089"/>
            <a:ext cx="24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28AFF2B-59B0-C7E5-CE8A-6CCD7C3643E6}"/>
              </a:ext>
            </a:extLst>
          </p:cNvPr>
          <p:cNvSpPr txBox="1"/>
          <p:nvPr/>
        </p:nvSpPr>
        <p:spPr>
          <a:xfrm rot="1317391">
            <a:off x="11039971" y="1974780"/>
            <a:ext cx="30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097137E-F663-A4FE-559D-8EC25F066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390" y="-56692"/>
            <a:ext cx="9286940" cy="1000131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alibri Light"/>
                <a:cs typeface="Calibri Light"/>
              </a:rPr>
              <a:t>Уравнения Хилла-Клохесси-Уилтшира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0BD27912-238C-7CAC-FCC5-CAD2C9CE27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04743" y="2647951"/>
          <a:ext cx="914400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962400" imgH="6705600" progId="Equation.DSMT4">
                  <p:embed/>
                </p:oleObj>
              </mc:Choice>
              <mc:Fallback>
                <p:oleObj name="Equation" r:id="rId7" imgW="3962400" imgH="670560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0BD27912-238C-7CAC-FCC5-CAD2C9CE27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4743" y="2647951"/>
                        <a:ext cx="914400" cy="293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56D86DD-5778-C837-D381-BD397D48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1275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7</a:t>
            </a:fld>
            <a:r>
              <a:rPr lang="ru-RU" dirty="0"/>
              <a:t>/25</a:t>
            </a:r>
          </a:p>
        </p:txBody>
      </p:sp>
      <p:pic>
        <p:nvPicPr>
          <p:cNvPr id="34" name="Рисунок 33" descr="ipm-label.jpg">
            <a:extLst>
              <a:ext uri="{FF2B5EF4-FFF2-40B4-BE49-F238E27FC236}">
                <a16:creationId xmlns:a16="http://schemas.microsoft.com/office/drawing/2014/main" id="{C73D0C7B-9A29-8C36-59F9-E244B44F3E9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35" name="Рисунок 34" descr="images.png">
            <a:extLst>
              <a:ext uri="{FF2B5EF4-FFF2-40B4-BE49-F238E27FC236}">
                <a16:creationId xmlns:a16="http://schemas.microsoft.com/office/drawing/2014/main" id="{7F6E0D54-47FF-6656-80F2-4C1A633C49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AC54F73B-7E8D-29DF-A87B-7A0FBE403196}"/>
              </a:ext>
            </a:extLst>
          </p:cNvPr>
          <p:cNvSpPr txBox="1"/>
          <p:nvPr/>
        </p:nvSpPr>
        <p:spPr>
          <a:xfrm>
            <a:off x="269575" y="1075549"/>
            <a:ext cx="51758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Уравнения в декартовых относительных координатах</a:t>
            </a:r>
            <a:r>
              <a:rPr lang="en-US" sz="2000" dirty="0"/>
              <a:t>:</a:t>
            </a:r>
          </a:p>
          <a:p>
            <a:endParaRPr lang="ru-RU" dirty="0"/>
          </a:p>
        </p:txBody>
      </p:sp>
      <p:sp>
        <p:nvSpPr>
          <p:cNvPr id="83" name="TextBox 4">
            <a:extLst>
              <a:ext uri="{FF2B5EF4-FFF2-40B4-BE49-F238E27FC236}">
                <a16:creationId xmlns:a16="http://schemas.microsoft.com/office/drawing/2014/main" id="{50E7CB62-C8A6-4399-9508-73DEF13187E7}"/>
              </a:ext>
            </a:extLst>
          </p:cNvPr>
          <p:cNvSpPr txBox="1"/>
          <p:nvPr/>
        </p:nvSpPr>
        <p:spPr>
          <a:xfrm>
            <a:off x="269575" y="3175427"/>
            <a:ext cx="5589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Здесь</a:t>
            </a:r>
            <a:r>
              <a:rPr lang="en-US" sz="2000" dirty="0"/>
              <a:t>                     </a:t>
            </a:r>
            <a:r>
              <a:rPr lang="ru-RU" sz="2000" dirty="0"/>
              <a:t>среднее движение главного </a:t>
            </a:r>
            <a:endParaRPr lang="en-US" sz="2000" dirty="0"/>
          </a:p>
          <a:p>
            <a:endParaRPr lang="en-US" sz="2000" dirty="0"/>
          </a:p>
          <a:p>
            <a:r>
              <a:rPr lang="ru-RU" sz="2000" dirty="0"/>
              <a:t>аппарата</a:t>
            </a:r>
            <a:r>
              <a:rPr lang="en-US" sz="2000" dirty="0"/>
              <a:t>,     – </a:t>
            </a:r>
            <a:r>
              <a:rPr lang="ru-RU" sz="2000" dirty="0"/>
              <a:t>модуль радиус-вектора главного аппарата             </a:t>
            </a:r>
          </a:p>
        </p:txBody>
      </p:sp>
      <p:sp>
        <p:nvSpPr>
          <p:cNvPr id="85" name="TextBox 6">
            <a:extLst>
              <a:ext uri="{FF2B5EF4-FFF2-40B4-BE49-F238E27FC236}">
                <a16:creationId xmlns:a16="http://schemas.microsoft.com/office/drawing/2014/main" id="{1D57504B-36CD-4FA6-CF13-052326E65504}"/>
              </a:ext>
            </a:extLst>
          </p:cNvPr>
          <p:cNvSpPr txBox="1"/>
          <p:nvPr/>
        </p:nvSpPr>
        <p:spPr>
          <a:xfrm>
            <a:off x="293982" y="4581763"/>
            <a:ext cx="51059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Предположения</a:t>
            </a:r>
            <a:r>
              <a:rPr lang="en-US" sz="2000" dirty="0"/>
              <a:t>:</a:t>
            </a:r>
            <a:endParaRPr lang="ru-RU" sz="2000" dirty="0"/>
          </a:p>
          <a:p>
            <a:pPr marL="342900" indent="-342900">
              <a:buFont typeface="+mj-lt"/>
              <a:buAutoNum type="arabicParenR"/>
            </a:pPr>
            <a:r>
              <a:rPr lang="ru-RU" sz="2000" dirty="0"/>
              <a:t>Модель движения</a:t>
            </a:r>
            <a:r>
              <a:rPr lang="en-US" sz="2000" dirty="0"/>
              <a:t>: </a:t>
            </a:r>
            <a:r>
              <a:rPr lang="ru-RU" sz="2000" dirty="0"/>
              <a:t>центральное гравитационное поле.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/>
              <a:t>Орбита главного аппарата является круговой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F45278E0-BF48-2183-1AC8-41CCB9F5A3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" b="3336"/>
          <a:stretch/>
        </p:blipFill>
        <p:spPr>
          <a:xfrm>
            <a:off x="6191927" y="3388516"/>
            <a:ext cx="4789671" cy="3352976"/>
          </a:xfrm>
          <a:prstGeom prst="rect">
            <a:avLst/>
          </a:prstGeom>
        </p:spPr>
      </p:pic>
      <p:sp>
        <p:nvSpPr>
          <p:cNvPr id="90" name="TextBox 11">
            <a:extLst>
              <a:ext uri="{FF2B5EF4-FFF2-40B4-BE49-F238E27FC236}">
                <a16:creationId xmlns:a16="http://schemas.microsoft.com/office/drawing/2014/main" id="{C3E5A33C-6F58-ACEF-9C20-0EB784D16306}"/>
              </a:ext>
            </a:extLst>
          </p:cNvPr>
          <p:cNvSpPr txBox="1"/>
          <p:nvPr/>
        </p:nvSpPr>
        <p:spPr>
          <a:xfrm>
            <a:off x="6231372" y="1165623"/>
            <a:ext cx="51758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Уравнения в криволинейных координатах </a:t>
            </a:r>
            <a:endParaRPr lang="en-US" sz="2000" dirty="0"/>
          </a:p>
          <a:p>
            <a:endParaRPr lang="ru-RU" dirty="0"/>
          </a:p>
        </p:txBody>
      </p:sp>
      <p:pic>
        <p:nvPicPr>
          <p:cNvPr id="93" name="Рисунок 92" descr="Изображение выглядит как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AE8E3C89-AB15-6746-332D-F641BD7356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315">
            <a:off x="2632344" y="1308170"/>
            <a:ext cx="3399130" cy="1986170"/>
          </a:xfrm>
          <a:prstGeom prst="rect">
            <a:avLst/>
          </a:prstGeom>
        </p:spPr>
      </p:pic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4E0ABCB2-65E1-0392-637C-413384D2DF77}"/>
              </a:ext>
            </a:extLst>
          </p:cNvPr>
          <p:cNvCxnSpPr>
            <a:cxnSpLocks/>
          </p:cNvCxnSpPr>
          <p:nvPr/>
        </p:nvCxnSpPr>
        <p:spPr>
          <a:xfrm>
            <a:off x="6063650" y="1187680"/>
            <a:ext cx="0" cy="54691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98" name="Объект 97">
            <a:extLst>
              <a:ext uri="{FF2B5EF4-FFF2-40B4-BE49-F238E27FC236}">
                <a16:creationId xmlns:a16="http://schemas.microsoft.com/office/drawing/2014/main" id="{4F929D77-28BC-E455-8F35-0EAE4C5AB8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365748"/>
              </p:ext>
            </p:extLst>
          </p:nvPr>
        </p:nvGraphicFramePr>
        <p:xfrm>
          <a:off x="422275" y="1766888"/>
          <a:ext cx="240030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400120" imgH="1307880" progId="Equation.DSMT4">
                  <p:embed/>
                </p:oleObj>
              </mc:Choice>
              <mc:Fallback>
                <p:oleObj name="Equation" r:id="rId13" imgW="2400120" imgH="1307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2275" y="1766888"/>
                        <a:ext cx="2400300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Объект 98">
            <a:extLst>
              <a:ext uri="{FF2B5EF4-FFF2-40B4-BE49-F238E27FC236}">
                <a16:creationId xmlns:a16="http://schemas.microsoft.com/office/drawing/2014/main" id="{D6366F40-E93F-2030-156A-315EC6F566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095761"/>
              </p:ext>
            </p:extLst>
          </p:nvPr>
        </p:nvGraphicFramePr>
        <p:xfrm>
          <a:off x="1094919" y="3017205"/>
          <a:ext cx="10541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54080" imgH="876240" progId="Equation.DSMT4">
                  <p:embed/>
                </p:oleObj>
              </mc:Choice>
              <mc:Fallback>
                <p:oleObj name="Equation" r:id="rId15" imgW="1054080" imgH="876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94919" y="3017205"/>
                        <a:ext cx="1054100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Объект 100">
            <a:extLst>
              <a:ext uri="{FF2B5EF4-FFF2-40B4-BE49-F238E27FC236}">
                <a16:creationId xmlns:a16="http://schemas.microsoft.com/office/drawing/2014/main" id="{B5B475C9-AD4C-22D5-3A14-C269705A1E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963594"/>
              </p:ext>
            </p:extLst>
          </p:nvPr>
        </p:nvGraphicFramePr>
        <p:xfrm>
          <a:off x="1431290" y="3830638"/>
          <a:ext cx="1651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64880" imgH="330120" progId="Equation.DSMT4">
                  <p:embed/>
                </p:oleObj>
              </mc:Choice>
              <mc:Fallback>
                <p:oleObj name="Equation" r:id="rId17" imgW="1648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431290" y="3830638"/>
                        <a:ext cx="1651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Объект 101">
            <a:extLst>
              <a:ext uri="{FF2B5EF4-FFF2-40B4-BE49-F238E27FC236}">
                <a16:creationId xmlns:a16="http://schemas.microsoft.com/office/drawing/2014/main" id="{5DF99134-3F7A-0C18-31F8-52E13D56B4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595449"/>
              </p:ext>
            </p:extLst>
          </p:nvPr>
        </p:nvGraphicFramePr>
        <p:xfrm>
          <a:off x="6246163" y="1694982"/>
          <a:ext cx="22733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273040" imgH="1130040" progId="Equation.DSMT4">
                  <p:embed/>
                </p:oleObj>
              </mc:Choice>
              <mc:Fallback>
                <p:oleObj name="Equation" r:id="rId19" imgW="2273040" imgH="1130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246163" y="1694982"/>
                        <a:ext cx="2273300" cy="113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" name="Объект 108">
            <a:extLst>
              <a:ext uri="{FF2B5EF4-FFF2-40B4-BE49-F238E27FC236}">
                <a16:creationId xmlns:a16="http://schemas.microsoft.com/office/drawing/2014/main" id="{38ACCACF-DB8D-951F-468C-58CF4454BF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559512"/>
              </p:ext>
            </p:extLst>
          </p:nvPr>
        </p:nvGraphicFramePr>
        <p:xfrm>
          <a:off x="11033726" y="2661570"/>
          <a:ext cx="166900" cy="245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1200" imgH="355320" progId="Equation.DSMT4">
                  <p:embed/>
                </p:oleObj>
              </mc:Choice>
              <mc:Fallback>
                <p:oleObj name="Equation" r:id="rId3" imgW="241200" imgH="355320" progId="Equation.DSMT4">
                  <p:embed/>
                  <p:pic>
                    <p:nvPicPr>
                      <p:cNvPr id="104" name="Объект 103">
                        <a:extLst>
                          <a:ext uri="{FF2B5EF4-FFF2-40B4-BE49-F238E27FC236}">
                            <a16:creationId xmlns:a16="http://schemas.microsoft.com/office/drawing/2014/main" id="{EAFE7016-022C-CF41-7EF6-0BB7CA37D0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726" y="2661570"/>
                        <a:ext cx="166900" cy="2459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" name="Объект 109">
            <a:extLst>
              <a:ext uri="{FF2B5EF4-FFF2-40B4-BE49-F238E27FC236}">
                <a16:creationId xmlns:a16="http://schemas.microsoft.com/office/drawing/2014/main" id="{E728BD3D-AC66-32F5-2BA1-030117D2DD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897818"/>
              </p:ext>
            </p:extLst>
          </p:nvPr>
        </p:nvGraphicFramePr>
        <p:xfrm>
          <a:off x="10824745" y="2027914"/>
          <a:ext cx="193254" cy="245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79360" imgH="355320" progId="Equation.DSMT4">
                  <p:embed/>
                </p:oleObj>
              </mc:Choice>
              <mc:Fallback>
                <p:oleObj name="Equation" r:id="rId5" imgW="279360" imgH="355320" progId="Equation.DSMT4">
                  <p:embed/>
                  <p:pic>
                    <p:nvPicPr>
                      <p:cNvPr id="105" name="Объект 104">
                        <a:extLst>
                          <a:ext uri="{FF2B5EF4-FFF2-40B4-BE49-F238E27FC236}">
                            <a16:creationId xmlns:a16="http://schemas.microsoft.com/office/drawing/2014/main" id="{D366614B-65FC-E2C7-C3FB-4A58D8E03C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4745" y="2027914"/>
                        <a:ext cx="193254" cy="2459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" name="TextBox 110">
            <a:extLst>
              <a:ext uri="{FF2B5EF4-FFF2-40B4-BE49-F238E27FC236}">
                <a16:creationId xmlns:a16="http://schemas.microsoft.com/office/drawing/2014/main" id="{CD4FCD63-27F2-60C5-88BB-3051AEA39655}"/>
              </a:ext>
            </a:extLst>
          </p:cNvPr>
          <p:cNvSpPr txBox="1"/>
          <p:nvPr/>
        </p:nvSpPr>
        <p:spPr>
          <a:xfrm rot="1317391">
            <a:off x="11105020" y="2322844"/>
            <a:ext cx="24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974C09F-7BE8-85DC-E745-3653D840B319}"/>
              </a:ext>
            </a:extLst>
          </p:cNvPr>
          <p:cNvSpPr txBox="1"/>
          <p:nvPr/>
        </p:nvSpPr>
        <p:spPr>
          <a:xfrm rot="1317391">
            <a:off x="11039971" y="1964535"/>
            <a:ext cx="30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629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Изображение выглядит как планета, Земля, сфера, шар&#10;&#10;Автоматически созданное описание">
            <a:extLst>
              <a:ext uri="{FF2B5EF4-FFF2-40B4-BE49-F238E27FC236}">
                <a16:creationId xmlns:a16="http://schemas.microsoft.com/office/drawing/2014/main" id="{B09DE1FC-5911-E7DE-F7E5-D6F50820C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7391">
            <a:off x="9273273" y="1713900"/>
            <a:ext cx="2671493" cy="237005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57460EB-B8D4-5421-D388-E9B77C5DC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624" y="9139"/>
            <a:ext cx="7962289" cy="1143265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Calibri Light"/>
                <a:cs typeface="Calibri Light"/>
              </a:rPr>
              <a:t>Уравнения Швайгарта-Седвика</a:t>
            </a:r>
            <a:r>
              <a:rPr lang="en-US" sz="4400" dirty="0">
                <a:latin typeface="Calibri Light"/>
                <a:cs typeface="Calibri Light"/>
              </a:rPr>
              <a:t>(</a:t>
            </a:r>
            <a:r>
              <a:rPr lang="ru-RU" sz="4400" dirty="0">
                <a:latin typeface="Calibri Light"/>
                <a:cs typeface="Calibri Light"/>
              </a:rPr>
              <a:t>ШС)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8FB8A57-3A5F-B706-17DB-C564B6E4C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8</a:t>
            </a:fld>
            <a:r>
              <a:rPr lang="ru-RU" dirty="0"/>
              <a:t>/25</a:t>
            </a:r>
          </a:p>
        </p:txBody>
      </p:sp>
      <p:pic>
        <p:nvPicPr>
          <p:cNvPr id="31" name="Рисунок 30" descr="ipm-label.jpg">
            <a:extLst>
              <a:ext uri="{FF2B5EF4-FFF2-40B4-BE49-F238E27FC236}">
                <a16:creationId xmlns:a16="http://schemas.microsoft.com/office/drawing/2014/main" id="{7CF45578-16BF-80E6-FD14-B1B9C44FB5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32" name="Рисунок 31" descr="images.png">
            <a:extLst>
              <a:ext uri="{FF2B5EF4-FFF2-40B4-BE49-F238E27FC236}">
                <a16:creationId xmlns:a16="http://schemas.microsoft.com/office/drawing/2014/main" id="{F5DF96FA-53FB-0AD5-682A-0567A81EB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0DC55174-FE7A-7E6C-8C29-10489D81EE27}"/>
              </a:ext>
            </a:extLst>
          </p:cNvPr>
          <p:cNvCxnSpPr>
            <a:cxnSpLocks/>
          </p:cNvCxnSpPr>
          <p:nvPr/>
        </p:nvCxnSpPr>
        <p:spPr>
          <a:xfrm>
            <a:off x="6036155" y="1641411"/>
            <a:ext cx="0" cy="54691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6">
            <a:extLst>
              <a:ext uri="{FF2B5EF4-FFF2-40B4-BE49-F238E27FC236}">
                <a16:creationId xmlns:a16="http://schemas.microsoft.com/office/drawing/2014/main" id="{8F17F2D7-A09B-C747-75D8-F01FB0EFD388}"/>
              </a:ext>
            </a:extLst>
          </p:cNvPr>
          <p:cNvSpPr txBox="1"/>
          <p:nvPr/>
        </p:nvSpPr>
        <p:spPr>
          <a:xfrm>
            <a:off x="261707" y="945975"/>
            <a:ext cx="51758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Уравнения в декартовых относительных координатах</a:t>
            </a:r>
            <a:r>
              <a:rPr lang="en-US" sz="2000" dirty="0"/>
              <a:t>:</a:t>
            </a:r>
          </a:p>
          <a:p>
            <a:endParaRPr lang="ru-RU" dirty="0"/>
          </a:p>
        </p:txBody>
      </p:sp>
      <p:sp>
        <p:nvSpPr>
          <p:cNvPr id="51" name="TextBox 8">
            <a:extLst>
              <a:ext uri="{FF2B5EF4-FFF2-40B4-BE49-F238E27FC236}">
                <a16:creationId xmlns:a16="http://schemas.microsoft.com/office/drawing/2014/main" id="{DC984A96-F872-DFB5-6473-3F5CB87B916C}"/>
              </a:ext>
            </a:extLst>
          </p:cNvPr>
          <p:cNvSpPr txBox="1"/>
          <p:nvPr/>
        </p:nvSpPr>
        <p:spPr>
          <a:xfrm>
            <a:off x="6131036" y="1535030"/>
            <a:ext cx="51758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Уравнения в криволинейных координатах </a:t>
            </a:r>
            <a:endParaRPr lang="en-US" sz="2000" dirty="0"/>
          </a:p>
          <a:p>
            <a:endParaRPr lang="ru-RU" dirty="0"/>
          </a:p>
        </p:txBody>
      </p:sp>
      <p:pic>
        <p:nvPicPr>
          <p:cNvPr id="53" name="Рисунок 52" descr="Изображение выглядит как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41289EBD-A6FD-4309-49ED-837C0EA3E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315">
            <a:off x="2758874" y="1609753"/>
            <a:ext cx="3136237" cy="1832557"/>
          </a:xfrm>
          <a:prstGeom prst="rect">
            <a:avLst/>
          </a:prstGeom>
        </p:spPr>
      </p:pic>
      <p:sp>
        <p:nvSpPr>
          <p:cNvPr id="54" name="TextBox 11">
            <a:extLst>
              <a:ext uri="{FF2B5EF4-FFF2-40B4-BE49-F238E27FC236}">
                <a16:creationId xmlns:a16="http://schemas.microsoft.com/office/drawing/2014/main" id="{EF493A0F-9F61-8D32-CC7A-2103211D65EB}"/>
              </a:ext>
            </a:extLst>
          </p:cNvPr>
          <p:cNvSpPr txBox="1"/>
          <p:nvPr/>
        </p:nvSpPr>
        <p:spPr>
          <a:xfrm>
            <a:off x="331558" y="3899659"/>
            <a:ext cx="5105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Предположения</a:t>
            </a:r>
            <a:r>
              <a:rPr lang="en-US" sz="2000" dirty="0"/>
              <a:t>:</a:t>
            </a:r>
            <a:endParaRPr lang="ru-RU" sz="2000" dirty="0"/>
          </a:p>
          <a:p>
            <a:pPr marL="342900" indent="-342900">
              <a:buFont typeface="+mj-lt"/>
              <a:buAutoNum type="arabicParenR"/>
            </a:pPr>
            <a:r>
              <a:rPr lang="ru-RU" sz="2000" dirty="0"/>
              <a:t>Модель движения</a:t>
            </a:r>
            <a:r>
              <a:rPr lang="en-US" sz="2000" dirty="0"/>
              <a:t>: </a:t>
            </a:r>
            <a:r>
              <a:rPr lang="ru-RU" sz="2000" dirty="0"/>
              <a:t>центральное гравитационное поле и учет второй гармоники гравитационного потенциала </a:t>
            </a:r>
            <a:r>
              <a:rPr lang="en-US" sz="2000" dirty="0"/>
              <a:t>J2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/>
              <a:t>Орбита главного аппарата является круговой</a:t>
            </a:r>
          </a:p>
        </p:txBody>
      </p:sp>
      <p:graphicFrame>
        <p:nvGraphicFramePr>
          <p:cNvPr id="58" name="Объект 57">
            <a:extLst>
              <a:ext uri="{FF2B5EF4-FFF2-40B4-BE49-F238E27FC236}">
                <a16:creationId xmlns:a16="http://schemas.microsoft.com/office/drawing/2014/main" id="{7BDC7605-673F-410B-E3AF-A30C6FAA57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434862"/>
              </p:ext>
            </p:extLst>
          </p:nvPr>
        </p:nvGraphicFramePr>
        <p:xfrm>
          <a:off x="295059" y="1956143"/>
          <a:ext cx="27686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68400" imgH="1231560" progId="Equation.DSMT4">
                  <p:embed/>
                </p:oleObj>
              </mc:Choice>
              <mc:Fallback>
                <p:oleObj name="Equation" r:id="rId6" imgW="2768400" imgH="1231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5059" y="1956143"/>
                        <a:ext cx="2768600" cy="123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Объект 58">
            <a:extLst>
              <a:ext uri="{FF2B5EF4-FFF2-40B4-BE49-F238E27FC236}">
                <a16:creationId xmlns:a16="http://schemas.microsoft.com/office/drawing/2014/main" id="{F62BEC62-9F02-8F43-DBD4-F017250468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652725"/>
              </p:ext>
            </p:extLst>
          </p:nvPr>
        </p:nvGraphicFramePr>
        <p:xfrm>
          <a:off x="6287768" y="2078929"/>
          <a:ext cx="307340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73320" imgH="1307880" progId="Equation.DSMT4">
                  <p:embed/>
                </p:oleObj>
              </mc:Choice>
              <mc:Fallback>
                <p:oleObj name="Equation" r:id="rId8" imgW="3073320" imgH="1307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87768" y="2078929"/>
                        <a:ext cx="3073400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Объект 67">
            <a:extLst>
              <a:ext uri="{FF2B5EF4-FFF2-40B4-BE49-F238E27FC236}">
                <a16:creationId xmlns:a16="http://schemas.microsoft.com/office/drawing/2014/main" id="{0F570012-13CC-4E39-1EEF-46AD0D1625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297544"/>
              </p:ext>
            </p:extLst>
          </p:nvPr>
        </p:nvGraphicFramePr>
        <p:xfrm>
          <a:off x="11183495" y="2998174"/>
          <a:ext cx="166900" cy="245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41200" imgH="355320" progId="Equation.DSMT4">
                  <p:embed/>
                </p:oleObj>
              </mc:Choice>
              <mc:Fallback>
                <p:oleObj name="Equation" r:id="rId10" imgW="241200" imgH="355320" progId="Equation.DSMT4">
                  <p:embed/>
                  <p:pic>
                    <p:nvPicPr>
                      <p:cNvPr id="61" name="Объект 60">
                        <a:extLst>
                          <a:ext uri="{FF2B5EF4-FFF2-40B4-BE49-F238E27FC236}">
                            <a16:creationId xmlns:a16="http://schemas.microsoft.com/office/drawing/2014/main" id="{BF2E5D9A-0CF2-9A14-14B7-B1CB3C73C3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83495" y="2998174"/>
                        <a:ext cx="166900" cy="2459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Объект 68">
            <a:extLst>
              <a:ext uri="{FF2B5EF4-FFF2-40B4-BE49-F238E27FC236}">
                <a16:creationId xmlns:a16="http://schemas.microsoft.com/office/drawing/2014/main" id="{9E70BD3D-3DFB-944A-FA4B-F9BB1C513A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580042"/>
              </p:ext>
            </p:extLst>
          </p:nvPr>
        </p:nvGraphicFramePr>
        <p:xfrm>
          <a:off x="10974514" y="2364518"/>
          <a:ext cx="193254" cy="245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79360" imgH="355320" progId="Equation.DSMT4">
                  <p:embed/>
                </p:oleObj>
              </mc:Choice>
              <mc:Fallback>
                <p:oleObj name="Equation" r:id="rId12" imgW="279360" imgH="355320" progId="Equation.DSMT4">
                  <p:embed/>
                  <p:pic>
                    <p:nvPicPr>
                      <p:cNvPr id="62" name="Объект 61">
                        <a:extLst>
                          <a:ext uri="{FF2B5EF4-FFF2-40B4-BE49-F238E27FC236}">
                            <a16:creationId xmlns:a16="http://schemas.microsoft.com/office/drawing/2014/main" id="{4CCBB395-CFE7-D079-275C-FDD35641A3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74514" y="2364518"/>
                        <a:ext cx="193254" cy="2459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Box 69">
            <a:extLst>
              <a:ext uri="{FF2B5EF4-FFF2-40B4-BE49-F238E27FC236}">
                <a16:creationId xmlns:a16="http://schemas.microsoft.com/office/drawing/2014/main" id="{8D456FF9-821E-2758-03A1-245E4DB55E18}"/>
              </a:ext>
            </a:extLst>
          </p:cNvPr>
          <p:cNvSpPr txBox="1"/>
          <p:nvPr/>
        </p:nvSpPr>
        <p:spPr>
          <a:xfrm rot="1317391">
            <a:off x="11254789" y="2659448"/>
            <a:ext cx="24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31EA580-E14F-7A51-10FE-E4B4E27802E2}"/>
              </a:ext>
            </a:extLst>
          </p:cNvPr>
          <p:cNvSpPr txBox="1"/>
          <p:nvPr/>
        </p:nvSpPr>
        <p:spPr>
          <a:xfrm rot="1317391">
            <a:off x="11189740" y="2301139"/>
            <a:ext cx="30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452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0939E-A98D-1FD4-2E71-73D23E5A0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1255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Уравнения </a:t>
            </a:r>
            <a:r>
              <a:rPr lang="ru-RU" dirty="0" err="1"/>
              <a:t>Шонера-Хемпеля</a:t>
            </a:r>
            <a:r>
              <a:rPr lang="ru-RU" dirty="0"/>
              <a:t> (ШХ)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CC497D6-0BCA-A8F6-9C7A-128184B216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127095"/>
              </p:ext>
            </p:extLst>
          </p:nvPr>
        </p:nvGraphicFramePr>
        <p:xfrm>
          <a:off x="918210" y="1647150"/>
          <a:ext cx="2730500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30240" imgH="1384200" progId="Equation.DSMT4">
                  <p:embed/>
                </p:oleObj>
              </mc:Choice>
              <mc:Fallback>
                <p:oleObj name="Equation" r:id="rId2" imgW="2730240" imgH="138420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6CC497D6-0BCA-A8F6-9C7A-128184B216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18210" y="1647150"/>
                        <a:ext cx="2730500" cy="138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7E2F114B-4F5C-4664-8C17-02A4339AD6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794000"/>
          <a:ext cx="914400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267840" progId="Equation.DSMT4">
                  <p:embed/>
                </p:oleObj>
              </mc:Choice>
              <mc:Fallback>
                <p:oleObj name="Equation" r:id="rId4" imgW="914400" imgH="267840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7E2F114B-4F5C-4664-8C17-02A4339AD6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794000"/>
                        <a:ext cx="914400" cy="26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73B40B5-3ED1-BD2F-A5C4-3819BB6F374D}"/>
              </a:ext>
            </a:extLst>
          </p:cNvPr>
          <p:cNvSpPr txBox="1"/>
          <p:nvPr/>
        </p:nvSpPr>
        <p:spPr>
          <a:xfrm>
            <a:off x="488593" y="995046"/>
            <a:ext cx="11085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Уравнения в декартовых координатах, учитывают наличие ненулевого эксцентриситета</a:t>
            </a:r>
            <a:r>
              <a:rPr lang="en-US" sz="2000" dirty="0"/>
              <a:t> </a:t>
            </a:r>
            <a:r>
              <a:rPr lang="ru-RU" sz="2000" dirty="0"/>
              <a:t>у орбиты главного аппарата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C03D2E7-DA03-5BC6-F289-7CBB114B0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0800" y="6390000"/>
            <a:ext cx="2743200" cy="365125"/>
          </a:xfrm>
        </p:spPr>
        <p:txBody>
          <a:bodyPr/>
          <a:lstStyle/>
          <a:p>
            <a:fld id="{E0304447-2E64-4B57-B977-376EA8AB9CC3}" type="slidenum">
              <a:rPr lang="ru-RU" smtClean="0"/>
              <a:pPr/>
              <a:t>9</a:t>
            </a:fld>
            <a:r>
              <a:rPr lang="ru-RU" dirty="0"/>
              <a:t>/25</a:t>
            </a:r>
          </a:p>
        </p:txBody>
      </p:sp>
      <p:pic>
        <p:nvPicPr>
          <p:cNvPr id="17" name="Рисунок 16" descr="ipm-label.jpg">
            <a:extLst>
              <a:ext uri="{FF2B5EF4-FFF2-40B4-BE49-F238E27FC236}">
                <a16:creationId xmlns:a16="http://schemas.microsoft.com/office/drawing/2014/main" id="{AD6769EC-CA3C-6F36-7A66-BDC5582B94B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800" y="33060"/>
            <a:ext cx="1058626" cy="579812"/>
          </a:xfrm>
          <a:prstGeom prst="rect">
            <a:avLst/>
          </a:prstGeom>
        </p:spPr>
      </p:pic>
      <p:pic>
        <p:nvPicPr>
          <p:cNvPr id="18" name="Рисунок 17" descr="images.png">
            <a:extLst>
              <a:ext uri="{FF2B5EF4-FFF2-40B4-BE49-F238E27FC236}">
                <a16:creationId xmlns:a16="http://schemas.microsoft.com/office/drawing/2014/main" id="{8B5894E2-90BB-E0DA-A8C1-F1041F0EB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4778" y="33058"/>
            <a:ext cx="1066420" cy="4286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CE1F65-9C94-081B-165B-C886B4817293}"/>
              </a:ext>
            </a:extLst>
          </p:cNvPr>
          <p:cNvSpPr txBox="1"/>
          <p:nvPr/>
        </p:nvSpPr>
        <p:spPr>
          <a:xfrm>
            <a:off x="275313" y="3429000"/>
            <a:ext cx="5324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Где</a:t>
            </a:r>
            <a:r>
              <a:rPr lang="en-US" sz="2000" dirty="0"/>
              <a:t>                                     - </a:t>
            </a:r>
            <a:r>
              <a:rPr lang="ru-RU" sz="2000" dirty="0"/>
              <a:t>безразмерные </a:t>
            </a:r>
          </a:p>
          <a:p>
            <a:endParaRPr lang="ru-RU" sz="2000" dirty="0"/>
          </a:p>
          <a:p>
            <a:r>
              <a:rPr lang="ru-RU" sz="2000" dirty="0"/>
              <a:t>относительные координаты</a:t>
            </a:r>
            <a:r>
              <a:rPr lang="en-US" sz="2000" dirty="0"/>
              <a:t>;</a:t>
            </a:r>
            <a:r>
              <a:rPr lang="ru-RU" sz="2000" dirty="0"/>
              <a:t> </a:t>
            </a:r>
            <a:r>
              <a:rPr lang="en-US" sz="2000" dirty="0"/>
              <a:t>               </a:t>
            </a:r>
            <a:endParaRPr lang="ru-RU" sz="2000" dirty="0"/>
          </a:p>
          <a:p>
            <a:r>
              <a:rPr lang="ru-RU" sz="2000" dirty="0"/>
              <a:t>               -</a:t>
            </a:r>
            <a:r>
              <a:rPr lang="en-US" sz="2000" dirty="0"/>
              <a:t> </a:t>
            </a:r>
            <a:r>
              <a:rPr lang="ru-RU" sz="2000" dirty="0"/>
              <a:t>производные по истинной аномалии</a:t>
            </a:r>
            <a:r>
              <a:rPr lang="en-US" sz="2000" dirty="0"/>
              <a:t>;          </a:t>
            </a:r>
            <a:r>
              <a:rPr lang="ru-RU" sz="2000" dirty="0"/>
              <a:t>       </a:t>
            </a:r>
          </a:p>
          <a:p>
            <a:r>
              <a:rPr lang="ru-RU" sz="2000" dirty="0"/>
              <a:t>        </a:t>
            </a:r>
            <a:r>
              <a:rPr lang="en-US" sz="2000" dirty="0"/>
              <a:t>- </a:t>
            </a:r>
            <a:r>
              <a:rPr lang="ru-RU" sz="2000" dirty="0"/>
              <a:t>эксцентриситет и истинная аномалия главного аппарата</a:t>
            </a:r>
            <a:r>
              <a:rPr lang="en-US" sz="2000" dirty="0"/>
              <a:t> </a:t>
            </a:r>
            <a:endParaRPr lang="ru-RU" sz="2000" dirty="0"/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C158E90A-78CE-D522-F661-A8E4B40EFF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377097"/>
              </p:ext>
            </p:extLst>
          </p:nvPr>
        </p:nvGraphicFramePr>
        <p:xfrm>
          <a:off x="756920" y="3337858"/>
          <a:ext cx="21082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108160" imgH="672840" progId="Equation.DSMT4">
                  <p:embed/>
                </p:oleObj>
              </mc:Choice>
              <mc:Fallback>
                <p:oleObj name="Equation" r:id="rId8" imgW="210816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6920" y="3337858"/>
                        <a:ext cx="21082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DB4122F6-35D2-E9E8-527E-166B02D5E2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195750"/>
              </p:ext>
            </p:extLst>
          </p:nvPr>
        </p:nvGraphicFramePr>
        <p:xfrm>
          <a:off x="338138" y="4402138"/>
          <a:ext cx="8382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38080" imgH="304560" progId="Equation.DSMT4">
                  <p:embed/>
                </p:oleObj>
              </mc:Choice>
              <mc:Fallback>
                <p:oleObj name="Equation" r:id="rId10" imgW="8380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8138" y="4402138"/>
                        <a:ext cx="8382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id="{88A0A728-2131-EB3C-ACBF-7FB3B44E37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345981"/>
              </p:ext>
            </p:extLst>
          </p:nvPr>
        </p:nvGraphicFramePr>
        <p:xfrm>
          <a:off x="326113" y="4653896"/>
          <a:ext cx="508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07960" imgH="330120" progId="Equation.DSMT4">
                  <p:embed/>
                </p:oleObj>
              </mc:Choice>
              <mc:Fallback>
                <p:oleObj name="Equation" r:id="rId12" imgW="5079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6113" y="4653896"/>
                        <a:ext cx="5080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Рисунок 23" descr="Изображение выглядит как текст, График, линия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7C09D564-F96C-36BB-FF5F-1A0F6FB0B7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849912"/>
            <a:ext cx="5852916" cy="43931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F5DEC9F-30AE-B5DE-D869-CF0C5B3948B1}"/>
              </a:ext>
            </a:extLst>
          </p:cNvPr>
          <p:cNvSpPr txBox="1"/>
          <p:nvPr/>
        </p:nvSpPr>
        <p:spPr>
          <a:xfrm>
            <a:off x="6096000" y="1748162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ШХ </a:t>
            </a:r>
            <a:r>
              <a:rPr lang="en-US" dirty="0"/>
              <a:t>vs </a:t>
            </a:r>
            <a:r>
              <a:rPr lang="ru-RU" dirty="0"/>
              <a:t>ХКУ</a:t>
            </a:r>
          </a:p>
        </p:txBody>
      </p:sp>
    </p:spTree>
    <p:extLst>
      <p:ext uri="{BB962C8B-B14F-4D97-AF65-F5344CB8AC3E}">
        <p14:creationId xmlns:p14="http://schemas.microsoft.com/office/powerpoint/2010/main" val="21254616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7994</TotalTime>
  <Words>1729</Words>
  <Application>Microsoft Office PowerPoint</Application>
  <PresentationFormat>Широкоэкранный</PresentationFormat>
  <Paragraphs>333</Paragraphs>
  <Slides>38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(Основной текст)</vt:lpstr>
      <vt:lpstr>Calibri Light</vt:lpstr>
      <vt:lpstr>Times New Roman</vt:lpstr>
      <vt:lpstr>Тема Office</vt:lpstr>
      <vt:lpstr>Специальное оформление</vt:lpstr>
      <vt:lpstr>MathType 7.0 Equation</vt:lpstr>
      <vt:lpstr>Equation</vt:lpstr>
      <vt:lpstr>Использование криволинейных координат для описания относительного движения космических аппаратов</vt:lpstr>
      <vt:lpstr>Введение</vt:lpstr>
      <vt:lpstr>Модели движений</vt:lpstr>
      <vt:lpstr>Sullivan, Grimberg, D’amico. Comprehensive survey and assessment of spacecraft relative motion dynamics models</vt:lpstr>
      <vt:lpstr>Презентация PowerPoint</vt:lpstr>
      <vt:lpstr>Постановка задачи</vt:lpstr>
      <vt:lpstr>Уравнения Хилла-Клохесси-Уилтшира</vt:lpstr>
      <vt:lpstr>Уравнения Швайгарта-Седвика(ШС)</vt:lpstr>
      <vt:lpstr>Уравнения Шонера-Хемпеля (ШХ)</vt:lpstr>
      <vt:lpstr>Презентация PowerPoint</vt:lpstr>
      <vt:lpstr>Исследование зависимости результатов  от опорной орбиты</vt:lpstr>
      <vt:lpstr>Презентация PowerPoint</vt:lpstr>
      <vt:lpstr>Презентация PowerPoint</vt:lpstr>
      <vt:lpstr>Переход к “хилловским” константам</vt:lpstr>
      <vt:lpstr>Задание начальных данных</vt:lpstr>
      <vt:lpstr>Методика оценивания точности</vt:lpstr>
      <vt:lpstr>Ошибка по расстоянию</vt:lpstr>
      <vt:lpstr>Максимум ошибки по расстоянию</vt:lpstr>
      <vt:lpstr>Ошибка в вычислении константы дрейфа</vt:lpstr>
      <vt:lpstr>Ошибка в расчете амплитуды в плоскости орбиты</vt:lpstr>
      <vt:lpstr>Ошибка в расчете амплитуды вне плоскости орбиты</vt:lpstr>
      <vt:lpstr>Ошибка в расчете переменной сдвига</vt:lpstr>
      <vt:lpstr>Оценка точности по времени (25%)</vt:lpstr>
      <vt:lpstr>Итоги моделирования</vt:lpstr>
      <vt:lpstr>Заключение</vt:lpstr>
      <vt:lpstr>Дальнейшие возможные направления работы</vt:lpstr>
      <vt:lpstr>Презентация PowerPoint</vt:lpstr>
      <vt:lpstr>Презентация PowerPoint</vt:lpstr>
      <vt:lpstr>Презентация PowerPoint</vt:lpstr>
      <vt:lpstr>Относительные координаты</vt:lpstr>
      <vt:lpstr>Криволинейные координаты</vt:lpstr>
      <vt:lpstr>Константы для уравнений Швайгхарта-Седвика</vt:lpstr>
      <vt:lpstr>Выражения для криволинейных  координат</vt:lpstr>
      <vt:lpstr>Идея вывода уравнений  Швайгхарта-Седвика</vt:lpstr>
      <vt:lpstr>Идея вывода уравнений  Швайгхарта-Седвика</vt:lpstr>
      <vt:lpstr>Переход в уравнениях Швайгхарта-Седвика к криволинейных координатах</vt:lpstr>
      <vt:lpstr>Проблема вывода</vt:lpstr>
      <vt:lpstr>Решение проблемы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криволинейных координат для описания относительного движения космических аппаратов</dc:title>
  <dc:creator>Ирина Суслова</dc:creator>
  <cp:lastModifiedBy>Ирина Суслова</cp:lastModifiedBy>
  <cp:revision>26</cp:revision>
  <dcterms:created xsi:type="dcterms:W3CDTF">2023-06-13T19:22:25Z</dcterms:created>
  <dcterms:modified xsi:type="dcterms:W3CDTF">2023-06-26T07:27:04Z</dcterms:modified>
</cp:coreProperties>
</file>