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9" r:id="rId3"/>
    <p:sldId id="277" r:id="rId4"/>
    <p:sldId id="268" r:id="rId5"/>
    <p:sldId id="261" r:id="rId6"/>
    <p:sldId id="262" r:id="rId7"/>
    <p:sldId id="264" r:id="rId8"/>
    <p:sldId id="278" r:id="rId9"/>
    <p:sldId id="267" r:id="rId10"/>
    <p:sldId id="266" r:id="rId11"/>
    <p:sldId id="280" r:id="rId12"/>
    <p:sldId id="270" r:id="rId13"/>
    <p:sldId id="272" r:id="rId14"/>
    <p:sldId id="281" r:id="rId15"/>
    <p:sldId id="273" r:id="rId16"/>
    <p:sldId id="275" r:id="rId17"/>
    <p:sldId id="265" r:id="rId18"/>
    <p:sldId id="263" r:id="rId19"/>
    <p:sldId id="279" r:id="rId20"/>
    <p:sldId id="286" r:id="rId21"/>
    <p:sldId id="274" r:id="rId22"/>
    <p:sldId id="283" r:id="rId23"/>
    <p:sldId id="284" r:id="rId24"/>
    <p:sldId id="271" r:id="rId25"/>
    <p:sldId id="287" r:id="rId26"/>
    <p:sldId id="285" r:id="rId27"/>
    <p:sldId id="282" r:id="rId28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915F81E-E667-42D5-BD37-DC05F0FC7B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BCB7D5-F63B-468A-9CC3-D56EF810C7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DC29E-B941-4A11-929A-7FAB22381A21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B7A1F1-265D-441D-9DCF-178F99DE26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A320A5-DF69-40B7-B487-680372D59C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2618A-0FE0-4E74-A9F0-A3C30B1785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7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D256C-D553-4CE3-86F5-E4724395C5ED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18010-E6B3-4822-B05B-98DC97550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15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18010-E6B3-4822-B05B-98DC97550D0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51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18010-E6B3-4822-B05B-98DC97550D0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18010-E6B3-4822-B05B-98DC97550D0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0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Было рассмотрено множество методов оптимизации таких как: </a:t>
            </a:r>
            <a:r>
              <a:rPr lang="en-US" dirty="0"/>
              <a:t> </a:t>
            </a:r>
            <a:r>
              <a:rPr lang="ru-RU" dirty="0"/>
              <a:t>метод последовательного квадратичного программирования</a:t>
            </a:r>
            <a:r>
              <a:rPr lang="en-US" dirty="0"/>
              <a:t>, </a:t>
            </a:r>
            <a:r>
              <a:rPr lang="ru-RU" dirty="0"/>
              <a:t>метод внутренней точки, метод доверительных областей, </a:t>
            </a:r>
            <a:r>
              <a:rPr lang="en-US" dirty="0"/>
              <a:t> </a:t>
            </a:r>
            <a:r>
              <a:rPr lang="ru-RU" dirty="0"/>
              <a:t>метод активного набора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18010-E6B3-4822-B05B-98DC97550D0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01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 30 шаг 2 ка, после шаг 5 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18010-E6B3-4822-B05B-98DC97550D0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708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18010-E6B3-4822-B05B-98DC97550D0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44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AE516-FE82-42D3-AA42-A1606B119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A80DCB-6F49-4B55-B0DF-6AD61C9E9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C09F7A-7E63-4789-AD09-AAFBCD28E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D189B-26B3-4ADD-9CEF-A529BEE1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518502-2A60-4A69-B2DD-725C40AE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9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00498-9871-4F8E-802C-8C1E6FEC9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C056A6-F2A5-45A1-8654-36FB01343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CDB99B-49ED-4606-8F0A-C35C76A68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2AFF25-C00F-4541-AB3C-417762DC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658C3-6AE7-47CA-B73B-140DE75A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03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67118A-602D-4F2F-A7AD-4566440E1B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21311F-2911-40C8-B6A0-94538EEEF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22230-E1AE-4E73-A172-CC9F42FF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B259B0-0726-422B-9536-93CA577F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7621C-3706-4E8F-B6A7-7EC9B7C7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8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517BB-04E8-4A13-9B68-9A07994A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62145F-056B-45E6-900B-017CAC7CE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492C88-8957-4774-B2A8-50DF5824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95496C-5607-4F3B-AC45-A0FF6736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73C744-9E24-48CE-AB4E-1964BC18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8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D44CD-86BA-4D52-AC25-B9CB8002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8DFF7A-3E90-4B0C-BC46-DD094A95F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0EC88-5E69-47DD-BE9D-863EE9068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577F7-AE39-49EC-90BF-F49FACAC4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53B28B-745C-40B0-8153-C00F8C93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6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43996-7E6C-4FFC-9BCE-1CA3D67F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206132-122C-4359-9832-AA9B3B9ED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08A423-1B3B-4968-A43F-FF2AC24EB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75C4EF-00BB-46E8-ABD3-E9C2D0F88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B05377-ACC0-43F8-8A2C-C66DCCB1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B4CB6-4A4E-4582-8EB5-6D259602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56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22685-9803-4B8C-ABB1-4B87DBC4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1018A6-B1AB-4882-A04C-5204FA910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E413A4-0CC0-4EBD-9C4B-0C93CAFD8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ECE2CA-DE04-4BAC-BD81-C3BB09B94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7B9631-41DE-48A9-9BBC-6ED5EB5C8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7C07D7-911F-4F3F-86DA-F899A84A6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CB0927-E18F-456E-8751-263E8F300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EC8C8B-0C60-4296-A799-A1A45946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06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236A9-5B43-4948-BEAD-7475F39C5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7ED72F-B0CA-4F50-B135-2FAFE22C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89788-59BF-498C-8602-EE7AC572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CEBEE5-E941-4D9B-9153-C062B3F2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06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B9CD27-3999-4B7E-8770-EE32D1CBF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4BC686-40FD-424E-819C-9356DA66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06ADBB-3474-42C0-9084-BA706263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02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75CC3-C6D4-423C-89FD-C854FFD6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444ED2-47D6-46F3-8FBB-7F12473F1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CAD2B1-C74A-4B42-9149-E37060F5F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3E6972-05B7-4719-9D1E-5C12A77F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E3F83-407A-4A22-99E9-3540C54D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B652AD-7C8A-4B8F-8998-80192F28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62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A8350-EBA7-47B0-BD29-AB6AFB08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742F56-7A38-40EE-B8EB-19B764E6E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E1A483-4E82-490B-82AB-5B6597EE4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C532F3-5646-4692-B8FD-60AF7124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A1096D-B368-4325-A626-8609E5CA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3B7B5F-D7D8-4EAB-AB91-E631B065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42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07DDF-F148-42DE-9C8A-ACFEB555F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3473F7-8CD0-44DE-AE80-6CAEA4480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3C5BA8-2993-4753-94E7-486DF0B5A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E42C5-E3EB-4649-82C2-F4C92707B6D3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456F7-972B-41A3-9400-2DDB77271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02BBA-EA2B-4B8A-9269-BD9744FD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6095-4AAE-4F72-B9F8-5CADAFAC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06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20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51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4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wmf"/><Relationship Id="rId11" Type="http://schemas.openxmlformats.org/officeDocument/2006/relationships/image" Target="../media/image54.wmf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52.wmf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png"/><Relationship Id="rId11" Type="http://schemas.openxmlformats.org/officeDocument/2006/relationships/image" Target="../media/image63.png"/><Relationship Id="rId5" Type="http://schemas.openxmlformats.org/officeDocument/2006/relationships/image" Target="../media/image35.png"/><Relationship Id="rId10" Type="http://schemas.openxmlformats.org/officeDocument/2006/relationships/image" Target="../media/image20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1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.wmf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DDD37A-59EF-4667-8053-91F7CF033093}"/>
              </a:ext>
            </a:extLst>
          </p:cNvPr>
          <p:cNvSpPr txBox="1"/>
          <p:nvPr/>
        </p:nvSpPr>
        <p:spPr>
          <a:xfrm>
            <a:off x="1119187" y="2598003"/>
            <a:ext cx="9953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Определение параметров модели гравитационного поля астероида с помощью группы малых аппаратов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12E87A-7ACF-475A-915F-9FB3616D6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" y="94108"/>
            <a:ext cx="2516721" cy="75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0DBCB89-491F-448F-A3D8-D44208FF1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482" y="0"/>
            <a:ext cx="1718518" cy="125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414E3B-46AB-4FF1-95F4-421B12ED9DAC}"/>
              </a:ext>
            </a:extLst>
          </p:cNvPr>
          <p:cNvSpPr txBox="1"/>
          <p:nvPr/>
        </p:nvSpPr>
        <p:spPr>
          <a:xfrm>
            <a:off x="4130889" y="4533566"/>
            <a:ext cx="72018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Студент: </a:t>
            </a:r>
            <a:r>
              <a:rPr lang="ru-RU" sz="2000" u="sng" dirty="0"/>
              <a:t>М. Ю. Воронина</a:t>
            </a:r>
            <a:r>
              <a:rPr lang="ru-RU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1,2</a:t>
            </a:r>
            <a:endParaRPr lang="ru-RU" sz="2000" dirty="0"/>
          </a:p>
          <a:p>
            <a:pPr algn="r"/>
            <a:r>
              <a:rPr lang="ru-RU" sz="2000" dirty="0"/>
              <a:t>Научный руководитель: к.ф.-м.н. М.Г. Широбоков</a:t>
            </a:r>
            <a:r>
              <a:rPr lang="ru-RU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sz="2000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/>
            <a:endParaRPr lang="en-US" sz="2000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/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/>
            <a:r>
              <a:rPr lang="ru-RU" sz="1600" baseline="30000" dirty="0"/>
              <a:t>1</a:t>
            </a:r>
            <a:r>
              <a:rPr lang="en-US" sz="1600" baseline="30000" dirty="0"/>
              <a:t> </a:t>
            </a:r>
            <a:r>
              <a:rPr lang="ru-RU" sz="1600" dirty="0"/>
              <a:t>Институт прикладной математики имени М.В. Келдыша</a:t>
            </a:r>
          </a:p>
          <a:p>
            <a:pPr algn="r"/>
            <a:r>
              <a:rPr lang="ru-RU" sz="1600" baseline="30000" dirty="0"/>
              <a:t>2</a:t>
            </a:r>
            <a:r>
              <a:rPr lang="en-US" sz="1600" baseline="30000" dirty="0"/>
              <a:t> </a:t>
            </a:r>
            <a:r>
              <a:rPr lang="ru-RU" sz="1600" dirty="0"/>
              <a:t>Московский физико-технический институт</a:t>
            </a:r>
          </a:p>
          <a:p>
            <a:pPr algn="r"/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D650C-2D1F-404C-828A-4D921097CABE}"/>
              </a:ext>
            </a:extLst>
          </p:cNvPr>
          <p:cNvSpPr txBox="1"/>
          <p:nvPr/>
        </p:nvSpPr>
        <p:spPr>
          <a:xfrm>
            <a:off x="1310639" y="827726"/>
            <a:ext cx="957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Физтех-школа прикладной математики и информатики</a:t>
            </a:r>
          </a:p>
          <a:p>
            <a:pPr algn="ctr"/>
            <a:r>
              <a:rPr lang="ru-RU" sz="2400" dirty="0"/>
              <a:t>Кафедра математического моделирования и прикладной математики </a:t>
            </a:r>
          </a:p>
          <a:p>
            <a:pPr algn="ctr"/>
            <a:r>
              <a:rPr lang="ru-RU" sz="2400" dirty="0"/>
              <a:t>Динамика и управление движением космических аппаратов</a:t>
            </a:r>
            <a:endParaRPr lang="ru-RU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F42D-FE4E-46D9-B33E-27E47F5E93BA}"/>
              </a:ext>
            </a:extLst>
          </p:cNvPr>
          <p:cNvSpPr txBox="1"/>
          <p:nvPr/>
        </p:nvSpPr>
        <p:spPr>
          <a:xfrm>
            <a:off x="5095244" y="6299243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 </a:t>
            </a:r>
            <a:r>
              <a:rPr lang="ru-RU" dirty="0"/>
              <a:t>июня 2020 года</a:t>
            </a:r>
          </a:p>
        </p:txBody>
      </p:sp>
    </p:spTree>
    <p:extLst>
      <p:ext uri="{BB962C8B-B14F-4D97-AF65-F5344CB8AC3E}">
        <p14:creationId xmlns:p14="http://schemas.microsoft.com/office/powerpoint/2010/main" val="3355079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2939C-1D36-4B46-A026-E2AEB107D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9537" y="1303773"/>
            <a:ext cx="7182463" cy="53868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Заголовок 1">
                <a:extLst>
                  <a:ext uri="{FF2B5EF4-FFF2-40B4-BE49-F238E27FC236}">
                    <a16:creationId xmlns:a16="http://schemas.microsoft.com/office/drawing/2014/main" id="{DB645A47-B742-4560-823C-B92D31B837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8869" y="554176"/>
                <a:ext cx="10515600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ru-RU" sz="3600" dirty="0"/>
                  <a:t>Зависимость относительной погрешности измерения параметров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m:rPr>
                        <m:nor/>
                      </m:rPr>
                      <a:rPr lang="ru-RU" sz="3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3600" dirty="0"/>
                      <m:t> </m:t>
                    </m:r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3600" dirty="0"/>
                  <a:t>от области видимости и ошибок траекторных измерений для Эроса</a:t>
                </a:r>
                <a:br>
                  <a:rPr lang="ru-RU" sz="3600" dirty="0"/>
                </a:br>
                <a:endParaRPr lang="ru-RU" sz="3600" dirty="0"/>
              </a:p>
            </p:txBody>
          </p:sp>
        </mc:Choice>
        <mc:Fallback>
          <p:sp>
            <p:nvSpPr>
              <p:cNvPr id="3" name="Заголовок 1">
                <a:extLst>
                  <a:ext uri="{FF2B5EF4-FFF2-40B4-BE49-F238E27FC236}">
                    <a16:creationId xmlns:a16="http://schemas.microsoft.com/office/drawing/2014/main" id="{DB645A47-B742-4560-823C-B92D31B837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8869" y="554176"/>
                <a:ext cx="10515600" cy="1325563"/>
              </a:xfrm>
              <a:blipFill>
                <a:blip r:embed="rId4"/>
                <a:stretch>
                  <a:fillRect t="-29493" b="-1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01C55C97-9744-474B-BCCE-590347C9970C}"/>
                  </a:ext>
                </a:extLst>
              </p:cNvPr>
              <p:cNvSpPr/>
              <p:nvPr/>
            </p:nvSpPr>
            <p:spPr>
              <a:xfrm>
                <a:off x="221343" y="1873543"/>
                <a:ext cx="21517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)=3∙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01C55C97-9744-474B-BCCE-590347C99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3" y="1873543"/>
                <a:ext cx="2151756" cy="400110"/>
              </a:xfrm>
              <a:prstGeom prst="rect">
                <a:avLst/>
              </a:prstGeom>
              <a:blipFill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25D69C36-81BB-46B9-883D-576944F5AC9A}"/>
                  </a:ext>
                </a:extLst>
              </p:cNvPr>
              <p:cNvSpPr/>
              <p:nvPr/>
            </p:nvSpPr>
            <p:spPr>
              <a:xfrm>
                <a:off x="221343" y="2286228"/>
                <a:ext cx="26207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.05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25D69C36-81BB-46B9-883D-576944F5AC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3" y="2286228"/>
                <a:ext cx="2620717" cy="400110"/>
              </a:xfrm>
              <a:prstGeom prst="rect">
                <a:avLst/>
              </a:prstGeom>
              <a:blipFill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CE3BAC-85A1-41CA-A8A9-7B2BD67AF310}"/>
                  </a:ext>
                </a:extLst>
              </p:cNvPr>
              <p:cNvSpPr txBox="1"/>
              <p:nvPr/>
            </p:nvSpPr>
            <p:spPr>
              <a:xfrm>
                <a:off x="221343" y="4365399"/>
                <a:ext cx="474722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𝐩</m:t>
                    </m:r>
                  </m:oMath>
                </a14:m>
                <a:r>
                  <a:rPr lang="en-US" sz="2000" b="1" dirty="0"/>
                  <a:t> – </a:t>
                </a:r>
                <a:r>
                  <a:rPr lang="ru-RU" sz="2000" dirty="0"/>
                  <a:t>вектор относительных погрешностей найденных параметров гравитационного поля</a:t>
                </a:r>
                <a:endParaRPr lang="ru-RU" sz="2000" b="1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CE3BAC-85A1-41CA-A8A9-7B2BD67AF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3" y="4365399"/>
                <a:ext cx="4747226" cy="1015663"/>
              </a:xfrm>
              <a:prstGeom prst="rect">
                <a:avLst/>
              </a:prstGeom>
              <a:blipFill>
                <a:blip r:embed="rId7"/>
                <a:stretch>
                  <a:fillRect l="-1284" t="-2994" r="-2054" b="-9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F6B1550-FCC4-4088-BDE8-A5445EF05B6B}"/>
              </a:ext>
            </a:extLst>
          </p:cNvPr>
          <p:cNvSpPr txBox="1"/>
          <p:nvPr/>
        </p:nvSpPr>
        <p:spPr>
          <a:xfrm>
            <a:off x="221343" y="2767280"/>
            <a:ext cx="4280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 – </a:t>
            </a:r>
            <a:r>
              <a:rPr lang="ru-RU" sz="2000" dirty="0"/>
              <a:t>коэффициент, на который умножаются среднеквадратическое отклонение ошибок траекторных измерений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C0077D-9069-439C-834F-6E7092A90D33}"/>
              </a:ext>
            </a:extLst>
          </p:cNvPr>
          <p:cNvSpPr txBox="1"/>
          <p:nvPr/>
        </p:nvSpPr>
        <p:spPr>
          <a:xfrm>
            <a:off x="11332741" y="632128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10/16</a:t>
            </a:r>
            <a:endParaRPr lang="ru-RU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85EBBDB9-8FDD-4549-AFDC-616AB87ABA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165061"/>
              </p:ext>
            </p:extLst>
          </p:nvPr>
        </p:nvGraphicFramePr>
        <p:xfrm>
          <a:off x="1105218" y="5470700"/>
          <a:ext cx="2295525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Equation" r:id="rId8" imgW="1257120" imgH="520560" progId="Equation.DSMT4">
                  <p:embed/>
                </p:oleObj>
              </mc:Choice>
              <mc:Fallback>
                <p:oleObj name="Equation" r:id="rId8" imgW="1257120" imgH="52056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A0D40669-3306-47E8-AE41-B0A78824EC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5218" y="5470700"/>
                        <a:ext cx="2295525" cy="954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356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5E521E-663D-4421-BB8E-349A198F3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456" y="1362397"/>
            <a:ext cx="7007088" cy="52553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2B4B461B-827F-4D7C-9DBD-BB40E52A9CDC}"/>
                  </a:ext>
                </a:extLst>
              </p:cNvPr>
              <p:cNvSpPr/>
              <p:nvPr/>
            </p:nvSpPr>
            <p:spPr>
              <a:xfrm>
                <a:off x="524326" y="1678613"/>
                <a:ext cx="21517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)=3 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2B4B461B-827F-4D7C-9DBD-BB40E52A9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26" y="1678613"/>
                <a:ext cx="2151756" cy="400110"/>
              </a:xfrm>
              <a:prstGeom prst="rect">
                <a:avLst/>
              </a:prstGeom>
              <a:blipFill>
                <a:blip r:embed="rId4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02B12E2-4C6E-4519-B8F6-F8FFDCDDC420}"/>
                  </a:ext>
                </a:extLst>
              </p:cNvPr>
              <p:cNvSpPr/>
              <p:nvPr/>
            </p:nvSpPr>
            <p:spPr>
              <a:xfrm>
                <a:off x="486115" y="2088585"/>
                <a:ext cx="22726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.05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02B12E2-4C6E-4519-B8F6-F8FFDCDDC4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5" y="2088585"/>
                <a:ext cx="2272673" cy="400110"/>
              </a:xfrm>
              <a:prstGeom prst="rect">
                <a:avLst/>
              </a:prstGeom>
              <a:blipFill>
                <a:blip r:embed="rId5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Заголовок 1">
                <a:extLst>
                  <a:ext uri="{FF2B5EF4-FFF2-40B4-BE49-F238E27FC236}">
                    <a16:creationId xmlns:a16="http://schemas.microsoft.com/office/drawing/2014/main" id="{FBA1EC2A-E668-4FAC-B171-A0CDF1485A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8869" y="129530"/>
                <a:ext cx="10515600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ru-RU" sz="3600" dirty="0"/>
                  <a:t>Зависимость относительной погрешности измерения параметров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m:rPr>
                        <m:nor/>
                      </m:rPr>
                      <a:rPr lang="ru-RU" sz="3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3600" dirty="0"/>
                      <m:t> </m:t>
                    </m:r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3600" dirty="0"/>
                  <a:t>от количества дочерних аппаратов при заданной ошибке траекторных измерений для Эроса</a:t>
                </a:r>
              </a:p>
            </p:txBody>
          </p:sp>
        </mc:Choice>
        <mc:Fallback>
          <p:sp>
            <p:nvSpPr>
              <p:cNvPr id="14" name="Заголовок 1">
                <a:extLst>
                  <a:ext uri="{FF2B5EF4-FFF2-40B4-BE49-F238E27FC236}">
                    <a16:creationId xmlns:a16="http://schemas.microsoft.com/office/drawing/2014/main" id="{FBA1EC2A-E668-4FAC-B171-A0CDF1485A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8869" y="129530"/>
                <a:ext cx="10515600" cy="1325563"/>
              </a:xfrm>
              <a:blipFill>
                <a:blip r:embed="rId6"/>
                <a:stretch>
                  <a:fillRect l="-696" t="-12844" r="-1333" b="-178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4782365-D834-4F0B-9914-84FA520D344B}"/>
              </a:ext>
            </a:extLst>
          </p:cNvPr>
          <p:cNvSpPr txBox="1"/>
          <p:nvPr/>
        </p:nvSpPr>
        <p:spPr>
          <a:xfrm>
            <a:off x="11332741" y="632128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11/16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9331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7B4D0-BB6C-4AF6-9BAC-8481B131E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3748" y="765554"/>
            <a:ext cx="6480522" cy="486039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C379B93-9DD6-4441-88FA-2087B970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Астероид </a:t>
            </a:r>
            <a:r>
              <a:rPr lang="ru-RU" sz="3600" dirty="0" err="1"/>
              <a:t>Итокава</a:t>
            </a:r>
            <a:endParaRPr lang="ru-RU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543DB5-2E6E-4FC7-ABCB-5BB3EAA02049}"/>
                  </a:ext>
                </a:extLst>
              </p:cNvPr>
              <p:cNvSpPr txBox="1"/>
              <p:nvPr/>
            </p:nvSpPr>
            <p:spPr>
              <a:xfrm>
                <a:off x="636103" y="1174645"/>
                <a:ext cx="5459897" cy="4318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u="sng" dirty="0"/>
                  <a:t>Физические характеристики</a:t>
                </a:r>
                <a:r>
                  <a:rPr lang="ru-RU" sz="2000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/>
                      <m:t>2.36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км</m:t>
                        </m:r>
                      </m:e>
                      <m:sup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астер</m:t>
                        </m:r>
                      </m:sub>
                    </m:sSub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2000"/>
                      <m:t>12.132</m:t>
                    </m:r>
                    <m:r>
                      <m:rPr>
                        <m:nor/>
                      </m:rPr>
                      <a:rPr lang="ru-RU" sz="2000" b="0" i="0" smtClean="0"/>
                      <m:t> ч</m:t>
                    </m:r>
                  </m:oMath>
                </a14:m>
                <a:endParaRPr lang="ru-R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размер: 535 × 294 × 209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20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ru-RU" sz="2000" b="0" i="0" smtClean="0"/>
                      <m:t>м</m:t>
                    </m:r>
                  </m:oMath>
                </a14:m>
                <a:endParaRPr lang="ru-RU" sz="2000" b="0" i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m:rPr>
                        <m:nor/>
                      </m:rPr>
                      <a:rPr lang="en-US" sz="2000" b="0" i="0" smtClean="0"/>
                      <m:t> </m:t>
                    </m:r>
                    <m:r>
                      <m:rPr>
                        <m:nor/>
                      </m:rPr>
                      <a:rPr lang="ru-RU" sz="2000" b="0" i="0" smtClean="0"/>
                      <m:t>= </m:t>
                    </m:r>
                    <m:r>
                      <m:rPr>
                        <m:nor/>
                      </m:rPr>
                      <a:rPr lang="ru-RU" sz="2000"/>
                      <m:t>0.16</m:t>
                    </m:r>
                    <m:r>
                      <m:rPr>
                        <m:nor/>
                      </m:rPr>
                      <a:rPr lang="ru-RU" sz="2000" b="0" i="0" smtClean="0"/>
                      <m:t> км</m:t>
                    </m:r>
                  </m:oMath>
                </a14:m>
                <a:r>
                  <a:rPr lang="ru-RU" sz="2000" b="0" dirty="0"/>
                  <a:t> </a:t>
                </a:r>
                <a:r>
                  <a:rPr lang="en-US" sz="2000" b="0" dirty="0"/>
                  <a:t>–</a:t>
                </a:r>
                <a:r>
                  <a:rPr lang="ru-RU" sz="2000" b="0" dirty="0"/>
                  <a:t> радиус аппроксимирующей сферы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Коэффициенты перед гармониками до 4-й степени включительно</a:t>
                </a:r>
                <a:endParaRPr lang="ru-RU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543DB5-2E6E-4FC7-ABCB-5BB3EAA02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3" y="1174645"/>
                <a:ext cx="5459897" cy="4318362"/>
              </a:xfrm>
              <a:prstGeom prst="rect">
                <a:avLst/>
              </a:prstGeom>
              <a:blipFill>
                <a:blip r:embed="rId3"/>
                <a:stretch>
                  <a:fillRect l="-1116" t="-8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4138381-5AF2-4754-B4D5-65A0F0D5EE44}"/>
              </a:ext>
            </a:extLst>
          </p:cNvPr>
          <p:cNvSpPr txBox="1"/>
          <p:nvPr/>
        </p:nvSpPr>
        <p:spPr>
          <a:xfrm>
            <a:off x="636103" y="4364062"/>
            <a:ext cx="576225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/>
              <a:t>Параметры орбиты материнского аппарата: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 = </a:t>
            </a:r>
            <a:r>
              <a:rPr lang="ru-RU" sz="2000" dirty="0"/>
              <a:t>1.5</a:t>
            </a:r>
            <a:r>
              <a:rPr lang="en-US" sz="2000" dirty="0"/>
              <a:t> </a:t>
            </a:r>
            <a:r>
              <a:rPr lang="ru-RU" sz="2000" dirty="0"/>
              <a:t>км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 = </a:t>
            </a:r>
            <a:r>
              <a:rPr lang="ru-RU" sz="2000" dirty="0"/>
              <a:t>85°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Время полета: </a:t>
            </a:r>
            <a:r>
              <a:rPr lang="en-US" sz="2000" dirty="0"/>
              <a:t>0.5T = 33 </a:t>
            </a:r>
            <a:r>
              <a:rPr lang="ru-RU" sz="2000" dirty="0"/>
              <a:t>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ru-RU" sz="2000" dirty="0"/>
              <a:t>Число дочерних аппаратов: </a:t>
            </a:r>
            <a:r>
              <a:rPr lang="en-US" sz="2000" dirty="0"/>
              <a:t>5</a:t>
            </a:r>
            <a:endParaRPr lang="ru-RU" sz="2000" dirty="0"/>
          </a:p>
          <a:p>
            <a:r>
              <a:rPr lang="ru-RU" sz="2000" dirty="0"/>
              <a:t>Максимальное число траекторных измерений: 500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7F14E-46B9-471D-8510-73EDD745E0BB}"/>
              </a:ext>
            </a:extLst>
          </p:cNvPr>
          <p:cNvSpPr txBox="1"/>
          <p:nvPr/>
        </p:nvSpPr>
        <p:spPr>
          <a:xfrm>
            <a:off x="11332741" y="632128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12/16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73052-69A9-4272-B520-71523EEEE9DD}"/>
              </a:ext>
            </a:extLst>
          </p:cNvPr>
          <p:cNvSpPr txBox="1"/>
          <p:nvPr/>
        </p:nvSpPr>
        <p:spPr>
          <a:xfrm>
            <a:off x="6398361" y="5592772"/>
            <a:ext cx="5549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Орбита астероида в Международной небесной системе координат. Точки соответствуют положению тел 1 января 2020 года </a:t>
            </a:r>
          </a:p>
        </p:txBody>
      </p:sp>
    </p:spTree>
    <p:extLst>
      <p:ext uri="{BB962C8B-B14F-4D97-AF65-F5344CB8AC3E}">
        <p14:creationId xmlns:p14="http://schemas.microsoft.com/office/powerpoint/2010/main" val="4245102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C35B4B-F3F4-4E77-86D0-46474D9D3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7848" y="1274691"/>
            <a:ext cx="7227404" cy="54205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Заголовок 1">
                <a:extLst>
                  <a:ext uri="{FF2B5EF4-FFF2-40B4-BE49-F238E27FC236}">
                    <a16:creationId xmlns:a16="http://schemas.microsoft.com/office/drawing/2014/main" id="{383A7A53-E87E-4767-BB93-D465799613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4784" y="399513"/>
                <a:ext cx="10742432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ru-RU" sz="3600" dirty="0"/>
                  <a:t>Зависимость относительной погрешности измерения параметров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m:rPr>
                        <m:nor/>
                      </m:rPr>
                      <a:rPr lang="ru-RU" sz="3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3600" dirty="0"/>
                      <m:t> </m:t>
                    </m:r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3600" dirty="0"/>
                  <a:t>от ошибок траекторных измерений и начального фазового вектора материнского КА для </a:t>
                </a:r>
                <a:r>
                  <a:rPr lang="ru-RU" sz="3600" dirty="0" err="1"/>
                  <a:t>Итокавы</a:t>
                </a:r>
                <a:br>
                  <a:rPr lang="ru-RU" sz="3600" dirty="0"/>
                </a:br>
                <a:endParaRPr lang="ru-RU" sz="3600" dirty="0"/>
              </a:p>
            </p:txBody>
          </p:sp>
        </mc:Choice>
        <mc:Fallback>
          <p:sp>
            <p:nvSpPr>
              <p:cNvPr id="9" name="Заголовок 1">
                <a:extLst>
                  <a:ext uri="{FF2B5EF4-FFF2-40B4-BE49-F238E27FC236}">
                    <a16:creationId xmlns:a16="http://schemas.microsoft.com/office/drawing/2014/main" id="{383A7A53-E87E-4767-BB93-D465799613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4784" y="399513"/>
                <a:ext cx="10742432" cy="1325563"/>
              </a:xfrm>
              <a:blipFill>
                <a:blip r:embed="rId4"/>
                <a:stretch>
                  <a:fillRect l="-1476" t="-29493" r="-2213" b="-1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F482AB7-FED0-4B9F-9DD7-F86A7BBEEA13}"/>
              </a:ext>
            </a:extLst>
          </p:cNvPr>
          <p:cNvSpPr txBox="1"/>
          <p:nvPr/>
        </p:nvSpPr>
        <p:spPr>
          <a:xfrm>
            <a:off x="11332741" y="632128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13/16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6E2D061E-A5A3-4566-A074-A3DD6B8812CF}"/>
                  </a:ext>
                </a:extLst>
              </p:cNvPr>
              <p:cNvSpPr/>
              <p:nvPr/>
            </p:nvSpPr>
            <p:spPr>
              <a:xfrm>
                <a:off x="444863" y="2005353"/>
                <a:ext cx="21517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)=3∙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6E2D061E-A5A3-4566-A074-A3DD6B881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2005353"/>
                <a:ext cx="2151756" cy="400110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44173CFD-AA5C-41A1-86D1-0F343E0F4188}"/>
                  </a:ext>
                </a:extLst>
              </p:cNvPr>
              <p:cNvSpPr/>
              <p:nvPr/>
            </p:nvSpPr>
            <p:spPr>
              <a:xfrm>
                <a:off x="444863" y="2432676"/>
                <a:ext cx="27315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.05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44173CFD-AA5C-41A1-86D1-0F343E0F41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2432676"/>
                <a:ext cx="2731517" cy="400110"/>
              </a:xfrm>
              <a:prstGeom prst="rect">
                <a:avLst/>
              </a:prstGeom>
              <a:blipFill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8197367-7538-4E49-AD33-0D97A80D130E}"/>
                  </a:ext>
                </a:extLst>
              </p:cNvPr>
              <p:cNvSpPr/>
              <p:nvPr/>
            </p:nvSpPr>
            <p:spPr>
              <a:xfrm>
                <a:off x="444863" y="3089402"/>
                <a:ext cx="2822760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𝑐h𝑖𝑒𝑓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0</m:t>
                          </m:r>
                        </m:sub>
                      </m:sSub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8197367-7538-4E49-AD33-0D97A80D13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3089402"/>
                <a:ext cx="2822760" cy="424732"/>
              </a:xfrm>
              <a:prstGeom prst="rect">
                <a:avLst/>
              </a:prstGeom>
              <a:blipFill>
                <a:blip r:embed="rId7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72E69D1-0C37-4DAE-8816-9C5870B03CF5}"/>
                  </a:ext>
                </a:extLst>
              </p:cNvPr>
              <p:cNvSpPr/>
              <p:nvPr/>
            </p:nvSpPr>
            <p:spPr>
              <a:xfrm>
                <a:off x="444863" y="3538114"/>
                <a:ext cx="3300071" cy="446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𝑐h𝑖𝑒𝑓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72E69D1-0C37-4DAE-8816-9C5870B03C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3538114"/>
                <a:ext cx="3300071" cy="446854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4EF4BF0A-7544-4F63-87D6-510DFDD34C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131173"/>
              </p:ext>
            </p:extLst>
          </p:nvPr>
        </p:nvGraphicFramePr>
        <p:xfrm>
          <a:off x="1328738" y="5557838"/>
          <a:ext cx="2295525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Equation" r:id="rId9" imgW="1257120" imgH="520560" progId="Equation.DSMT4">
                  <p:embed/>
                </p:oleObj>
              </mc:Choice>
              <mc:Fallback>
                <p:oleObj name="Equation" r:id="rId9" imgW="1257120" imgH="520560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FE5109B1-0803-4E1A-A8F5-8BD63E9EE3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28738" y="5557838"/>
                        <a:ext cx="2295525" cy="954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ECCFB2D-0C7D-4849-BDE1-15D3764D8A41}"/>
                  </a:ext>
                </a:extLst>
              </p:cNvPr>
              <p:cNvSpPr txBox="1"/>
              <p:nvPr/>
            </p:nvSpPr>
            <p:spPr>
              <a:xfrm>
                <a:off x="444863" y="4452537"/>
                <a:ext cx="474722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𝐩</m:t>
                    </m:r>
                  </m:oMath>
                </a14:m>
                <a:r>
                  <a:rPr lang="en-US" sz="2000" b="1" dirty="0"/>
                  <a:t> </a:t>
                </a:r>
                <a:r>
                  <a:rPr lang="en-US" sz="2000" dirty="0"/>
                  <a:t>–</a:t>
                </a:r>
                <a:r>
                  <a:rPr lang="en-US" sz="2000" b="1" dirty="0"/>
                  <a:t> </a:t>
                </a:r>
                <a:r>
                  <a:rPr lang="ru-RU" sz="2000" dirty="0"/>
                  <a:t>вектор относительных погрешностей найденных параметров гравитационного поля</a:t>
                </a:r>
                <a:endParaRPr lang="ru-RU" sz="2000" b="1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ECCFB2D-0C7D-4849-BDE1-15D3764D8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4452537"/>
                <a:ext cx="4747226" cy="1015663"/>
              </a:xfrm>
              <a:prstGeom prst="rect">
                <a:avLst/>
              </a:prstGeom>
              <a:blipFill>
                <a:blip r:embed="rId11"/>
                <a:stretch>
                  <a:fillRect l="-1412" t="-2994" r="-1926" b="-9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3974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C35B4B-F3F4-4E77-86D0-46474D9D3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2967" y="1085400"/>
            <a:ext cx="7227404" cy="54205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482AB7-FED0-4B9F-9DD7-F86A7BBEEA13}"/>
              </a:ext>
            </a:extLst>
          </p:cNvPr>
          <p:cNvSpPr txBox="1"/>
          <p:nvPr/>
        </p:nvSpPr>
        <p:spPr>
          <a:xfrm>
            <a:off x="11332741" y="632128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14/16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DAAEAE58-FD18-410D-9F54-17D9CE65988D}"/>
                  </a:ext>
                </a:extLst>
              </p:cNvPr>
              <p:cNvSpPr/>
              <p:nvPr/>
            </p:nvSpPr>
            <p:spPr>
              <a:xfrm>
                <a:off x="452793" y="1681304"/>
                <a:ext cx="21517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)=3 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DAAEAE58-FD18-410D-9F54-17D9CE659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93" y="1681304"/>
                <a:ext cx="2151756" cy="400110"/>
              </a:xfrm>
              <a:prstGeom prst="rect">
                <a:avLst/>
              </a:prstGeom>
              <a:blipFill>
                <a:blip r:embed="rId3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43615B77-3A06-4DDF-90AA-AF28ED01BA3B}"/>
                  </a:ext>
                </a:extLst>
              </p:cNvPr>
              <p:cNvSpPr/>
              <p:nvPr/>
            </p:nvSpPr>
            <p:spPr>
              <a:xfrm>
                <a:off x="414582" y="2091276"/>
                <a:ext cx="22726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.05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43615B77-3A06-4DDF-90AA-AF28ED01B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82" y="2091276"/>
                <a:ext cx="2272673" cy="400110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Заголовок 1">
                <a:extLst>
                  <a:ext uri="{FF2B5EF4-FFF2-40B4-BE49-F238E27FC236}">
                    <a16:creationId xmlns:a16="http://schemas.microsoft.com/office/drawing/2014/main" id="{C9854C9B-358D-486C-A599-309C95C45C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67381"/>
                <a:ext cx="105156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00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ru-RU" sz="3600" dirty="0"/>
                  <a:t>Зависимость относительной погрешности измерения параметров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m:rPr>
                        <m:nor/>
                      </m:rPr>
                      <a:rPr lang="ru-RU" sz="360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3600" dirty="0"/>
                      <m:t> </m:t>
                    </m:r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a:rPr lang="ru-RU" sz="36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3600" dirty="0"/>
                  <a:t>от количества дочерних аппаратов при заданной ошибке траекторных измерений для </a:t>
                </a:r>
                <a:r>
                  <a:rPr lang="ru-RU" sz="3600" dirty="0" err="1"/>
                  <a:t>Итокавы</a:t>
                </a:r>
                <a:endParaRPr lang="ru-RU" sz="3600" dirty="0"/>
              </a:p>
            </p:txBody>
          </p:sp>
        </mc:Choice>
        <mc:Fallback>
          <p:sp>
            <p:nvSpPr>
              <p:cNvPr id="26" name="Заголовок 1">
                <a:extLst>
                  <a:ext uri="{FF2B5EF4-FFF2-40B4-BE49-F238E27FC236}">
                    <a16:creationId xmlns:a16="http://schemas.microsoft.com/office/drawing/2014/main" id="{C9854C9B-358D-486C-A599-309C95C45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7381"/>
                <a:ext cx="10515600" cy="1325563"/>
              </a:xfrm>
              <a:prstGeom prst="rect">
                <a:avLst/>
              </a:prstGeom>
              <a:blipFill>
                <a:blip r:embed="rId5"/>
                <a:stretch>
                  <a:fillRect l="-1391" t="-10092" r="-1333" b="-133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023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C304C01-E983-4280-9439-115DCE32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Заключение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3BF71E-DDD4-4C00-9209-21AFFFAE975E}"/>
                  </a:ext>
                </a:extLst>
              </p:cNvPr>
              <p:cNvSpPr txBox="1"/>
              <p:nvPr/>
            </p:nvSpPr>
            <p:spPr>
              <a:xfrm>
                <a:off x="838200" y="1325563"/>
                <a:ext cx="10494541" cy="4475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ru-RU" sz="2000" dirty="0"/>
                  <a:t>Коэффициенты Стокса гравитационного поля рассчитываются с точностью до первой значащей цифры при ошибках траекторных измерений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Для Эроса: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)=0.03 м</m:t>
                    </m:r>
                  </m:oMath>
                </a14:m>
                <a:r>
                  <a:rPr lang="ru-RU" sz="2000" dirty="0"/>
                  <a:t> и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</m:e>
                    </m:d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5∙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мм</m:t>
                    </m:r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/с</m:t>
                    </m:r>
                  </m:oMath>
                </a14:m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Для </a:t>
                </a:r>
                <a:r>
                  <a:rPr lang="ru-RU" sz="2000" dirty="0" err="1"/>
                  <a:t>Итокавы</a:t>
                </a:r>
                <a:r>
                  <a:rPr lang="ru-RU" sz="2000" dirty="0"/>
                  <a:t>: при приведенных значениях ошибок коэффициенты не определяются.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ru-RU" sz="2000" dirty="0"/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ru-RU" sz="2000" dirty="0"/>
                  <a:t>Результаты расчета коэффициентов Стокса можно улучшить на несколько порядков увеличением числа аппаратов.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ru-RU" sz="2000" dirty="0"/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ru-RU" sz="2000" dirty="0"/>
                  <a:t>Явление понижения порядка относительной ошибки рассчитанных коэффициентов Стокса в областях равных 8.5 км и 15.5 км требует дальнейшего исследования.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ru-RU" sz="20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sz="2000" dirty="0"/>
                  <a:t>При ошибках начального вектора скорости дочерних аппаратов больших 1% по величине скорости и 5% по направлению скорости отделения КА оптимизационный процесс разрушается и коэффициенты не находятся.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3BF71E-DDD4-4C00-9209-21AFFFAE9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25563"/>
                <a:ext cx="10494541" cy="4475521"/>
              </a:xfrm>
              <a:prstGeom prst="rect">
                <a:avLst/>
              </a:prstGeom>
              <a:blipFill>
                <a:blip r:embed="rId2"/>
                <a:stretch>
                  <a:fillRect l="-523" t="-6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E8F8F25-B322-4291-B9E7-65DDE9DE2EF0}"/>
              </a:ext>
            </a:extLst>
          </p:cNvPr>
          <p:cNvSpPr txBox="1"/>
          <p:nvPr/>
        </p:nvSpPr>
        <p:spPr>
          <a:xfrm>
            <a:off x="11332741" y="632128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15/16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613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88A353-CEF9-4A84-A725-114A0753D113}"/>
              </a:ext>
            </a:extLst>
          </p:cNvPr>
          <p:cNvSpPr txBox="1"/>
          <p:nvPr/>
        </p:nvSpPr>
        <p:spPr>
          <a:xfrm>
            <a:off x="11332741" y="632128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16/16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A39FD-15E4-4E6D-A062-2D1F77820866}"/>
              </a:ext>
            </a:extLst>
          </p:cNvPr>
          <p:cNvSpPr txBox="1"/>
          <p:nvPr/>
        </p:nvSpPr>
        <p:spPr>
          <a:xfrm>
            <a:off x="963029" y="833120"/>
            <a:ext cx="1026594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/>
              <a:t>Выступления:</a:t>
            </a:r>
            <a:endParaRPr lang="en-US" sz="2400" u="sng" dirty="0"/>
          </a:p>
          <a:p>
            <a:endParaRPr lang="en-US" sz="24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61-я Всероссийская научная конференция МФТИ </a:t>
            </a:r>
            <a:r>
              <a:rPr lang="en-US" sz="2000" dirty="0"/>
              <a:t>–</a:t>
            </a:r>
            <a:r>
              <a:rPr lang="ru-RU" sz="2000" dirty="0"/>
              <a:t> 2018 год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6</a:t>
            </a:r>
            <a:r>
              <a:rPr lang="en-US" sz="2000" dirty="0"/>
              <a:t>2</a:t>
            </a:r>
            <a:r>
              <a:rPr lang="ru-RU" sz="2000" dirty="0"/>
              <a:t>-я Всероссийская научная конференция МФТИ</a:t>
            </a:r>
            <a:r>
              <a:rPr lang="en-US" sz="2000" dirty="0"/>
              <a:t> –</a:t>
            </a:r>
            <a:r>
              <a:rPr lang="ru-RU" sz="2000" dirty="0"/>
              <a:t> 2019 год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XIII</a:t>
            </a:r>
            <a:r>
              <a:rPr lang="ru-RU" sz="2000" dirty="0"/>
              <a:t> Летняя Школа «Компьютерные технологии анализа инженерных проблем механики» </a:t>
            </a:r>
            <a:r>
              <a:rPr lang="en-US" sz="2000" dirty="0"/>
              <a:t>– </a:t>
            </a:r>
            <a:r>
              <a:rPr lang="ru-RU" sz="2000" dirty="0"/>
              <a:t>2019 год, НИИ механики МГУ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XLIV Академические чтения по космонавтике </a:t>
            </a:r>
            <a:r>
              <a:rPr lang="en-US" sz="2000" dirty="0"/>
              <a:t>–</a:t>
            </a:r>
            <a:r>
              <a:rPr lang="ru-RU" sz="2000" dirty="0"/>
              <a:t> 2020 год, МГТУ им. Баумана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ru-RU" sz="2400" u="sng" dirty="0"/>
              <a:t>Публикации:</a:t>
            </a:r>
            <a:endParaRPr lang="en-US" sz="2400" u="sng" dirty="0"/>
          </a:p>
          <a:p>
            <a:endParaRPr lang="en-US" sz="24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Воронина М.Ю., Лысова Н.Ю. и др. «Вариабельность локомоторных стратегий человека в условиях длительного космического полета», Препринты ИПМ им. </a:t>
            </a:r>
            <a:r>
              <a:rPr lang="ru-RU" sz="2000" dirty="0" err="1"/>
              <a:t>М.В.Келдыша</a:t>
            </a:r>
            <a:r>
              <a:rPr lang="ru-RU" sz="2000" dirty="0"/>
              <a:t>. 2019. № 91. 19 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Воронина М.Ю., Орлов Ю.Н. «О статистическом анализе результатов психологического тестирования». Препринты ИПМ им. </a:t>
            </a:r>
            <a:r>
              <a:rPr lang="ru-RU" sz="2000" dirty="0" err="1"/>
              <a:t>М.В.Келдыша</a:t>
            </a:r>
            <a:r>
              <a:rPr lang="ru-RU" sz="2000" dirty="0"/>
              <a:t>. 2020. № 29. 28 с.</a:t>
            </a:r>
            <a:endParaRPr lang="en-US" sz="2000" dirty="0"/>
          </a:p>
          <a:p>
            <a:r>
              <a:rPr lang="ru-RU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ru-RU" sz="2000" i="1" dirty="0"/>
              <a:t>Спасибо за внимание!</a:t>
            </a:r>
            <a:endParaRPr lang="en-US" sz="2000" i="1" dirty="0"/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67570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2BBB13D-E47E-490D-B685-431BE2AC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Якобиан целевой функции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588637D-DD0D-4382-99C3-ADE27F8B33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320435"/>
              </p:ext>
            </p:extLst>
          </p:nvPr>
        </p:nvGraphicFramePr>
        <p:xfrm>
          <a:off x="615211" y="2212620"/>
          <a:ext cx="3572728" cy="956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0" name="Equation" r:id="rId3" imgW="1993680" imgH="533160" progId="Equation.DSMT4">
                  <p:embed/>
                </p:oleObj>
              </mc:Choice>
              <mc:Fallback>
                <p:oleObj name="Equation" r:id="rId3" imgW="1993680" imgH="533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211" y="2212620"/>
                        <a:ext cx="3572728" cy="9567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5E22838-C2DC-4F16-B7A0-FA67245964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365681"/>
              </p:ext>
            </p:extLst>
          </p:nvPr>
        </p:nvGraphicFramePr>
        <p:xfrm>
          <a:off x="657251" y="1200548"/>
          <a:ext cx="6589687" cy="873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1" name="Equation" r:id="rId5" imgW="3454200" imgH="457200" progId="Equation.DSMT4">
                  <p:embed/>
                </p:oleObj>
              </mc:Choice>
              <mc:Fallback>
                <p:oleObj name="Equation" r:id="rId5" imgW="34542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7251" y="1200548"/>
                        <a:ext cx="6589687" cy="873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5B9D9DE4-4EFF-4230-8769-9324F279F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17568"/>
              </p:ext>
            </p:extLst>
          </p:nvPr>
        </p:nvGraphicFramePr>
        <p:xfrm>
          <a:off x="615211" y="3210432"/>
          <a:ext cx="7852664" cy="99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2" name="Equation" r:id="rId7" imgW="4800600" imgH="609480" progId="Equation.DSMT4">
                  <p:embed/>
                </p:oleObj>
              </mc:Choice>
              <mc:Fallback>
                <p:oleObj name="Equation" r:id="rId7" imgW="48006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5211" y="3210432"/>
                        <a:ext cx="7852664" cy="998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B3F4D927-9CAD-4ABB-9080-3D2B95414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949207"/>
              </p:ext>
            </p:extLst>
          </p:nvPr>
        </p:nvGraphicFramePr>
        <p:xfrm>
          <a:off x="615211" y="4832592"/>
          <a:ext cx="3109913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3" name="Equation" r:id="rId9" imgW="1625400" imgH="736560" progId="Equation.DSMT4">
                  <p:embed/>
                </p:oleObj>
              </mc:Choice>
              <mc:Fallback>
                <p:oleObj name="Equation" r:id="rId9" imgW="1625400" imgH="73656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211" y="4832592"/>
                        <a:ext cx="3109913" cy="1409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C5B8184-D436-46CD-AC9F-504108184997}"/>
              </a:ext>
            </a:extLst>
          </p:cNvPr>
          <p:cNvSpPr txBox="1"/>
          <p:nvPr/>
        </p:nvSpPr>
        <p:spPr>
          <a:xfrm>
            <a:off x="615211" y="4296876"/>
            <a:ext cx="2815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Уравнения в вариациях: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401D90A7-F478-4454-8174-A25AF3ECEE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817658"/>
              </p:ext>
            </p:extLst>
          </p:nvPr>
        </p:nvGraphicFramePr>
        <p:xfrm>
          <a:off x="5094012" y="5556797"/>
          <a:ext cx="3283529" cy="451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4" name="Equation" r:id="rId11" imgW="1752480" imgH="241200" progId="Equation.DSMT4">
                  <p:embed/>
                </p:oleObj>
              </mc:Choice>
              <mc:Fallback>
                <p:oleObj name="Equation" r:id="rId11" imgW="1752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94012" y="5556797"/>
                        <a:ext cx="3283529" cy="451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99F4AF2C-172F-4537-9972-B518457E52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2093"/>
              </p:ext>
            </p:extLst>
          </p:nvPr>
        </p:nvGraphicFramePr>
        <p:xfrm>
          <a:off x="5094012" y="5099158"/>
          <a:ext cx="1354138" cy="451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5" name="Equation" r:id="rId13" imgW="609480" imgH="203040" progId="Equation.DSMT4">
                  <p:embed/>
                </p:oleObj>
              </mc:Choice>
              <mc:Fallback>
                <p:oleObj name="Equation" r:id="rId13" imgW="609480" imgH="203040" progId="Equation.DSMT4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F9897800-9B01-45B4-8640-E8D849485F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94012" y="5099158"/>
                        <a:ext cx="1354138" cy="451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5F00DCC7-0255-4DBE-BBDF-3B853CD70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966381"/>
              </p:ext>
            </p:extLst>
          </p:nvPr>
        </p:nvGraphicFramePr>
        <p:xfrm>
          <a:off x="5094013" y="6089457"/>
          <a:ext cx="1774147" cy="43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6" name="Equation" r:id="rId15" imgW="838080" imgH="203040" progId="Equation.DSMT4">
                  <p:embed/>
                </p:oleObj>
              </mc:Choice>
              <mc:Fallback>
                <p:oleObj name="Equation" r:id="rId15" imgW="838080" imgH="203040" progId="Equation.DSMT4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7027CE3E-126A-48CD-9DEF-E4E41056B3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94013" y="6089457"/>
                        <a:ext cx="1774147" cy="43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521DA88A-8EE2-4FE1-BE73-A00819F1FA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661527"/>
              </p:ext>
            </p:extLst>
          </p:nvPr>
        </p:nvGraphicFramePr>
        <p:xfrm>
          <a:off x="5107897" y="4495496"/>
          <a:ext cx="1977474" cy="451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7" name="Equation" r:id="rId17" imgW="1168200" imgH="266400" progId="Equation.DSMT4">
                  <p:embed/>
                </p:oleObj>
              </mc:Choice>
              <mc:Fallback>
                <p:oleObj name="Equation" r:id="rId17" imgW="1168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107897" y="4495496"/>
                        <a:ext cx="1977474" cy="451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8985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631DFC84-157F-420E-B064-01B4496314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51987"/>
              </p:ext>
            </p:extLst>
          </p:nvPr>
        </p:nvGraphicFramePr>
        <p:xfrm>
          <a:off x="645160" y="1026973"/>
          <a:ext cx="7543800" cy="827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" name="Equation" r:id="rId3" imgW="4165560" imgH="457200" progId="Equation.DSMT4">
                  <p:embed/>
                </p:oleObj>
              </mc:Choice>
              <mc:Fallback>
                <p:oleObj name="Equation" r:id="rId3" imgW="4165560" imgH="45720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74B52FB2-DC70-41E9-B7AE-B4D5BB98FB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" y="1026973"/>
                        <a:ext cx="7543800" cy="8279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D6CA816-742C-4F69-942E-1D9BD1AB0B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497031"/>
              </p:ext>
            </p:extLst>
          </p:nvPr>
        </p:nvGraphicFramePr>
        <p:xfrm>
          <a:off x="645160" y="3689235"/>
          <a:ext cx="1786776" cy="962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name="Equation" r:id="rId5" imgW="990170" imgH="533169" progId="Equation.DSMT4">
                  <p:embed/>
                </p:oleObj>
              </mc:Choice>
              <mc:Fallback>
                <p:oleObj name="Equation" r:id="rId5" imgW="990170" imgH="533169" progId="Equation.DSMT4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8A018C76-0C02-4895-9F70-478C04CEC7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" y="3689235"/>
                        <a:ext cx="1786776" cy="9621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019B0CD0-5390-480E-8518-EF21CCC05DCB}"/>
                  </a:ext>
                </a:extLst>
              </p:cNvPr>
              <p:cNvSpPr/>
              <p:nvPr/>
            </p:nvSpPr>
            <p:spPr>
              <a:xfrm>
                <a:off x="645160" y="1956485"/>
                <a:ext cx="6096000" cy="163121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/>
                  <a:t> - </a:t>
                </a:r>
                <a:r>
                  <a:rPr lang="ru-RU" sz="2000" dirty="0"/>
                  <a:t>вектор направления от КА на Солнце,</a:t>
                </a:r>
              </a:p>
              <a:p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r>
                  <a:rPr lang="en-US" sz="2000" b="1" dirty="0"/>
                  <a:t> - </a:t>
                </a:r>
                <a:r>
                  <a:rPr lang="ru-RU" sz="2000" dirty="0"/>
                  <a:t>вектор нормали к поверхности аппарата,</a:t>
                </a:r>
                <a:endParaRPr lang="ru-RU" sz="2000" b="1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𝑆𝑀</m:t>
                    </m:r>
                  </m:oMath>
                </a14:m>
                <a:r>
                  <a:rPr lang="en-US" sz="2000" dirty="0"/>
                  <a:t> - </a:t>
                </a:r>
                <a:r>
                  <a:rPr lang="ru-RU" sz="2000" dirty="0"/>
                  <a:t>отношения площади к массе КА</a:t>
                </a:r>
                <a:r>
                  <a:rPr lang="en-US" sz="2000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 -</a:t>
                </a:r>
                <a:r>
                  <a:rPr lang="ru-RU" sz="2000" dirty="0"/>
                  <a:t> коэффициент отражения</a:t>
                </a:r>
                <a:r>
                  <a:rPr lang="en-US" sz="2000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 -</a:t>
                </a:r>
                <a:r>
                  <a:rPr lang="ru-RU" sz="2000" dirty="0"/>
                  <a:t> коэффициент зеркального отражения</a:t>
                </a:r>
              </a:p>
            </p:txBody>
          </p:sp>
        </mc:Choice>
        <mc:Fallback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019B0CD0-5390-480E-8518-EF21CCC05D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60" y="1956485"/>
                <a:ext cx="6096000" cy="1631216"/>
              </a:xfrm>
              <a:prstGeom prst="rect">
                <a:avLst/>
              </a:prstGeom>
              <a:blipFill>
                <a:blip r:embed="rId7"/>
                <a:stretch>
                  <a:fillRect t="-2239" b="-55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3ADA7725-8207-43B0-A2CD-11E8A4BECD83}"/>
                  </a:ext>
                </a:extLst>
              </p:cNvPr>
              <p:cNvSpPr/>
              <p:nvPr/>
            </p:nvSpPr>
            <p:spPr>
              <a:xfrm>
                <a:off x="645160" y="4893173"/>
                <a:ext cx="6096000" cy="13234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sz="2000" dirty="0"/>
                  <a:t>где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=1361 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Вт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/>
                  <a:t> - солнечная постоянная, </a:t>
                </a:r>
              </a:p>
              <a:p>
                <a:r>
                  <a:rPr lang="ru-RU" sz="2000" b="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𝐴𝑈</m:t>
                    </m:r>
                  </m:oMath>
                </a14:m>
                <a:r>
                  <a:rPr lang="ru-RU" sz="2000" dirty="0"/>
                  <a:t> - астрономическая единица, </a:t>
                </a:r>
                <a:endParaRPr lang="en-US" sz="2000" dirty="0"/>
              </a:p>
              <a:p>
                <a:r>
                  <a:rPr lang="ru-RU" sz="2000" b="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ru-RU" sz="2000" dirty="0"/>
                  <a:t> - скорость света,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0" smtClean="0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𝑠𝑢𝑛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- </a:t>
                </a:r>
                <a:r>
                  <a:rPr lang="ru-RU" sz="2000" dirty="0"/>
                  <a:t>расстояние от КА до Солнца</a:t>
                </a:r>
              </a:p>
            </p:txBody>
          </p:sp>
        </mc:Choice>
        <mc:Fallback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3ADA7725-8207-43B0-A2CD-11E8A4BECD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60" y="4893173"/>
                <a:ext cx="6096000" cy="1323439"/>
              </a:xfrm>
              <a:prstGeom prst="rect">
                <a:avLst/>
              </a:prstGeom>
              <a:blipFill>
                <a:blip r:embed="rId8"/>
                <a:stretch>
                  <a:fillRect l="-1100" t="-2765" b="-73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D31E6942-3EE2-4544-9373-AD7E6C42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Внешние возмущения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F0EE7D9E-B86A-433D-B3ED-384FC05811E9}"/>
                  </a:ext>
                </a:extLst>
              </p:cNvPr>
              <p:cNvSpPr/>
              <p:nvPr/>
            </p:nvSpPr>
            <p:spPr>
              <a:xfrm>
                <a:off x="6877027" y="3389581"/>
                <a:ext cx="399709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b="1" dirty="0"/>
                  <a:t> –</a:t>
                </a:r>
                <a:r>
                  <a:rPr lang="ru-RU" sz="2000" b="1" dirty="0"/>
                  <a:t> </a:t>
                </a:r>
                <a:r>
                  <a:rPr lang="ru-RU" sz="2000" dirty="0"/>
                  <a:t>гравитационный параметр массивного тела Солнечной системы,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ru-RU" sz="2000" b="1" dirty="0"/>
                  <a:t> </a:t>
                </a:r>
                <a:r>
                  <a:rPr lang="en-US" sz="2000" b="1" dirty="0"/>
                  <a:t>–  </a:t>
                </a:r>
                <a:r>
                  <a:rPr lang="ru-RU" sz="2000" dirty="0"/>
                  <a:t>радиус-вектор массивного тела Солнечной системы,</a:t>
                </a:r>
              </a:p>
            </p:txBody>
          </p:sp>
        </mc:Choice>
        <mc:Fallback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F0EE7D9E-B86A-433D-B3ED-384FC05811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27" y="3389581"/>
                <a:ext cx="3997098" cy="1938992"/>
              </a:xfrm>
              <a:prstGeom prst="rect">
                <a:avLst/>
              </a:prstGeom>
              <a:blipFill>
                <a:blip r:embed="rId9"/>
                <a:stretch>
                  <a:fillRect l="-1524" t="-1572" b="-4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4EA99A0-3175-464C-8D20-0A92E88333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070001"/>
              </p:ext>
            </p:extLst>
          </p:nvPr>
        </p:nvGraphicFramePr>
        <p:xfrm>
          <a:off x="6877027" y="1956485"/>
          <a:ext cx="3875087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" name="Equation" r:id="rId10" imgW="1981080" imgH="558720" progId="Equation.DSMT4">
                  <p:embed/>
                </p:oleObj>
              </mc:Choice>
              <mc:Fallback>
                <p:oleObj name="Equation" r:id="rId10" imgW="19810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77027" y="1956485"/>
                        <a:ext cx="3875087" cy="1093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5471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81D48A-97E7-4668-96F7-B89BF9040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771" y="953713"/>
            <a:ext cx="6250229" cy="468767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C379B93-9DD6-4441-88FA-2087B970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Астероид Эрос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306901-409E-4921-AEA7-ACEA39E425E9}"/>
                  </a:ext>
                </a:extLst>
              </p:cNvPr>
              <p:cNvSpPr txBox="1"/>
              <p:nvPr/>
            </p:nvSpPr>
            <p:spPr>
              <a:xfrm>
                <a:off x="598788" y="1478802"/>
                <a:ext cx="6011608" cy="4120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/>
                  <a:t>Задача оптимизации решается со </a:t>
                </a:r>
                <a:r>
                  <a:rPr lang="ru-RU" sz="2000" u="sng" dirty="0"/>
                  <a:t>следующими условиями</a:t>
                </a:r>
                <a:r>
                  <a:rPr lang="ru-RU" sz="2000" dirty="0"/>
                  <a:t>:</a:t>
                </a:r>
              </a:p>
              <a:p>
                <a:endParaRPr lang="ru-R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Начальное приближение коэффициентов:</a:t>
                </a:r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 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Начальное приближение гравитационного параметра: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=0.3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÷1.4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Боксовые условия: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−0.5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 sz="2000" b="0" i="0" smtClean="0">
                          <a:latin typeface="Cambria Math" panose="02040503050406030204" pitchFamily="18" charset="0"/>
                        </a:rPr>
                        <m:t>и </m:t>
                      </m:r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≤0.5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306901-409E-4921-AEA7-ACEA39E42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88" y="1478802"/>
                <a:ext cx="6011608" cy="4120615"/>
              </a:xfrm>
              <a:prstGeom prst="rect">
                <a:avLst/>
              </a:prstGeom>
              <a:blipFill>
                <a:blip r:embed="rId3"/>
                <a:stretch>
                  <a:fillRect l="-1014" t="-8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C6AE8CD-07D9-46E0-935D-78B94A49CAED}"/>
              </a:ext>
            </a:extLst>
          </p:cNvPr>
          <p:cNvSpPr txBox="1"/>
          <p:nvPr/>
        </p:nvSpPr>
        <p:spPr>
          <a:xfrm>
            <a:off x="6015404" y="5599417"/>
            <a:ext cx="6102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Степени возмущений относительно величины центрального гравитационного поля астероида Эрос на 50 км орбите с отношением площади к массе КА равным 0.1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055BAF-02D1-4FBB-9838-9C7FE8474211}"/>
              </a:ext>
            </a:extLst>
          </p:cNvPr>
          <p:cNvSpPr txBox="1"/>
          <p:nvPr/>
        </p:nvSpPr>
        <p:spPr>
          <a:xfrm>
            <a:off x="6945478" y="847283"/>
            <a:ext cx="455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 1 января 2020 года по 1 февраля 2020 года</a:t>
            </a:r>
          </a:p>
        </p:txBody>
      </p:sp>
    </p:spTree>
    <p:extLst>
      <p:ext uri="{BB962C8B-B14F-4D97-AF65-F5344CB8AC3E}">
        <p14:creationId xmlns:p14="http://schemas.microsoft.com/office/powerpoint/2010/main" val="307087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385D3-9CF6-40CE-BF69-123501C6F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Содержание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50CCA-FB75-4A44-9C3D-776DF37B1F7D}"/>
              </a:ext>
            </a:extLst>
          </p:cNvPr>
          <p:cNvSpPr txBox="1"/>
          <p:nvPr/>
        </p:nvSpPr>
        <p:spPr>
          <a:xfrm>
            <a:off x="2643187" y="1259648"/>
            <a:ext cx="6905625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Введение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Цель работы и постановка задачи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Уравнения движения аппаратов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Задача оптимизации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Схема решения задачи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Расчет гравитационного поля астероида Эрос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Расчет гравитационного поля астероида </a:t>
            </a:r>
            <a:r>
              <a:rPr lang="ru-RU" sz="2400" dirty="0" err="1"/>
              <a:t>Итокава</a:t>
            </a:r>
            <a:endParaRPr lang="ru-RU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Заключение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7C970-0218-4C05-9050-2705E3EBA538}"/>
              </a:ext>
            </a:extLst>
          </p:cNvPr>
          <p:cNvSpPr txBox="1"/>
          <p:nvPr/>
        </p:nvSpPr>
        <p:spPr>
          <a:xfrm>
            <a:off x="11332741" y="632128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2/16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499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3D789A-B71C-48EA-80A5-2B7ED95BCD9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71526" y="2701924"/>
            <a:ext cx="130332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33FE316-64CA-4037-9BF3-54FDC064B7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210738"/>
              </p:ext>
            </p:extLst>
          </p:nvPr>
        </p:nvGraphicFramePr>
        <p:xfrm>
          <a:off x="2945845" y="1325563"/>
          <a:ext cx="7044889" cy="452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Equation" r:id="rId3" imgW="5905500" imgH="3784600" progId="Equation.DSMT4">
                  <p:embed/>
                </p:oleObj>
              </mc:Choice>
              <mc:Fallback>
                <p:oleObj name="Equation" r:id="rId3" imgW="5905500" imgH="3784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5845" y="1325563"/>
                        <a:ext cx="7044889" cy="45272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FA66C98-D07D-4FBC-B296-FAA991A4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Коэффициенты Стокса для Эроса</a:t>
            </a:r>
          </a:p>
        </p:txBody>
      </p:sp>
    </p:spTree>
    <p:extLst>
      <p:ext uri="{BB962C8B-B14F-4D97-AF65-F5344CB8AC3E}">
        <p14:creationId xmlns:p14="http://schemas.microsoft.com/office/powerpoint/2010/main" val="2382447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5E521E-663D-4421-BB8E-349A198F3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2089" y="1349107"/>
            <a:ext cx="7007089" cy="52553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2B4B461B-827F-4D7C-9DBD-BB40E52A9CDC}"/>
                  </a:ext>
                </a:extLst>
              </p:cNvPr>
              <p:cNvSpPr/>
              <p:nvPr/>
            </p:nvSpPr>
            <p:spPr>
              <a:xfrm>
                <a:off x="444863" y="2005353"/>
                <a:ext cx="21517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)=3∙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2B4B461B-827F-4D7C-9DBD-BB40E52A9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2005353"/>
                <a:ext cx="2151756" cy="400110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02B12E2-4C6E-4519-B8F6-F8FFDCDDC420}"/>
                  </a:ext>
                </a:extLst>
              </p:cNvPr>
              <p:cNvSpPr/>
              <p:nvPr/>
            </p:nvSpPr>
            <p:spPr>
              <a:xfrm>
                <a:off x="444863" y="2432676"/>
                <a:ext cx="27315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.05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02B12E2-4C6E-4519-B8F6-F8FFDCDDC4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2432676"/>
                <a:ext cx="2731517" cy="400110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02D1F591-B592-4EFF-9C75-E8B1B593FC71}"/>
                  </a:ext>
                </a:extLst>
              </p:cNvPr>
              <p:cNvSpPr/>
              <p:nvPr/>
            </p:nvSpPr>
            <p:spPr>
              <a:xfrm>
                <a:off x="444863" y="3089402"/>
                <a:ext cx="2822760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𝑐h𝑖𝑒𝑓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0</m:t>
                          </m:r>
                        </m:sub>
                      </m:sSub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02D1F591-B592-4EFF-9C75-E8B1B593FC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3089402"/>
                <a:ext cx="2822760" cy="424732"/>
              </a:xfrm>
              <a:prstGeom prst="rect">
                <a:avLst/>
              </a:prstGeom>
              <a:blipFill>
                <a:blip r:embed="rId6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6E45AEE4-26D0-4E98-853E-6F2EFE50C486}"/>
                  </a:ext>
                </a:extLst>
              </p:cNvPr>
              <p:cNvSpPr/>
              <p:nvPr/>
            </p:nvSpPr>
            <p:spPr>
              <a:xfrm>
                <a:off x="444863" y="3538114"/>
                <a:ext cx="3300071" cy="446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𝑐h𝑖𝑒𝑓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6E45AEE4-26D0-4E98-853E-6F2EFE50C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3538114"/>
                <a:ext cx="3300071" cy="446854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Заголовок 1">
                <a:extLst>
                  <a:ext uri="{FF2B5EF4-FFF2-40B4-BE49-F238E27FC236}">
                    <a16:creationId xmlns:a16="http://schemas.microsoft.com/office/drawing/2014/main" id="{FBA1EC2A-E668-4FAC-B171-A0CDF1485A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8869" y="489662"/>
                <a:ext cx="10515600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ru-RU" sz="3600" dirty="0"/>
                  <a:t>Зависимость относительной погрешности измерения параметров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m:rPr>
                        <m:nor/>
                      </m:rPr>
                      <a:rPr lang="ru-RU" sz="3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3600" dirty="0"/>
                      <m:t> </m:t>
                    </m:r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3600" dirty="0"/>
                  <a:t>от ошибок траекторных измерений и начального фазового вектора материнского КА для Эроса</a:t>
                </a:r>
                <a:br>
                  <a:rPr lang="ru-RU" sz="3600" dirty="0"/>
                </a:br>
                <a:endParaRPr lang="ru-RU" sz="3600" dirty="0"/>
              </a:p>
            </p:txBody>
          </p:sp>
        </mc:Choice>
        <mc:Fallback>
          <p:sp>
            <p:nvSpPr>
              <p:cNvPr id="14" name="Заголовок 1">
                <a:extLst>
                  <a:ext uri="{FF2B5EF4-FFF2-40B4-BE49-F238E27FC236}">
                    <a16:creationId xmlns:a16="http://schemas.microsoft.com/office/drawing/2014/main" id="{FBA1EC2A-E668-4FAC-B171-A0CDF1485A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8869" y="489662"/>
                <a:ext cx="10515600" cy="1325563"/>
              </a:xfrm>
              <a:blipFill>
                <a:blip r:embed="rId8"/>
                <a:stretch>
                  <a:fillRect l="-1159" t="-28899" r="-1855" b="-18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FE5109B1-0803-4E1A-A8F5-8BD63E9EE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380694"/>
              </p:ext>
            </p:extLst>
          </p:nvPr>
        </p:nvGraphicFramePr>
        <p:xfrm>
          <a:off x="1328738" y="5557838"/>
          <a:ext cx="2295525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name="Equation" r:id="rId9" imgW="1257120" imgH="520560" progId="Equation.DSMT4">
                  <p:embed/>
                </p:oleObj>
              </mc:Choice>
              <mc:Fallback>
                <p:oleObj name="Equation" r:id="rId9" imgW="1257120" imgH="52056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85EBBDB9-8FDD-4549-AFDC-616AB87ABA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28738" y="5557838"/>
                        <a:ext cx="2295525" cy="954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CA5AD4-E713-472D-AAD8-A46BF7970DBC}"/>
                  </a:ext>
                </a:extLst>
              </p:cNvPr>
              <p:cNvSpPr txBox="1"/>
              <p:nvPr/>
            </p:nvSpPr>
            <p:spPr>
              <a:xfrm>
                <a:off x="444863" y="4452537"/>
                <a:ext cx="474722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𝐩</m:t>
                    </m:r>
                  </m:oMath>
                </a14:m>
                <a:r>
                  <a:rPr lang="en-US" sz="2000" b="1" dirty="0"/>
                  <a:t> – </a:t>
                </a:r>
                <a:r>
                  <a:rPr lang="ru-RU" sz="2000" dirty="0"/>
                  <a:t>вектор относительных погрешностей найденных параметров гравитационного поля</a:t>
                </a:r>
                <a:endParaRPr lang="ru-RU" sz="2000" b="1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CA5AD4-E713-472D-AAD8-A46BF7970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4452537"/>
                <a:ext cx="4747226" cy="1015663"/>
              </a:xfrm>
              <a:prstGeom prst="rect">
                <a:avLst/>
              </a:prstGeom>
              <a:blipFill>
                <a:blip r:embed="rId11"/>
                <a:stretch>
                  <a:fillRect l="-1412" t="-2994" r="-1926" b="-9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48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2939C-1D36-4B46-A026-E2AEB107D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4153" y="1399837"/>
            <a:ext cx="7138574" cy="53539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Заголовок 1">
                <a:extLst>
                  <a:ext uri="{FF2B5EF4-FFF2-40B4-BE49-F238E27FC236}">
                    <a16:creationId xmlns:a16="http://schemas.microsoft.com/office/drawing/2014/main" id="{DB645A47-B742-4560-823C-B92D31B837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8869" y="554176"/>
                <a:ext cx="10515600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ru-RU" sz="3600" dirty="0"/>
                  <a:t>Зависимость относительной погрешности измерения параметров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3600" dirty="0"/>
                  <a:t>от области видимости и ошибок траекторных измерений для Эроса</a:t>
                </a:r>
                <a:br>
                  <a:rPr lang="ru-RU" sz="3600" dirty="0"/>
                </a:br>
                <a:endParaRPr lang="ru-RU" sz="3600" dirty="0"/>
              </a:p>
            </p:txBody>
          </p:sp>
        </mc:Choice>
        <mc:Fallback>
          <p:sp>
            <p:nvSpPr>
              <p:cNvPr id="3" name="Заголовок 1">
                <a:extLst>
                  <a:ext uri="{FF2B5EF4-FFF2-40B4-BE49-F238E27FC236}">
                    <a16:creationId xmlns:a16="http://schemas.microsoft.com/office/drawing/2014/main" id="{DB645A47-B742-4560-823C-B92D31B837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8869" y="554176"/>
                <a:ext cx="10515600" cy="1325563"/>
              </a:xfrm>
              <a:blipFill>
                <a:blip r:embed="rId3"/>
                <a:stretch>
                  <a:fillRect l="-1159" t="-29493" r="-1855" b="-1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01C55C97-9744-474B-BCCE-590347C9970C}"/>
                  </a:ext>
                </a:extLst>
              </p:cNvPr>
              <p:cNvSpPr/>
              <p:nvPr/>
            </p:nvSpPr>
            <p:spPr>
              <a:xfrm>
                <a:off x="444863" y="1960681"/>
                <a:ext cx="21517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)=3∙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01C55C97-9744-474B-BCCE-590347C99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1960681"/>
                <a:ext cx="2151756" cy="400110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25D69C36-81BB-46B9-883D-576944F5AC9A}"/>
                  </a:ext>
                </a:extLst>
              </p:cNvPr>
              <p:cNvSpPr/>
              <p:nvPr/>
            </p:nvSpPr>
            <p:spPr>
              <a:xfrm>
                <a:off x="444863" y="2373366"/>
                <a:ext cx="26207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.05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25D69C36-81BB-46B9-883D-576944F5AC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63" y="2373366"/>
                <a:ext cx="2620717" cy="400110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255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5E521E-663D-4421-BB8E-349A198F3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3334" y="1326830"/>
            <a:ext cx="7007088" cy="52553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2B4B461B-827F-4D7C-9DBD-BB40E52A9CDC}"/>
                  </a:ext>
                </a:extLst>
              </p:cNvPr>
              <p:cNvSpPr/>
              <p:nvPr/>
            </p:nvSpPr>
            <p:spPr>
              <a:xfrm>
                <a:off x="343263" y="1855440"/>
                <a:ext cx="21517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)=3∙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2B4B461B-827F-4D7C-9DBD-BB40E52A9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63" y="1855440"/>
                <a:ext cx="2151756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02B12E2-4C6E-4519-B8F6-F8FFDCDDC420}"/>
                  </a:ext>
                </a:extLst>
              </p:cNvPr>
              <p:cNvSpPr/>
              <p:nvPr/>
            </p:nvSpPr>
            <p:spPr>
              <a:xfrm>
                <a:off x="343263" y="2282763"/>
                <a:ext cx="27315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.05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02B12E2-4C6E-4519-B8F6-F8FFDCDDC4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63" y="2282763"/>
                <a:ext cx="2731517" cy="400110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02D1F591-B592-4EFF-9C75-E8B1B593FC71}"/>
                  </a:ext>
                </a:extLst>
              </p:cNvPr>
              <p:cNvSpPr/>
              <p:nvPr/>
            </p:nvSpPr>
            <p:spPr>
              <a:xfrm>
                <a:off x="343263" y="2939489"/>
                <a:ext cx="2822760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𝑐h𝑖𝑒𝑓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0</m:t>
                          </m:r>
                        </m:sub>
                      </m:sSub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02D1F591-B592-4EFF-9C75-E8B1B593FC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63" y="2939489"/>
                <a:ext cx="2822760" cy="4247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6E45AEE4-26D0-4E98-853E-6F2EFE50C486}"/>
                  </a:ext>
                </a:extLst>
              </p:cNvPr>
              <p:cNvSpPr/>
              <p:nvPr/>
            </p:nvSpPr>
            <p:spPr>
              <a:xfrm>
                <a:off x="343263" y="3388201"/>
                <a:ext cx="3300071" cy="446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𝑐h𝑖𝑒𝑓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6E45AEE4-26D0-4E98-853E-6F2EFE50C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63" y="3388201"/>
                <a:ext cx="3300071" cy="446854"/>
              </a:xfrm>
              <a:prstGeom prst="rect">
                <a:avLst/>
              </a:prstGeom>
              <a:blipFill>
                <a:blip r:embed="rId6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Заголовок 1">
                <a:extLst>
                  <a:ext uri="{FF2B5EF4-FFF2-40B4-BE49-F238E27FC236}">
                    <a16:creationId xmlns:a16="http://schemas.microsoft.com/office/drawing/2014/main" id="{FBA1EC2A-E668-4FAC-B171-A0CDF1485A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8869" y="489662"/>
                <a:ext cx="10515600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ru-RU" sz="3600" dirty="0"/>
                  <a:t>Зависимость относительной погрешности измерения параметров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3600" dirty="0"/>
                  <a:t>от ошибок траекторных измерений и начального фазового вектора материнского КА для Эроса</a:t>
                </a:r>
                <a:br>
                  <a:rPr lang="ru-RU" sz="3600" dirty="0"/>
                </a:br>
                <a:endParaRPr lang="ru-RU" sz="3600" dirty="0"/>
              </a:p>
            </p:txBody>
          </p:sp>
        </mc:Choice>
        <mc:Fallback>
          <p:sp>
            <p:nvSpPr>
              <p:cNvPr id="14" name="Заголовок 1">
                <a:extLst>
                  <a:ext uri="{FF2B5EF4-FFF2-40B4-BE49-F238E27FC236}">
                    <a16:creationId xmlns:a16="http://schemas.microsoft.com/office/drawing/2014/main" id="{FBA1EC2A-E668-4FAC-B171-A0CDF1485A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8869" y="489662"/>
                <a:ext cx="10515600" cy="1325563"/>
              </a:xfrm>
              <a:blipFill>
                <a:blip r:embed="rId7"/>
                <a:stretch>
                  <a:fillRect t="-28899" b="-18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0024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C379B93-9DD6-4441-88FA-2087B970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Астероид </a:t>
            </a:r>
            <a:r>
              <a:rPr lang="ru-RU" sz="3600" dirty="0" err="1"/>
              <a:t>Итокава</a:t>
            </a:r>
            <a:endParaRPr lang="ru-RU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D25AAA-5E3D-43B6-BADC-109AB35BB8B8}"/>
                  </a:ext>
                </a:extLst>
              </p:cNvPr>
              <p:cNvSpPr txBox="1"/>
              <p:nvPr/>
            </p:nvSpPr>
            <p:spPr>
              <a:xfrm>
                <a:off x="668015" y="1644105"/>
                <a:ext cx="5449084" cy="380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/>
                  <a:t>Задача оптимизации решается с </a:t>
                </a:r>
                <a:r>
                  <a:rPr lang="ru-RU" sz="2000" u="sng" dirty="0"/>
                  <a:t>следующими условиями</a:t>
                </a:r>
                <a:r>
                  <a:rPr lang="ru-RU" sz="2000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Начальное приближение коэффициентов:</a:t>
                </a:r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 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Начальное приближение гравитационного параметра: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=0.1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Боксовые условия: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−0.5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 sz="2000" b="0" i="0" smtClean="0">
                          <a:latin typeface="Cambria Math" panose="02040503050406030204" pitchFamily="18" charset="0"/>
                        </a:rPr>
                        <m:t>и </m:t>
                      </m:r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≤0.5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D25AAA-5E3D-43B6-BADC-109AB35BB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15" y="1644105"/>
                <a:ext cx="5449084" cy="3809313"/>
              </a:xfrm>
              <a:prstGeom prst="rect">
                <a:avLst/>
              </a:prstGeom>
              <a:blipFill>
                <a:blip r:embed="rId3"/>
                <a:stretch>
                  <a:fillRect l="-1232" t="-9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5B6CE9-7644-443F-9347-1C7CDF02D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771" y="954606"/>
            <a:ext cx="6250229" cy="46858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B02479-E05E-4FE7-9987-B8B770EB244F}"/>
              </a:ext>
            </a:extLst>
          </p:cNvPr>
          <p:cNvSpPr txBox="1"/>
          <p:nvPr/>
        </p:nvSpPr>
        <p:spPr>
          <a:xfrm>
            <a:off x="6945478" y="847283"/>
            <a:ext cx="455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 1 января 2020 года по 1 февраля 2020 года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825B9A-7954-426A-BE68-E3AA6AEE172D}"/>
              </a:ext>
            </a:extLst>
          </p:cNvPr>
          <p:cNvSpPr txBox="1"/>
          <p:nvPr/>
        </p:nvSpPr>
        <p:spPr>
          <a:xfrm>
            <a:off x="6015404" y="5599417"/>
            <a:ext cx="6102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Степени возмущений относительно величины центрального гравитационного поля астероида </a:t>
            </a:r>
            <a:r>
              <a:rPr lang="ru-RU" dirty="0" err="1"/>
              <a:t>Итокава</a:t>
            </a:r>
            <a:r>
              <a:rPr lang="ru-RU" dirty="0"/>
              <a:t> на 1.5 км орбите с отношением площади к массе КА равным 0.05</a:t>
            </a:r>
          </a:p>
        </p:txBody>
      </p:sp>
    </p:spTree>
    <p:extLst>
      <p:ext uri="{BB962C8B-B14F-4D97-AF65-F5344CB8AC3E}">
        <p14:creationId xmlns:p14="http://schemas.microsoft.com/office/powerpoint/2010/main" val="1309772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3D789A-B71C-48EA-80A5-2B7ED95BCD9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71526" y="2701924"/>
            <a:ext cx="130332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FA66C98-D07D-4FBC-B296-FAA991A4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Коэффициенты Стокса для </a:t>
            </a:r>
            <a:r>
              <a:rPr lang="ru-RU" sz="3600" dirty="0" err="1"/>
              <a:t>Итокавы</a:t>
            </a:r>
            <a:endParaRPr lang="ru-RU" sz="36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96C1A8-722A-4779-9ED7-EA3814CF475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71526" y="2361886"/>
            <a:ext cx="148587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3A3E2F4D-674A-4151-9E39-D6C11333CC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489574"/>
              </p:ext>
            </p:extLst>
          </p:nvPr>
        </p:nvGraphicFramePr>
        <p:xfrm>
          <a:off x="2671526" y="1325563"/>
          <a:ext cx="7220355" cy="4674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Equation" r:id="rId3" imgW="5626100" imgH="3644900" progId="Equation.DSMT4">
                  <p:embed/>
                </p:oleObj>
              </mc:Choice>
              <mc:Fallback>
                <p:oleObj name="Equation" r:id="rId3" imgW="5626100" imgH="36449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526" y="1325563"/>
                        <a:ext cx="7220355" cy="46748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9837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C35B4B-F3F4-4E77-86D0-46474D9D3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494" y="1274691"/>
            <a:ext cx="7227404" cy="54205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Заголовок 1">
                <a:extLst>
                  <a:ext uri="{FF2B5EF4-FFF2-40B4-BE49-F238E27FC236}">
                    <a16:creationId xmlns:a16="http://schemas.microsoft.com/office/drawing/2014/main" id="{383A7A53-E87E-4767-BB93-D465799613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58688" y="520355"/>
                <a:ext cx="10515600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ru-RU" sz="3600" dirty="0"/>
                  <a:t>Зависимость относительной погрешности измерения параметров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3600" dirty="0"/>
                  <a:t>от ошибок траекторных измерений и начального фазового вектора материнского КА для </a:t>
                </a:r>
                <a:r>
                  <a:rPr lang="ru-RU" sz="3600" dirty="0" err="1"/>
                  <a:t>Итокавы</a:t>
                </a:r>
                <a:br>
                  <a:rPr lang="ru-RU" sz="3600" dirty="0"/>
                </a:br>
                <a:endParaRPr lang="ru-RU" sz="3600" dirty="0"/>
              </a:p>
            </p:txBody>
          </p:sp>
        </mc:Choice>
        <mc:Fallback>
          <p:sp>
            <p:nvSpPr>
              <p:cNvPr id="9" name="Заголовок 1">
                <a:extLst>
                  <a:ext uri="{FF2B5EF4-FFF2-40B4-BE49-F238E27FC236}">
                    <a16:creationId xmlns:a16="http://schemas.microsoft.com/office/drawing/2014/main" id="{383A7A53-E87E-4767-BB93-D465799613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8688" y="520355"/>
                <a:ext cx="10515600" cy="1325563"/>
              </a:xfrm>
              <a:blipFill>
                <a:blip r:embed="rId3"/>
                <a:stretch>
                  <a:fillRect l="-1449" t="-28899" r="-1507" b="-18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6E2D061E-A5A3-4566-A074-A3DD6B8812CF}"/>
                  </a:ext>
                </a:extLst>
              </p:cNvPr>
              <p:cNvSpPr/>
              <p:nvPr/>
            </p:nvSpPr>
            <p:spPr>
              <a:xfrm>
                <a:off x="353423" y="1845918"/>
                <a:ext cx="21517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)=3∙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6E2D061E-A5A3-4566-A074-A3DD6B881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23" y="1845918"/>
                <a:ext cx="2151756" cy="400110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44173CFD-AA5C-41A1-86D1-0F343E0F4188}"/>
                  </a:ext>
                </a:extLst>
              </p:cNvPr>
              <p:cNvSpPr/>
              <p:nvPr/>
            </p:nvSpPr>
            <p:spPr>
              <a:xfrm>
                <a:off x="353423" y="2273241"/>
                <a:ext cx="27315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.05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44173CFD-AA5C-41A1-86D1-0F343E0F41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23" y="2273241"/>
                <a:ext cx="2731517" cy="400110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8197367-7538-4E49-AD33-0D97A80D130E}"/>
                  </a:ext>
                </a:extLst>
              </p:cNvPr>
              <p:cNvSpPr/>
              <p:nvPr/>
            </p:nvSpPr>
            <p:spPr>
              <a:xfrm>
                <a:off x="353423" y="2929967"/>
                <a:ext cx="2822760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𝑐h𝑖𝑒𝑓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0</m:t>
                          </m:r>
                        </m:sub>
                      </m:sSub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8197367-7538-4E49-AD33-0D97A80D13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23" y="2929967"/>
                <a:ext cx="2822760" cy="424732"/>
              </a:xfrm>
              <a:prstGeom prst="rect">
                <a:avLst/>
              </a:prstGeom>
              <a:blipFill>
                <a:blip r:embed="rId6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72E69D1-0C37-4DAE-8816-9C5870B03CF5}"/>
                  </a:ext>
                </a:extLst>
              </p:cNvPr>
              <p:cNvSpPr/>
              <p:nvPr/>
            </p:nvSpPr>
            <p:spPr>
              <a:xfrm>
                <a:off x="353423" y="3378679"/>
                <a:ext cx="3300071" cy="446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𝑐h𝑖𝑒𝑓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мм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72E69D1-0C37-4DAE-8816-9C5870B03C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23" y="3378679"/>
                <a:ext cx="3300071" cy="446854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4213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E875321-6D6C-482D-84F8-A372171C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6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Орбиты аппаратов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DDDA61-87AD-4F17-82A2-C653ED823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1" y="1876743"/>
            <a:ext cx="5941060" cy="4455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9FECD9-27AA-4BFC-B156-C6BAB1450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6743"/>
            <a:ext cx="5941060" cy="44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8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33D6D9D-5917-4781-9B96-510B578B7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Исследования астероидов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E30D8-0832-4AEE-99E8-E39E5F05A0F4}"/>
              </a:ext>
            </a:extLst>
          </p:cNvPr>
          <p:cNvSpPr txBox="1"/>
          <p:nvPr/>
        </p:nvSpPr>
        <p:spPr>
          <a:xfrm>
            <a:off x="168148" y="2185319"/>
            <a:ext cx="457657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Некоторые астероиды, гравитационное поле которых было исследовано в следующих миссиях:</a:t>
            </a:r>
            <a:endParaRPr lang="en-US" sz="2000" dirty="0"/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Eros       - NEAR Shoemaker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Vesta     - Dawn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Itokawa - Hayabusa</a:t>
            </a:r>
            <a:r>
              <a:rPr lang="ru-RU" sz="2000" dirty="0"/>
              <a:t>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Bennu    - OSIRIS-Rex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AB6DD-4734-4A5A-AB26-38923D76CF3B}"/>
              </a:ext>
            </a:extLst>
          </p:cNvPr>
          <p:cNvSpPr txBox="1"/>
          <p:nvPr/>
        </p:nvSpPr>
        <p:spPr>
          <a:xfrm>
            <a:off x="5417925" y="6360122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Источник</a:t>
            </a:r>
            <a:r>
              <a:rPr lang="en-US" dirty="0"/>
              <a:t>: Emily </a:t>
            </a:r>
            <a:r>
              <a:rPr lang="en-US" dirty="0" err="1"/>
              <a:t>Lakdawalla</a:t>
            </a:r>
            <a:r>
              <a:rPr lang="en-US" dirty="0"/>
              <a:t>/The Planetary Society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DE07F-3F40-45BE-B8A0-D5AB0E316344}"/>
              </a:ext>
            </a:extLst>
          </p:cNvPr>
          <p:cNvSpPr txBox="1"/>
          <p:nvPr/>
        </p:nvSpPr>
        <p:spPr>
          <a:xfrm>
            <a:off x="11332741" y="632128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3/16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8D8DBD-F926-4F27-B730-4E824742E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38" y="1070479"/>
            <a:ext cx="7471454" cy="52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9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DD3C8DA-9026-45DC-BEC2-8B6E9056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Цель работы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9ED9A-442B-4EF2-80E1-10036B7F829E}"/>
              </a:ext>
            </a:extLst>
          </p:cNvPr>
          <p:cNvSpPr txBox="1"/>
          <p:nvPr/>
        </p:nvSpPr>
        <p:spPr>
          <a:xfrm>
            <a:off x="2015159" y="1714741"/>
            <a:ext cx="81616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/>
              <a:t>Построить методику определения параметров гравитационного поля астероида с помощью группы малых аппаратов. </a:t>
            </a:r>
          </a:p>
          <a:p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/>
              <a:t>Исследовать точность нахождения параметров гравитационного поля астероида в зависимости от: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/>
              <a:t>ошибки начального фазового вектора аппаратов,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/>
              <a:t> ошибок траекторных измерений,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/>
              <a:t> радиуса видимости радиометрической системы.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6BCA2-2903-43F8-A1C2-DC4C735C8C6D}"/>
              </a:ext>
            </a:extLst>
          </p:cNvPr>
          <p:cNvSpPr txBox="1"/>
          <p:nvPr/>
        </p:nvSpPr>
        <p:spPr>
          <a:xfrm>
            <a:off x="11332741" y="632128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4/16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35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85B345E-1A99-49C7-994B-2730F9A84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Постановка задачи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D07CA9-A261-42F3-B4C3-91A12101D082}"/>
              </a:ext>
            </a:extLst>
          </p:cNvPr>
          <p:cNvSpPr txBox="1"/>
          <p:nvPr/>
        </p:nvSpPr>
        <p:spPr>
          <a:xfrm>
            <a:off x="478483" y="1046351"/>
            <a:ext cx="64590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Рассматривается групповой полет аппаратов вокруг астероида. Примем следующие предположения:</a:t>
            </a:r>
          </a:p>
          <a:p>
            <a:pPr algn="just"/>
            <a:endParaRPr lang="ru-R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Известны размер, угловая скорость вращения астероида и радиус аппроксимирующей сферы,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Группа состоит из материнского и дочерних космических аппаратов (КА),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Управления аппаратами не рассматривается,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Траекторными измерениями являются </a:t>
            </a:r>
            <a:r>
              <a:rPr lang="ru-RU" sz="2000" u="sng" dirty="0"/>
              <a:t>расстояние</a:t>
            </a:r>
            <a:r>
              <a:rPr lang="ru-RU" sz="2000" dirty="0"/>
              <a:t> и </a:t>
            </a:r>
            <a:r>
              <a:rPr lang="ru-RU" sz="2000" u="sng" dirty="0"/>
              <a:t>радиальная скорость</a:t>
            </a:r>
            <a:r>
              <a:rPr lang="ru-RU" sz="2000" dirty="0"/>
              <a:t> между материнским и дочерними КА в заданные моменты времени.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49CA31C-7D78-41D3-B9C8-2B8540AE7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834" y="1325562"/>
            <a:ext cx="5123713" cy="38427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7E516C8-DE97-46D1-98B4-1E5EE6490682}"/>
              </a:ext>
            </a:extLst>
          </p:cNvPr>
          <p:cNvSpPr txBox="1"/>
          <p:nvPr/>
        </p:nvSpPr>
        <p:spPr>
          <a:xfrm>
            <a:off x="396721" y="5716023"/>
            <a:ext cx="113985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Задача состоит в определении </a:t>
            </a:r>
            <a:r>
              <a:rPr lang="ru-RU" sz="2000" u="sng" dirty="0"/>
              <a:t>гравитационного параметра </a:t>
            </a:r>
            <a:r>
              <a:rPr lang="ru-RU" sz="2000" dirty="0"/>
              <a:t>и </a:t>
            </a:r>
            <a:r>
              <a:rPr lang="ru-RU" sz="2000" u="sng" dirty="0"/>
              <a:t>коэффициентов перед гармониками</a:t>
            </a:r>
            <a:r>
              <a:rPr lang="ru-RU" sz="2000" dirty="0"/>
              <a:t> в модели сферических гармоник гравитационного поля астероида с помощью траекторных измерений.</a:t>
            </a:r>
          </a:p>
          <a:p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1E665-689B-4320-BD08-38657132884D}"/>
              </a:ext>
            </a:extLst>
          </p:cNvPr>
          <p:cNvSpPr txBox="1"/>
          <p:nvPr/>
        </p:nvSpPr>
        <p:spPr>
          <a:xfrm>
            <a:off x="6937513" y="5022281"/>
            <a:ext cx="5423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Движение группы аппаратов вокруг астероида Эрос. </a:t>
            </a:r>
          </a:p>
          <a:p>
            <a:pPr algn="ctr"/>
            <a:r>
              <a:rPr lang="ru-RU" dirty="0"/>
              <a:t>Орбита </a:t>
            </a:r>
            <a:r>
              <a:rPr lang="en-US" dirty="0"/>
              <a:t>R=40 </a:t>
            </a:r>
            <a:r>
              <a:rPr lang="ru-RU" dirty="0"/>
              <a:t>км, </a:t>
            </a:r>
            <a:r>
              <a:rPr lang="en-US" dirty="0" err="1"/>
              <a:t>inc</a:t>
            </a:r>
            <a:r>
              <a:rPr lang="en-US" dirty="0"/>
              <a:t> = </a:t>
            </a:r>
            <a:r>
              <a:rPr lang="ru-RU" dirty="0"/>
              <a:t>85°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0175BA-4E6F-4063-8270-677649E97C1A}"/>
              </a:ext>
            </a:extLst>
          </p:cNvPr>
          <p:cNvSpPr txBox="1"/>
          <p:nvPr/>
        </p:nvSpPr>
        <p:spPr>
          <a:xfrm>
            <a:off x="11332741" y="632128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18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D93B6D-AD45-42AC-9EEE-DE67FC7F5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Движение аппаратов в гравитационном поле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D5704D-2F9A-4022-BE46-5B69EBEE7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3676" y="979912"/>
            <a:ext cx="3995269" cy="3902226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0E654DC8-BF69-470B-89AE-9645CF281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206" y="4354828"/>
            <a:ext cx="150500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56F8EF92-ADC4-4D8A-8EB0-FB71ABF03A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951637"/>
              </p:ext>
            </p:extLst>
          </p:nvPr>
        </p:nvGraphicFramePr>
        <p:xfrm>
          <a:off x="596900" y="4142423"/>
          <a:ext cx="7323138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Equation" r:id="rId4" imgW="3695400" imgH="507960" progId="Equation.DSMT4">
                  <p:embed/>
                </p:oleObj>
              </mc:Choice>
              <mc:Fallback>
                <p:oleObj name="Equation" r:id="rId4" imgW="3695400" imgH="50796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4142423"/>
                        <a:ext cx="7323138" cy="1006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2">
            <a:extLst>
              <a:ext uri="{FF2B5EF4-FFF2-40B4-BE49-F238E27FC236}">
                <a16:creationId xmlns:a16="http://schemas.microsoft.com/office/drawing/2014/main" id="{0A1D7680-6E99-4B97-BE22-CCE08971B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36" y="35239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43D1A9-698C-43AA-8E61-29985A8D441A}"/>
              </a:ext>
            </a:extLst>
          </p:cNvPr>
          <p:cNvSpPr txBox="1"/>
          <p:nvPr/>
        </p:nvSpPr>
        <p:spPr>
          <a:xfrm>
            <a:off x="660538" y="1002297"/>
            <a:ext cx="763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Уравнения движения</a:t>
            </a:r>
            <a:r>
              <a:rPr lang="en-US" sz="2000" dirty="0"/>
              <a:t> </a:t>
            </a:r>
            <a:r>
              <a:rPr lang="ru-RU" sz="2000" dirty="0"/>
              <a:t>для каждого аппарата в группе имеет вид: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301425-6055-4A2D-BB6F-F3572F7A75B6}"/>
                  </a:ext>
                </a:extLst>
              </p:cNvPr>
              <p:cNvSpPr txBox="1"/>
              <p:nvPr/>
            </p:nvSpPr>
            <p:spPr>
              <a:xfrm>
                <a:off x="660538" y="2438712"/>
                <a:ext cx="6192146" cy="244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𝐫</m:t>
                    </m:r>
                  </m:oMath>
                </a14:m>
                <a:r>
                  <a:rPr lang="en-US" sz="2000" b="1" dirty="0"/>
                  <a:t> – </a:t>
                </a:r>
                <a:r>
                  <a:rPr lang="ru-RU" sz="2000" dirty="0"/>
                  <a:t>радиус-вектор аппарата в ИСК, </a:t>
                </a:r>
              </a:p>
              <a:p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sz="2000" b="1" dirty="0"/>
                  <a:t> –</a:t>
                </a:r>
                <a:r>
                  <a:rPr lang="ru-RU" sz="2000" b="1" dirty="0"/>
                  <a:t> </a:t>
                </a:r>
                <a:r>
                  <a:rPr lang="ru-RU" sz="2000" dirty="0"/>
                  <a:t>скорость аппарата в ИСК</a:t>
                </a:r>
                <a:r>
                  <a:rPr lang="en-US" sz="2000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𝑆𝑅𝑃</m:t>
                        </m:r>
                      </m:sub>
                    </m:sSub>
                  </m:oMath>
                </a14:m>
                <a:r>
                  <a:rPr lang="ru-RU" sz="2000" b="1" dirty="0"/>
                  <a:t> </a:t>
                </a:r>
                <a:r>
                  <a:rPr lang="en-US" sz="2000" b="1" dirty="0"/>
                  <a:t>–</a:t>
                </a:r>
                <a:r>
                  <a:rPr lang="ru-RU" sz="2000" b="1" dirty="0"/>
                  <a:t> </a:t>
                </a:r>
                <a:r>
                  <a:rPr lang="ru-RU" sz="2000" dirty="0"/>
                  <a:t>ускорение силы светового давления,</a:t>
                </a:r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𝑏𝑜𝑑𝑦</m:t>
                        </m:r>
                      </m:sub>
                    </m:sSub>
                  </m:oMath>
                </a14:m>
                <a:r>
                  <a:rPr lang="ru-RU" sz="2000" b="1" dirty="0"/>
                  <a:t> </a:t>
                </a:r>
                <a:r>
                  <a:rPr lang="en-US" sz="2000" b="1" dirty="0"/>
                  <a:t>–</a:t>
                </a:r>
                <a:r>
                  <a:rPr lang="ru-RU" sz="2000" b="1" dirty="0"/>
                  <a:t> </a:t>
                </a:r>
                <a:r>
                  <a:rPr lang="ru-RU" sz="2000" dirty="0"/>
                  <a:t>ускорения</a:t>
                </a:r>
                <a:r>
                  <a:rPr lang="en-US" sz="2000" dirty="0"/>
                  <a:t> </a:t>
                </a:r>
                <a:r>
                  <a:rPr lang="ru-RU" sz="2000" dirty="0"/>
                  <a:t>силы гравитационного притяжения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ru-RU" sz="2000" dirty="0"/>
                  <a:t> тел.</a:t>
                </a:r>
                <a:endParaRPr lang="en-US" sz="2000" dirty="0"/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endParaRPr lang="ru-RU" b="1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301425-6055-4A2D-BB6F-F3572F7A7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38" y="2438712"/>
                <a:ext cx="6192146" cy="2443426"/>
              </a:xfrm>
              <a:prstGeom prst="rect">
                <a:avLst/>
              </a:prstGeom>
              <a:blipFill>
                <a:blip r:embed="rId6"/>
                <a:stretch>
                  <a:fillRect l="-984" t="-12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510EC4-63C4-4361-9ED3-EACC97B84874}"/>
                  </a:ext>
                </a:extLst>
              </p:cNvPr>
              <p:cNvSpPr txBox="1"/>
              <p:nvPr/>
            </p:nvSpPr>
            <p:spPr>
              <a:xfrm>
                <a:off x="589936" y="5194222"/>
                <a:ext cx="9377797" cy="1631216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ru-RU" sz="2000" dirty="0"/>
                  <a:t>где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ru-RU" sz="2000" dirty="0"/>
                  <a:t> – </a:t>
                </a:r>
                <a:r>
                  <a:rPr lang="ru-RU" sz="2000" u="sng" dirty="0"/>
                  <a:t>гравитационный параметр</a:t>
                </a:r>
                <a:r>
                  <a:rPr lang="ru-RU" sz="2000" dirty="0"/>
                  <a:t>, 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– </a:t>
                </a:r>
                <a:r>
                  <a:rPr lang="ru-RU" sz="2000" dirty="0"/>
                  <a:t>радиус</a:t>
                </a:r>
                <a:r>
                  <a:rPr lang="en-US" sz="2000" dirty="0"/>
                  <a:t> </a:t>
                </a:r>
                <a:r>
                  <a:rPr lang="ru-RU" sz="2000" dirty="0"/>
                  <a:t>аппроксимирующей сферы</a:t>
                </a:r>
                <a:r>
                  <a:rPr lang="en-US" sz="2000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b="1" dirty="0"/>
                  <a:t> – </a:t>
                </a:r>
                <a:r>
                  <a:rPr lang="en-US" sz="2000" dirty="0"/>
                  <a:t> </a:t>
                </a:r>
                <a:r>
                  <a:rPr lang="ru-RU" sz="2000" dirty="0"/>
                  <a:t>присоединенная функция Лежандра</a:t>
                </a:r>
                <a:r>
                  <a:rPr lang="en-US" sz="2000" dirty="0"/>
                  <a:t>, 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– </a:t>
                </a:r>
                <a:r>
                  <a:rPr lang="ru-RU" sz="2000" dirty="0"/>
                  <a:t>степень и порядок полинома,</a:t>
                </a:r>
                <a:r>
                  <a:rPr lang="en-US" sz="2000" dirty="0"/>
                  <a:t> </a:t>
                </a:r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ru-RU" sz="2000" dirty="0"/>
                  <a:t> </a:t>
                </a:r>
                <a:r>
                  <a:rPr lang="en-US" sz="2000" dirty="0"/>
                  <a:t>– </a:t>
                </a:r>
                <a:r>
                  <a:rPr lang="ru-RU" sz="2000" dirty="0"/>
                  <a:t>зенитный и азимутальный углы,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b="1" dirty="0"/>
                  <a:t> –  </a:t>
                </a:r>
                <a:r>
                  <a:rPr lang="ru-RU" sz="2000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коэффициенты разложения гравитационного поля</a:t>
                </a:r>
                <a:r>
                  <a:rPr lang="ru-RU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(определяемые параметры).</a:t>
                </a:r>
                <a:endParaRPr lang="ru-RU" sz="2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510EC4-63C4-4361-9ED3-EACC97B84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36" y="5194222"/>
                <a:ext cx="9377797" cy="1631216"/>
              </a:xfrm>
              <a:prstGeom prst="rect">
                <a:avLst/>
              </a:prstGeom>
              <a:blipFill>
                <a:blip r:embed="rId7"/>
                <a:stretch>
                  <a:fillRect l="-715" t="-1866" b="-55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6FE2651F-E580-4FE4-B7FE-3F4A523CA7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397879"/>
              </p:ext>
            </p:extLst>
          </p:nvPr>
        </p:nvGraphicFramePr>
        <p:xfrm>
          <a:off x="2729329" y="1415677"/>
          <a:ext cx="3494894" cy="1047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Equation" r:id="rId8" imgW="1612800" imgH="482400" progId="Equation.DSMT4">
                  <p:embed/>
                </p:oleObj>
              </mc:Choice>
              <mc:Fallback>
                <p:oleObj name="Equation" r:id="rId8" imgW="1612800" imgH="4824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329" y="1415677"/>
                        <a:ext cx="3494894" cy="10474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DD44A97B-3281-49D9-8549-1CE024883C42}"/>
              </a:ext>
            </a:extLst>
          </p:cNvPr>
          <p:cNvSpPr txBox="1"/>
          <p:nvPr/>
        </p:nvSpPr>
        <p:spPr>
          <a:xfrm>
            <a:off x="11332741" y="632128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6/16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3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08255B-5B31-4471-AD43-7A05606F8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906" y="1674957"/>
            <a:ext cx="4303833" cy="371703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29F2264-D5AE-4300-B60F-89C77EFB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Задача оптимизации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E850887-A73F-4ECC-8780-03CD3CC040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304319"/>
              </p:ext>
            </p:extLst>
          </p:nvPr>
        </p:nvGraphicFramePr>
        <p:xfrm>
          <a:off x="458472" y="971988"/>
          <a:ext cx="7829550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" name="Equation" r:id="rId4" imgW="3797280" imgH="685800" progId="Equation.DSMT4">
                  <p:embed/>
                </p:oleObj>
              </mc:Choice>
              <mc:Fallback>
                <p:oleObj name="Equation" r:id="rId4" imgW="3797280" imgH="685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72" y="971988"/>
                        <a:ext cx="7829550" cy="1411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7D988038-08FA-4B8E-A5CE-7C4CC4067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61" y="2200968"/>
            <a:ext cx="153136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5809E15-176C-4C1A-BC29-E681E95CC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331" y="2009916"/>
            <a:ext cx="136822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2D91FB32-45EC-419A-9A32-FFE0D649FA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745247"/>
              </p:ext>
            </p:extLst>
          </p:nvPr>
        </p:nvGraphicFramePr>
        <p:xfrm>
          <a:off x="553065" y="4075517"/>
          <a:ext cx="3428795" cy="1463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name="Equation" r:id="rId6" imgW="1904760" imgH="812520" progId="Equation.DSMT4">
                  <p:embed/>
                </p:oleObj>
              </mc:Choice>
              <mc:Fallback>
                <p:oleObj name="Equation" r:id="rId6" imgW="1904760" imgH="8125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65" y="4075517"/>
                        <a:ext cx="3428795" cy="14635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0D6DB-8351-487A-85AD-7D3BF19FD4F0}"/>
                  </a:ext>
                </a:extLst>
              </p:cNvPr>
              <p:cNvSpPr txBox="1"/>
              <p:nvPr/>
            </p:nvSpPr>
            <p:spPr>
              <a:xfrm>
                <a:off x="447261" y="2460251"/>
                <a:ext cx="6525150" cy="134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ru-RU" sz="2000" dirty="0"/>
                  <a:t>где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𝑛𝑚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200" dirty="0"/>
                          <m:t> </m:t>
                        </m:r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𝑛𝑚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;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- </a:t>
                </a:r>
                <a:r>
                  <a:rPr lang="ru-RU" sz="2000" dirty="0"/>
                  <a:t>вектор коэффициентов,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200" i="1" dirty="0"/>
                  <a:t>k</a:t>
                </a:r>
                <a:r>
                  <a:rPr lang="en-US" sz="2400" dirty="0"/>
                  <a:t> </a:t>
                </a:r>
                <a:r>
                  <a:rPr lang="ru-RU" dirty="0"/>
                  <a:t> </a:t>
                </a:r>
                <a:r>
                  <a:rPr lang="en-US" dirty="0"/>
                  <a:t> </a:t>
                </a:r>
                <a:r>
                  <a:rPr lang="en-US" sz="2000" b="1" dirty="0"/>
                  <a:t> – </a:t>
                </a:r>
                <a:r>
                  <a:rPr lang="en-US" sz="2000" dirty="0"/>
                  <a:t> </a:t>
                </a:r>
                <a:r>
                  <a:rPr lang="ru-RU" sz="2000" dirty="0"/>
                  <a:t>количество дочерних аппаратов в группе,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200" b="1" dirty="0"/>
                  <a:t> </a:t>
                </a:r>
                <a:r>
                  <a:rPr lang="en-US" sz="2000" b="1" dirty="0"/>
                  <a:t> –  </a:t>
                </a:r>
                <a:r>
                  <a:rPr lang="ru-RU" sz="2000" dirty="0"/>
                  <a:t>количество измерений на орбите</a:t>
                </a:r>
                <a:r>
                  <a:rPr lang="en-US" sz="2000" dirty="0"/>
                  <a:t>.</a:t>
                </a:r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0D6DB-8351-487A-85AD-7D3BF19FD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1" y="2460251"/>
                <a:ext cx="6525150" cy="1345112"/>
              </a:xfrm>
              <a:prstGeom prst="rect">
                <a:avLst/>
              </a:prstGeom>
              <a:blipFill>
                <a:blip r:embed="rId8"/>
                <a:stretch>
                  <a:fillRect l="-1214" b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E101547-87B7-451B-937F-E0282EBFBE0D}"/>
                  </a:ext>
                </a:extLst>
              </p:cNvPr>
              <p:cNvSpPr/>
              <p:nvPr/>
            </p:nvSpPr>
            <p:spPr>
              <a:xfrm>
                <a:off x="447261" y="5609626"/>
                <a:ext cx="7478811" cy="89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0" smtClean="0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𝑐h𝑖𝑒𝑓</m:t>
                        </m:r>
                      </m:sup>
                    </m:sSup>
                  </m:oMath>
                </a14:m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0" smtClean="0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</m:acc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𝑐h𝑖𝑒𝑓</m:t>
                        </m:r>
                      </m:sup>
                    </m:sSup>
                  </m:oMath>
                </a14:m>
                <a:r>
                  <a:rPr lang="en-US" sz="2000" b="1" dirty="0"/>
                  <a:t> – </a:t>
                </a:r>
                <a:r>
                  <a:rPr lang="ru-RU" sz="2000" dirty="0"/>
                  <a:t> радиус-вектор и скорость материнского аппарата,</a:t>
                </a:r>
                <a:endParaRPr lang="en-US" sz="2000" dirty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  <a:r>
                  <a:rPr lang="en-US" sz="2000" b="1" dirty="0"/>
                  <a:t> – </a:t>
                </a:r>
                <a:r>
                  <a:rPr lang="ru-RU" sz="2000" dirty="0"/>
                  <a:t>радиус-вектор и скорость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ru-RU" sz="2000" dirty="0"/>
                  <a:t>-го дочернего аппарата.</a:t>
                </a:r>
                <a:endParaRPr lang="ru-RU" dirty="0"/>
              </a:p>
            </p:txBody>
          </p:sp>
        </mc:Choice>
        <mc:Fallback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E101547-87B7-451B-937F-E0282EBFBE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1" y="5609626"/>
                <a:ext cx="7478811" cy="890180"/>
              </a:xfrm>
              <a:prstGeom prst="rect">
                <a:avLst/>
              </a:prstGeom>
              <a:blipFill>
                <a:blip r:embed="rId9"/>
                <a:stretch>
                  <a:fillRect r="-163" b="-136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86F89F9-FF75-43D4-BD8B-E61B486F15FB}"/>
              </a:ext>
            </a:extLst>
          </p:cNvPr>
          <p:cNvSpPr txBox="1"/>
          <p:nvPr/>
        </p:nvSpPr>
        <p:spPr>
          <a:xfrm>
            <a:off x="11332741" y="632128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7/16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2235E3-7193-4512-9F65-E64FF0654DE0}"/>
                  </a:ext>
                </a:extLst>
              </p:cNvPr>
              <p:cNvSpPr txBox="1"/>
              <p:nvPr/>
            </p:nvSpPr>
            <p:spPr>
              <a:xfrm>
                <a:off x="7977219" y="5424960"/>
                <a:ext cx="3231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Траекторные измерения: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acc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2235E3-7193-4512-9F65-E64FF0654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219" y="5424960"/>
                <a:ext cx="3231206" cy="369332"/>
              </a:xfrm>
              <a:prstGeom prst="rect">
                <a:avLst/>
              </a:prstGeom>
              <a:blipFill>
                <a:blip r:embed="rId10"/>
                <a:stretch>
                  <a:fillRect l="-1698" t="-983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231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450AE7-4785-4FF3-A90E-4E731D6D5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6613" y="67952"/>
            <a:ext cx="6404268" cy="635276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6554306-D278-4A1B-B79D-6270E574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" y="9939"/>
            <a:ext cx="6402457" cy="1033649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Схема решения задачи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FBBB5-0BA6-4C33-BB2F-9B4BED3C71FA}"/>
              </a:ext>
            </a:extLst>
          </p:cNvPr>
          <p:cNvSpPr txBox="1"/>
          <p:nvPr/>
        </p:nvSpPr>
        <p:spPr>
          <a:xfrm>
            <a:off x="7607410" y="6420716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Схема решения задачи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B7355F-9FFD-4B36-87A9-2FE5CE2C2A40}"/>
              </a:ext>
            </a:extLst>
          </p:cNvPr>
          <p:cNvSpPr txBox="1"/>
          <p:nvPr/>
        </p:nvSpPr>
        <p:spPr>
          <a:xfrm>
            <a:off x="325486" y="3643631"/>
            <a:ext cx="5386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/>
              <a:t>Оптимизация целевой функции:</a:t>
            </a:r>
          </a:p>
          <a:p>
            <a:pPr algn="just"/>
            <a:endParaRPr lang="ru-R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Задача решается методом доверительных областей с помощью функции </a:t>
            </a:r>
            <a:r>
              <a:rPr lang="ru-RU" sz="2000" dirty="0" err="1"/>
              <a:t>Матлаба</a:t>
            </a:r>
            <a:r>
              <a:rPr lang="ru-RU" sz="2000" dirty="0"/>
              <a:t> </a:t>
            </a:r>
            <a:r>
              <a:rPr lang="en-US" sz="2000" dirty="0" err="1"/>
              <a:t>lsqnonlin</a:t>
            </a:r>
            <a:r>
              <a:rPr lang="ru-RU" sz="2000" dirty="0"/>
              <a:t>,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Был построен Якобиан целевой функции, для которого были использованы уравнения в вариациях,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3D23B3-8ED7-4AC0-971A-5A685BDD8B22}"/>
                  </a:ext>
                </a:extLst>
              </p:cNvPr>
              <p:cNvSpPr txBox="1"/>
              <p:nvPr/>
            </p:nvSpPr>
            <p:spPr>
              <a:xfrm>
                <a:off x="325486" y="1043588"/>
                <a:ext cx="481547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u="sng" dirty="0"/>
                  <a:t>Формирование траекторных измерений:</a:t>
                </a:r>
                <a:endParaRPr lang="en-US" sz="2000" u="sng" dirty="0"/>
              </a:p>
              <a:p>
                <a:pPr algn="just"/>
                <a:endParaRPr lang="ru-RU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Ошибки имеют вид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d>
                      <m:dPr>
                        <m:ctrl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/>
                  <a:t>,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Область видимости – сфера радиуса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𝑜𝑏𝑠𝑒𝑟𝑣𝑒</m:t>
                        </m:r>
                      </m:sub>
                    </m:sSub>
                  </m:oMath>
                </a14:m>
                <a:r>
                  <a:rPr lang="ru-RU" sz="2000" dirty="0"/>
                  <a:t>, внутри которой фиксируются траекторные измерения</a:t>
                </a:r>
                <a:r>
                  <a:rPr lang="en-US" sz="2000" dirty="0"/>
                  <a:t>.</a:t>
                </a:r>
                <a:endParaRPr lang="ru-RU" sz="2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3D23B3-8ED7-4AC0-971A-5A685BDD8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86" y="1043588"/>
                <a:ext cx="4815474" cy="1938992"/>
              </a:xfrm>
              <a:prstGeom prst="rect">
                <a:avLst/>
              </a:prstGeom>
              <a:blipFill>
                <a:blip r:embed="rId4"/>
                <a:stretch>
                  <a:fillRect l="-1266" t="-1572" r="-1392" b="-4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FAB8108-3375-4227-A47E-2D9DA5BC72DA}"/>
              </a:ext>
            </a:extLst>
          </p:cNvPr>
          <p:cNvSpPr txBox="1"/>
          <p:nvPr/>
        </p:nvSpPr>
        <p:spPr>
          <a:xfrm>
            <a:off x="11332741" y="632128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8/16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244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81D48A-97E7-4668-96F7-B89BF9040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3748" y="765554"/>
            <a:ext cx="6480523" cy="486039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C379B93-9DD6-4441-88FA-2087B970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Астероид Эрос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543DB5-2E6E-4FC7-ABCB-5BB3EAA02049}"/>
                  </a:ext>
                </a:extLst>
              </p:cNvPr>
              <p:cNvSpPr txBox="1"/>
              <p:nvPr/>
            </p:nvSpPr>
            <p:spPr>
              <a:xfrm>
                <a:off x="662606" y="1226295"/>
                <a:ext cx="5459897" cy="4318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u="sng" dirty="0"/>
                  <a:t>Физические характеристики</a:t>
                </a:r>
                <a:r>
                  <a:rPr lang="ru-RU" sz="2000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/>
                      <m:t>4.4631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км</m:t>
                        </m:r>
                      </m:e>
                      <m:sup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астер</m:t>
                        </m:r>
                      </m:sub>
                    </m:sSub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2000"/>
                      <m:t>5.27</m:t>
                    </m:r>
                    <m:r>
                      <m:rPr>
                        <m:nor/>
                      </m:rPr>
                      <a:rPr lang="en-US" sz="2000" b="0" i="0" smtClean="0"/>
                      <m:t> </m:t>
                    </m:r>
                    <m:r>
                      <m:rPr>
                        <m:nor/>
                      </m:rPr>
                      <a:rPr lang="ru-RU" sz="2000" b="0" i="0" smtClean="0"/>
                      <m:t>ч</m:t>
                    </m:r>
                  </m:oMath>
                </a14:m>
                <a:endParaRPr lang="ru-R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размер: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2000"/>
                      <m:t>34</m:t>
                    </m:r>
                    <m:r>
                      <m:rPr>
                        <m:nor/>
                      </m:rPr>
                      <a:rPr lang="en-US" sz="2000" b="0" i="0" smtClean="0"/>
                      <m:t>.</m:t>
                    </m:r>
                    <m:r>
                      <m:rPr>
                        <m:nor/>
                      </m:rPr>
                      <a:rPr lang="ru-RU" sz="2000"/>
                      <m:t>4×11</m:t>
                    </m:r>
                    <m:r>
                      <m:rPr>
                        <m:nor/>
                      </m:rPr>
                      <a:rPr lang="en-US" sz="2000" b="0" i="0" smtClean="0"/>
                      <m:t>.</m:t>
                    </m:r>
                    <m:r>
                      <m:rPr>
                        <m:nor/>
                      </m:rPr>
                      <a:rPr lang="ru-RU" sz="2000"/>
                      <m:t>2×11</m:t>
                    </m:r>
                    <m:r>
                      <m:rPr>
                        <m:nor/>
                      </m:rPr>
                      <a:rPr lang="en-US" sz="2000" b="0" i="0" smtClean="0"/>
                      <m:t>.</m:t>
                    </m:r>
                    <m:r>
                      <m:rPr>
                        <m:nor/>
                      </m:rPr>
                      <a:rPr lang="ru-RU" sz="2000"/>
                      <m:t>2</m:t>
                    </m:r>
                    <m:r>
                      <m:rPr>
                        <m:nor/>
                      </m:rPr>
                      <a:rPr lang="ru-RU" sz="2000" b="0" i="0" smtClean="0"/>
                      <m:t> км</m:t>
                    </m:r>
                  </m:oMath>
                </a14:m>
                <a:endParaRPr lang="ru-RU" sz="2000" b="0" i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m:rPr>
                        <m:nor/>
                      </m:rPr>
                      <a:rPr lang="en-US" sz="2000" b="0" i="0" smtClean="0"/>
                      <m:t> </m:t>
                    </m:r>
                    <m:r>
                      <m:rPr>
                        <m:nor/>
                      </m:rPr>
                      <a:rPr lang="ru-RU" sz="2000" b="0" i="0" smtClean="0"/>
                      <m:t>= 16 км</m:t>
                    </m:r>
                  </m:oMath>
                </a14:m>
                <a:r>
                  <a:rPr lang="ru-RU" sz="2000" b="0" dirty="0"/>
                  <a:t> </a:t>
                </a:r>
                <a:r>
                  <a:rPr lang="en-US" sz="2000" b="0" dirty="0"/>
                  <a:t>–</a:t>
                </a:r>
                <a:r>
                  <a:rPr lang="ru-RU" sz="2000" b="0" dirty="0"/>
                  <a:t> радиус аппроксимирующей сферы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Известны коэффициенты перед гармониками до 4-й степени включительно</a:t>
                </a:r>
                <a:endParaRPr lang="ru-RU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543DB5-2E6E-4FC7-ABCB-5BB3EAA02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06" y="1226295"/>
                <a:ext cx="5459897" cy="4318362"/>
              </a:xfrm>
              <a:prstGeom prst="rect">
                <a:avLst/>
              </a:prstGeom>
              <a:blipFill>
                <a:blip r:embed="rId3"/>
                <a:stretch>
                  <a:fillRect l="-1229" t="-705" r="-14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4273C82-4596-4000-86CF-4EEAE2DFC631}"/>
              </a:ext>
            </a:extLst>
          </p:cNvPr>
          <p:cNvSpPr txBox="1"/>
          <p:nvPr/>
        </p:nvSpPr>
        <p:spPr>
          <a:xfrm>
            <a:off x="636103" y="4387418"/>
            <a:ext cx="57622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/>
              <a:t>Параметры орбиты материнского аппарата</a:t>
            </a:r>
            <a:r>
              <a:rPr lang="ru-RU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 = 50 </a:t>
            </a:r>
            <a:r>
              <a:rPr lang="ru-RU" sz="2000" dirty="0"/>
              <a:t>км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 = </a:t>
            </a:r>
            <a:r>
              <a:rPr lang="ru-RU" sz="2000" dirty="0"/>
              <a:t>85°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Время полета: </a:t>
            </a:r>
            <a:r>
              <a:rPr lang="en-US" sz="2000" dirty="0"/>
              <a:t>T = 29.2 </a:t>
            </a:r>
            <a:r>
              <a:rPr lang="ru-RU" sz="2000" dirty="0"/>
              <a:t>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ru-RU" sz="2000" dirty="0"/>
              <a:t>Число дочерних аппаратов: </a:t>
            </a:r>
            <a:r>
              <a:rPr lang="en-US" sz="2000" dirty="0"/>
              <a:t>5</a:t>
            </a:r>
          </a:p>
          <a:p>
            <a:r>
              <a:rPr lang="ru-RU" sz="2000" dirty="0"/>
              <a:t>Максимальное число траекторных измерений: 500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390D76-6754-4CF4-AB92-CC45F25F3144}"/>
              </a:ext>
            </a:extLst>
          </p:cNvPr>
          <p:cNvSpPr txBox="1"/>
          <p:nvPr/>
        </p:nvSpPr>
        <p:spPr>
          <a:xfrm>
            <a:off x="6398361" y="5592772"/>
            <a:ext cx="5549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Орбита астероида в Международной небесной системе координат. Точки соответствуют положению космических тел 1 января 2020 года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9A0A3-7922-4A50-BC50-60A8AD50AC81}"/>
              </a:ext>
            </a:extLst>
          </p:cNvPr>
          <p:cNvSpPr txBox="1"/>
          <p:nvPr/>
        </p:nvSpPr>
        <p:spPr>
          <a:xfrm>
            <a:off x="11332741" y="632128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9/16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4566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17340</TotalTime>
  <Words>1609</Words>
  <Application>Microsoft Office PowerPoint</Application>
  <PresentationFormat>Широкоэкранный</PresentationFormat>
  <Paragraphs>247</Paragraphs>
  <Slides>27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Wingdings</vt:lpstr>
      <vt:lpstr>Тема Office</vt:lpstr>
      <vt:lpstr>MathType 6.0 Equation</vt:lpstr>
      <vt:lpstr>Equation</vt:lpstr>
      <vt:lpstr>Презентация PowerPoint</vt:lpstr>
      <vt:lpstr>Содержание</vt:lpstr>
      <vt:lpstr>Исследования астероидов</vt:lpstr>
      <vt:lpstr>Цель работы</vt:lpstr>
      <vt:lpstr>Постановка задачи</vt:lpstr>
      <vt:lpstr>Движение аппаратов в гравитационном поле</vt:lpstr>
      <vt:lpstr>Задача оптимизации</vt:lpstr>
      <vt:lpstr>Схема решения задачи</vt:lpstr>
      <vt:lpstr>Астероид Эрос</vt:lpstr>
      <vt:lpstr>Зависимость относительной погрешности измерения параметров C_nm ", " S_nm, μ от области видимости и ошибок траекторных измерений для Эроса </vt:lpstr>
      <vt:lpstr>Зависимость относительной погрешности измерения параметров C_nm ", " S_nm, μ от количества дочерних аппаратов при заданной ошибке траекторных измерений для Эроса</vt:lpstr>
      <vt:lpstr>Астероид Итокава</vt:lpstr>
      <vt:lpstr>Зависимость относительной погрешности измерения параметров C_nm ", " S_nm, μ от ошибок траекторных измерений и начального фазового вектора материнского КА для Итокавы </vt:lpstr>
      <vt:lpstr>Презентация PowerPoint</vt:lpstr>
      <vt:lpstr>Заключение </vt:lpstr>
      <vt:lpstr>Презентация PowerPoint</vt:lpstr>
      <vt:lpstr>Якобиан целевой функции</vt:lpstr>
      <vt:lpstr>Внешние возмущения</vt:lpstr>
      <vt:lpstr>Астероид Эрос</vt:lpstr>
      <vt:lpstr>Коэффициенты Стокса для Эроса</vt:lpstr>
      <vt:lpstr>Зависимость относительной погрешности измерения параметров C_nm ", " S_nm, μ от ошибок траекторных измерений и начального фазового вектора материнского КА для Эроса </vt:lpstr>
      <vt:lpstr>Зависимость относительной погрешности измерения параметров μ от области видимости и ошибок траекторных измерений для Эроса </vt:lpstr>
      <vt:lpstr>Зависимость относительной погрешности измерения параметров μ от ошибок траекторных измерений и начального фазового вектора материнского КА для Эроса </vt:lpstr>
      <vt:lpstr>Астероид Итокава</vt:lpstr>
      <vt:lpstr>Коэффициенты Стокса для Итокавы</vt:lpstr>
      <vt:lpstr>Зависимость относительной погрешности измерения параметров μ от ошибок траекторных измерений и начального фазового вектора материнского КА для Итокавы </vt:lpstr>
      <vt:lpstr>Орбиты аппаратов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</dc:creator>
  <cp:lastModifiedBy>Maria</cp:lastModifiedBy>
  <cp:revision>161</cp:revision>
  <cp:lastPrinted>2020-06-23T06:19:10Z</cp:lastPrinted>
  <dcterms:created xsi:type="dcterms:W3CDTF">2020-05-27T14:02:39Z</dcterms:created>
  <dcterms:modified xsi:type="dcterms:W3CDTF">2020-06-23T07:27:22Z</dcterms:modified>
</cp:coreProperties>
</file>