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301" r:id="rId2"/>
    <p:sldId id="302" r:id="rId3"/>
    <p:sldId id="303" r:id="rId4"/>
    <p:sldId id="304" r:id="rId5"/>
    <p:sldId id="305" r:id="rId6"/>
    <p:sldId id="306" r:id="rId7"/>
    <p:sldId id="307" r:id="rId8"/>
    <p:sldId id="308" r:id="rId9"/>
    <p:sldId id="309" r:id="rId10"/>
    <p:sldId id="262" r:id="rId11"/>
    <p:sldId id="292" r:id="rId12"/>
    <p:sldId id="312" r:id="rId13"/>
    <p:sldId id="272" r:id="rId14"/>
    <p:sldId id="268" r:id="rId15"/>
    <p:sldId id="313" r:id="rId16"/>
    <p:sldId id="314" r:id="rId17"/>
    <p:sldId id="311" r:id="rId18"/>
    <p:sldId id="285" r:id="rId19"/>
    <p:sldId id="286" r:id="rId20"/>
    <p:sldId id="274" r:id="rId21"/>
    <p:sldId id="263" r:id="rId22"/>
    <p:sldId id="265" r:id="rId23"/>
    <p:sldId id="275" r:id="rId24"/>
    <p:sldId id="294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4" Type="http://schemas.openxmlformats.org/officeDocument/2006/relationships/image" Target="../media/image38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e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4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C744D4-E667-419B-81C1-82F7C6716C07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782C3A-80D5-41CB-A9FA-77A6846A72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345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82C3A-80D5-41CB-A9FA-77A6846A72D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532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82C3A-80D5-41CB-A9FA-77A6846A72D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90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82C3A-80D5-41CB-A9FA-77A6846A72D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993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82C3A-80D5-41CB-A9FA-77A6846A72D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673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82C3A-80D5-41CB-A9FA-77A6846A72D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605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037EB-D1C5-432D-80EB-43F1587865A7}" type="datetime1">
              <a:rPr lang="ru-RU" smtClean="0"/>
              <a:t>25.06.2025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EAAD6-4895-47B1-8D46-9075117813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95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8629-1E47-4CA1-B5E0-31292F1C581A}" type="datetime1">
              <a:rPr lang="ru-RU" smtClean="0"/>
              <a:t>25.06.2025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EAAD6-4895-47B1-8D46-9075117813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285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70E61-C60C-45BC-AF2F-79B64E652D8A}" type="datetime1">
              <a:rPr lang="ru-RU" smtClean="0"/>
              <a:t>25.06.2025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EAAD6-4895-47B1-8D46-9075117813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446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8A8EE-E37B-4495-BA37-171F432DCC60}" type="datetime1">
              <a:rPr lang="ru-RU" smtClean="0"/>
              <a:t>25.06.2025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EAAD6-4895-47B1-8D46-90751178130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8566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4157E-9897-4679-9735-DF43C01F09A9}" type="datetime1">
              <a:rPr lang="ru-RU" smtClean="0"/>
              <a:t>25.06.2025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EAAD6-4895-47B1-8D46-9075117813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606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A1BF-3541-4FAE-BC45-20DF78737BD1}" type="datetime1">
              <a:rPr lang="ru-RU" smtClean="0"/>
              <a:t>25.06.2025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EAAD6-4895-47B1-8D46-9075117813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962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657225"/>
          </a:xfrm>
        </p:spPr>
        <p:txBody>
          <a:bodyPr anchor="b">
            <a:normAutofit/>
          </a:bodyPr>
          <a:lstStyle>
            <a:lvl1pPr marL="0" indent="0" algn="ctr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338388"/>
            <a:ext cx="5157787" cy="3851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57225"/>
          </a:xfrm>
        </p:spPr>
        <p:txBody>
          <a:bodyPr anchor="b">
            <a:normAutofit/>
          </a:bodyPr>
          <a:lstStyle>
            <a:lvl1pPr marL="0" indent="0" algn="ctr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338388"/>
            <a:ext cx="5183188" cy="385127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A4F87-F851-422C-9F8F-573D75F903BD}" type="datetime1">
              <a:rPr lang="ru-RU" smtClean="0"/>
              <a:t>25.06.2025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EAAD6-4895-47B1-8D46-9075117813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081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ED25-3275-4C91-8261-9C033AF75265}" type="datetime1">
              <a:rPr lang="ru-RU" smtClean="0"/>
              <a:t>25.06.2025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EAAD6-4895-47B1-8D46-9075117813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634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64E77-935F-40D1-B801-5AB52AC46C7F}" type="datetime1">
              <a:rPr lang="ru-RU" smtClean="0"/>
              <a:t>25.06.2025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EAAD6-4895-47B1-8D46-9075117813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031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063B6-CBFC-4A22-B025-0F63FFB1B743}" type="datetime1">
              <a:rPr lang="ru-RU" smtClean="0"/>
              <a:t>25.06.2025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EAAD6-4895-47B1-8D46-9075117813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489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4FD4A-C010-474C-9E4A-CC47F024BEAE}" type="datetime1">
              <a:rPr lang="ru-RU" smtClean="0"/>
              <a:t>25.06.2025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EAAD6-4895-47B1-8D46-9075117813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422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2CAE3-A8E9-4203-8F94-7DF46586279E}" type="datetime1">
              <a:rPr lang="ru-RU" smtClean="0"/>
              <a:t>25.06.2025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EAAD6-4895-47B1-8D46-90751178130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7998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4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6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23.png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22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21.wmf"/><Relationship Id="rId4" Type="http://schemas.openxmlformats.org/officeDocument/2006/relationships/image" Target="../media/image24.png"/><Relationship Id="rId9" Type="http://schemas.openxmlformats.org/officeDocument/2006/relationships/oleObject" Target="../embeddings/oleObject17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9.png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28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27.wmf"/><Relationship Id="rId4" Type="http://schemas.openxmlformats.org/officeDocument/2006/relationships/image" Target="../media/image30.png"/><Relationship Id="rId9" Type="http://schemas.openxmlformats.org/officeDocument/2006/relationships/oleObject" Target="../embeddings/oleObject2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2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2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17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38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30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39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oleObject" Target="../embeddings/oleObject38.bin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4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2.wmf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4.bin"/><Relationship Id="rId10" Type="http://schemas.openxmlformats.org/officeDocument/2006/relationships/image" Target="../media/image44.wmf"/><Relationship Id="rId4" Type="http://schemas.openxmlformats.org/officeDocument/2006/relationships/image" Target="../media/image41.wmf"/><Relationship Id="rId9" Type="http://schemas.openxmlformats.org/officeDocument/2006/relationships/oleObject" Target="../embeddings/oleObject36.bin"/><Relationship Id="rId14" Type="http://schemas.openxmlformats.org/officeDocument/2006/relationships/image" Target="../media/image46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9.wmf"/><Relationship Id="rId5" Type="http://schemas.openxmlformats.org/officeDocument/2006/relationships/image" Target="../media/image6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/>
              <a:t>Влияние гладкости интерполяционных кривых на возбуждение колебательных мод КА с нежёсткими элементами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1309" y="5389649"/>
            <a:ext cx="9144000" cy="1655762"/>
          </a:xfrm>
        </p:spPr>
        <p:txBody>
          <a:bodyPr/>
          <a:lstStyle/>
          <a:p>
            <a:pPr algn="r"/>
            <a:r>
              <a:rPr lang="ru-RU" dirty="0" smtClean="0"/>
              <a:t>Студент: Зенин К. А.		Группа М03-301б</a:t>
            </a:r>
          </a:p>
          <a:p>
            <a:pPr algn="r"/>
            <a:r>
              <a:rPr lang="ru-RU" dirty="0" smtClean="0"/>
              <a:t>Научный руководитель: Ткачёв С. С.	К.ф.-м.н., доц.</a:t>
            </a:r>
            <a:endParaRPr lang="ru-RU" dirty="0"/>
          </a:p>
        </p:txBody>
      </p:sp>
      <p:pic>
        <p:nvPicPr>
          <p:cNvPr id="16386" name="Picture 2" descr="https://www.keldysh.ru/syst/ipm-label/ipm-labe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605" y="296629"/>
            <a:ext cx="2262401" cy="165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mipt.ru/upload/iblock/be0/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29" y="296629"/>
            <a:ext cx="1544122" cy="165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35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Уравнения движения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Сопряжённое движение описывается</a:t>
            </a:r>
            <a:br>
              <a:rPr lang="ru-RU" dirty="0" smtClean="0"/>
            </a:br>
            <a:r>
              <a:rPr lang="ru-RU" dirty="0" smtClean="0"/>
              <a:t>системой</a:t>
            </a:r>
            <a:r>
              <a:rPr lang="en-US" dirty="0" smtClean="0"/>
              <a:t>[1]: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Фазовый вектор </a:t>
            </a:r>
            <a:endParaRPr lang="en-US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EAAD6-4895-47B1-8D46-90751178130F}" type="slidenum">
              <a:rPr lang="ru-RU" smtClean="0"/>
              <a:t>10</a:t>
            </a:fld>
            <a:r>
              <a:rPr lang="en-US" dirty="0" smtClean="0"/>
              <a:t>/20</a:t>
            </a:r>
            <a:endParaRPr lang="ru-RU" dirty="0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2560956"/>
              </p:ext>
            </p:extLst>
          </p:nvPr>
        </p:nvGraphicFramePr>
        <p:xfrm>
          <a:off x="692150" y="2697163"/>
          <a:ext cx="35052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9" name="Equation" r:id="rId4" imgW="3504960" imgH="990360" progId="Equation.DSMT4">
                  <p:embed/>
                </p:oleObj>
              </mc:Choice>
              <mc:Fallback>
                <p:oleObj name="Equation" r:id="rId4" imgW="3504960" imgH="990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2150" y="2697163"/>
                        <a:ext cx="350520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0264814"/>
              </p:ext>
            </p:extLst>
          </p:nvPr>
        </p:nvGraphicFramePr>
        <p:xfrm>
          <a:off x="3487522" y="3805152"/>
          <a:ext cx="16891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0" name="Equation" r:id="rId6" imgW="1688760" imgH="342720" progId="Equation.DSMT4">
                  <p:embed/>
                </p:oleObj>
              </mc:Choice>
              <mc:Fallback>
                <p:oleObj name="Equation" r:id="rId6" imgW="168876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487522" y="3805152"/>
                        <a:ext cx="16891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6829022"/>
              </p:ext>
            </p:extLst>
          </p:nvPr>
        </p:nvGraphicFramePr>
        <p:xfrm>
          <a:off x="7035800" y="1755775"/>
          <a:ext cx="4318000" cy="393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1" name="Equation" r:id="rId8" imgW="4317840" imgH="3936960" progId="Equation.DSMT4">
                  <p:embed/>
                </p:oleObj>
              </mc:Choice>
              <mc:Fallback>
                <p:oleObj name="Equation" r:id="rId8" imgW="4317840" imgH="3936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035800" y="1755775"/>
                        <a:ext cx="4318000" cy="3937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Прямая соединительная линия 14"/>
          <p:cNvCxnSpPr/>
          <p:nvPr/>
        </p:nvCxnSpPr>
        <p:spPr>
          <a:xfrm>
            <a:off x="6820930" y="1825625"/>
            <a:ext cx="0" cy="419623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8668265" cy="365125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1</a:t>
            </a:r>
            <a:r>
              <a:rPr lang="en-US" dirty="0">
                <a:solidFill>
                  <a:schemeClr val="tx1"/>
                </a:solidFill>
              </a:rPr>
              <a:t>. Ivanov D. [и </a:t>
            </a:r>
            <a:r>
              <a:rPr lang="en-US" dirty="0" err="1">
                <a:solidFill>
                  <a:schemeClr val="tx1"/>
                </a:solidFill>
              </a:rPr>
              <a:t>др</a:t>
            </a:r>
            <a:r>
              <a:rPr lang="en-US" dirty="0">
                <a:solidFill>
                  <a:schemeClr val="tx1"/>
                </a:solidFill>
              </a:rPr>
              <a:t>.]. Coupled Motion Determination and Stabilization of a Satellite Equipped with Large Flexible Elements Using ADCS Only // 70 </a:t>
            </a:r>
            <a:r>
              <a:rPr lang="en-US" dirty="0" err="1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 International </a:t>
            </a:r>
            <a:r>
              <a:rPr lang="en-US" dirty="0" err="1">
                <a:solidFill>
                  <a:schemeClr val="tx1"/>
                </a:solidFill>
              </a:rPr>
              <a:t>Astronautical</a:t>
            </a:r>
            <a:r>
              <a:rPr lang="en-US" dirty="0">
                <a:solidFill>
                  <a:schemeClr val="tx1"/>
                </a:solidFill>
              </a:rPr>
              <a:t> Congress (IAC). 2019. C. 21–25.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81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Теоретическая оценка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38200" y="1603201"/>
            <a:ext cx="10515600" cy="5118273"/>
          </a:xfrm>
        </p:spPr>
        <p:txBody>
          <a:bodyPr>
            <a:normAutofit/>
          </a:bodyPr>
          <a:lstStyle/>
          <a:p>
            <a:r>
              <a:rPr lang="ru-RU" dirty="0" smtClean="0"/>
              <a:t>Амплитуда колебаний сразу после конца манёвра оценивается как сумма по частотам и по производным управления: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ru-RU" dirty="0" smtClean="0"/>
          </a:p>
          <a:p>
            <a:endParaRPr lang="ru-RU" i="1" dirty="0" smtClean="0"/>
          </a:p>
          <a:p>
            <a:r>
              <a:rPr lang="en-US" i="1" dirty="0" smtClean="0"/>
              <a:t>t</a:t>
            </a:r>
            <a:r>
              <a:rPr lang="en-US" i="1" baseline="-25000" dirty="0" smtClean="0"/>
              <a:t>0</a:t>
            </a:r>
            <a:r>
              <a:rPr lang="en-US" dirty="0" smtClean="0"/>
              <a:t> – </a:t>
            </a:r>
            <a:r>
              <a:rPr lang="ru-RU" dirty="0" smtClean="0"/>
              <a:t>точка начала манёвра, </a:t>
            </a:r>
            <a:r>
              <a:rPr lang="en-US" i="1" dirty="0" smtClean="0"/>
              <a:t>t</a:t>
            </a:r>
            <a:r>
              <a:rPr lang="en-US" i="1" baseline="-25000" dirty="0" smtClean="0"/>
              <a:t>1</a:t>
            </a:r>
            <a:r>
              <a:rPr lang="en-US" dirty="0" smtClean="0"/>
              <a:t> – </a:t>
            </a:r>
            <a:r>
              <a:rPr lang="ru-RU" dirty="0" smtClean="0"/>
              <a:t>точка конца манёвра</a:t>
            </a:r>
          </a:p>
          <a:p>
            <a:r>
              <a:rPr lang="ru-RU" dirty="0" smtClean="0"/>
              <a:t>Δ</a:t>
            </a:r>
            <a:r>
              <a:rPr lang="ru-RU" baseline="-25000" dirty="0" smtClean="0"/>
              <a:t>0</a:t>
            </a:r>
            <a:r>
              <a:rPr lang="ru-RU" dirty="0" smtClean="0"/>
              <a:t> = </a:t>
            </a:r>
            <a:r>
              <a:rPr lang="en-US" dirty="0" err="1" smtClean="0"/>
              <a:t>const</a:t>
            </a:r>
            <a:r>
              <a:rPr lang="en-US" dirty="0" smtClean="0"/>
              <a:t>, </a:t>
            </a:r>
            <a:r>
              <a:rPr lang="ru-RU" dirty="0" smtClean="0"/>
              <a:t>зависящего от матриц </a:t>
            </a:r>
            <a:r>
              <a:rPr lang="en-US" b="1" dirty="0" smtClean="0"/>
              <a:t>A</a:t>
            </a:r>
            <a:r>
              <a:rPr lang="en-US" dirty="0" smtClean="0"/>
              <a:t> </a:t>
            </a:r>
            <a:r>
              <a:rPr lang="ru-RU" dirty="0" smtClean="0"/>
              <a:t>и </a:t>
            </a:r>
            <a:r>
              <a:rPr lang="en-US" b="1" dirty="0" smtClean="0"/>
              <a:t>B</a:t>
            </a:r>
          </a:p>
          <a:p>
            <a:r>
              <a:rPr lang="en-US" i="1" dirty="0" err="1" smtClean="0"/>
              <a:t>ω</a:t>
            </a:r>
            <a:r>
              <a:rPr lang="en-US" i="1" baseline="-25000" dirty="0" err="1" smtClean="0"/>
              <a:t>i</a:t>
            </a:r>
            <a:r>
              <a:rPr lang="en-US" dirty="0" smtClean="0"/>
              <a:t> – </a:t>
            </a:r>
            <a:r>
              <a:rPr lang="ru-RU" dirty="0" smtClean="0"/>
              <a:t>частоты колебаний, </a:t>
            </a:r>
            <a:r>
              <a:rPr lang="el-GR" dirty="0" smtClean="0"/>
              <a:t>β</a:t>
            </a:r>
            <a:r>
              <a:rPr lang="en-US" baseline="-25000" dirty="0" err="1" smtClean="0"/>
              <a:t>i</a:t>
            </a:r>
            <a:r>
              <a:rPr lang="en-US" dirty="0" smtClean="0"/>
              <a:t> – </a:t>
            </a:r>
            <a:r>
              <a:rPr lang="ru-RU" dirty="0" smtClean="0"/>
              <a:t>постоянные затухания, </a:t>
            </a:r>
            <a:r>
              <a:rPr lang="en-US" i="1" dirty="0" smtClean="0"/>
              <a:t>1 ≤ </a:t>
            </a:r>
            <a:r>
              <a:rPr lang="en-US" i="1" dirty="0" err="1" smtClean="0"/>
              <a:t>i</a:t>
            </a:r>
            <a:r>
              <a:rPr lang="en-US" i="1" dirty="0" smtClean="0"/>
              <a:t> ≤ n</a:t>
            </a:r>
          </a:p>
          <a:p>
            <a:endParaRPr lang="ru-RU" i="1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EAAD6-4895-47B1-8D46-90751178130F}" type="slidenum">
              <a:rPr lang="ru-RU" smtClean="0"/>
              <a:t>11</a:t>
            </a:fld>
            <a:r>
              <a:rPr lang="en-US" dirty="0" smtClean="0"/>
              <a:t>/20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313168"/>
              </p:ext>
            </p:extLst>
          </p:nvPr>
        </p:nvGraphicFramePr>
        <p:xfrm>
          <a:off x="1204483" y="2377302"/>
          <a:ext cx="7974012" cy="2649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1" name="Equation" r:id="rId3" imgW="4698720" imgH="1562040" progId="Equation.DSMT4">
                  <p:embed/>
                </p:oleObj>
              </mc:Choice>
              <mc:Fallback>
                <p:oleObj name="Equation" r:id="rId3" imgW="4698720" imgH="1562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4483" y="2377302"/>
                        <a:ext cx="7974012" cy="2649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886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Теоретическая оценка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38200" y="1603202"/>
            <a:ext cx="10515600" cy="44186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Упростим выражение:</a:t>
            </a:r>
          </a:p>
          <a:p>
            <a:r>
              <a:rPr lang="ru-RU" dirty="0" smtClean="0"/>
              <a:t>Возьмём только слагаемое (2)</a:t>
            </a:r>
          </a:p>
          <a:p>
            <a:r>
              <a:rPr lang="ru-RU" dirty="0" smtClean="0"/>
              <a:t>В первой сумме оставим только наименьшую частоту</a:t>
            </a:r>
            <a:r>
              <a:rPr lang="en-US" dirty="0" smtClean="0"/>
              <a:t> </a:t>
            </a:r>
            <a:endParaRPr lang="ru-RU" dirty="0" smtClean="0"/>
          </a:p>
          <a:p>
            <a:r>
              <a:rPr lang="ru-RU" dirty="0" smtClean="0"/>
              <a:t>Во второй сумме оставим только первую ненулевую производную управления (её порядок – </a:t>
            </a:r>
            <a:r>
              <a:rPr lang="en-US" b="1" i="1" dirty="0" smtClean="0"/>
              <a:t>n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EAAD6-4895-47B1-8D46-90751178130F}" type="slidenum">
              <a:rPr lang="ru-RU" smtClean="0"/>
              <a:t>12</a:t>
            </a:fld>
            <a:r>
              <a:rPr lang="en-US" dirty="0" smtClean="0"/>
              <a:t>/20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8428294"/>
              </p:ext>
            </p:extLst>
          </p:nvPr>
        </p:nvGraphicFramePr>
        <p:xfrm>
          <a:off x="4241800" y="4392613"/>
          <a:ext cx="3705225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0" name="Equation" r:id="rId3" imgW="2184120" imgH="622080" progId="Equation.DSMT4">
                  <p:embed/>
                </p:oleObj>
              </mc:Choice>
              <mc:Fallback>
                <p:oleObj name="Equation" r:id="rId3" imgW="218412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41800" y="4392613"/>
                        <a:ext cx="3705225" cy="105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8723132"/>
              </p:ext>
            </p:extLst>
          </p:nvPr>
        </p:nvGraphicFramePr>
        <p:xfrm>
          <a:off x="9417737" y="2669907"/>
          <a:ext cx="16383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1" name="Equation" r:id="rId5" imgW="1638000" imgH="507960" progId="Equation.DSMT4">
                  <p:embed/>
                </p:oleObj>
              </mc:Choice>
              <mc:Fallback>
                <p:oleObj name="Equation" r:id="rId5" imgW="163800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417737" y="2669907"/>
                        <a:ext cx="16383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152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Критерий выбора управления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Пусть есть 2 различных управления с разным порядком нулевых производных: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6229498"/>
              </p:ext>
            </p:extLst>
          </p:nvPr>
        </p:nvGraphicFramePr>
        <p:xfrm>
          <a:off x="3555998" y="2708887"/>
          <a:ext cx="5080000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51" name="Equation" r:id="rId3" imgW="5079960" imgH="1396800" progId="Equation.DSMT4">
                  <p:embed/>
                </p:oleObj>
              </mc:Choice>
              <mc:Fallback>
                <p:oleObj name="Equation" r:id="rId3" imgW="5079960" imgH="1396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55998" y="2708887"/>
                        <a:ext cx="5080000" cy="1397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303713" y="4398461"/>
            <a:ext cx="3584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Оценочный критерий:</a:t>
            </a:r>
            <a:endParaRPr lang="ru-RU" sz="2800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352799" y="4312946"/>
            <a:ext cx="54864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EAAD6-4895-47B1-8D46-90751178130F}" type="slidenum">
              <a:rPr lang="ru-RU" smtClean="0"/>
              <a:t>13</a:t>
            </a:fld>
            <a:r>
              <a:rPr lang="en-US" dirty="0" smtClean="0"/>
              <a:t>/20</a:t>
            </a:r>
            <a:endParaRPr lang="ru-RU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2904545" y="4989149"/>
            <a:ext cx="6382908" cy="961354"/>
            <a:chOff x="4210951" y="4871035"/>
            <a:chExt cx="6382908" cy="961354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4210951" y="4871035"/>
              <a:ext cx="6382908" cy="961354"/>
            </a:xfrm>
            <a:prstGeom prst="rect">
              <a:avLst/>
            </a:prstGeom>
            <a:noFill/>
            <a:ln>
              <a:solidFill>
                <a:srgbClr val="8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11" name="Объект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79948519"/>
                </p:ext>
              </p:extLst>
            </p:nvPr>
          </p:nvGraphicFramePr>
          <p:xfrm>
            <a:off x="4546300" y="4943127"/>
            <a:ext cx="1968500" cy="812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52" name="Equation" r:id="rId5" imgW="1968480" imgH="812520" progId="Equation.DSMT4">
                    <p:embed/>
                  </p:oleObj>
                </mc:Choice>
                <mc:Fallback>
                  <p:oleObj name="Equation" r:id="rId5" imgW="1968480" imgH="8125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546300" y="4943127"/>
                          <a:ext cx="1968500" cy="812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Объект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24220924"/>
                </p:ext>
              </p:extLst>
            </p:nvPr>
          </p:nvGraphicFramePr>
          <p:xfrm>
            <a:off x="7318375" y="4899025"/>
            <a:ext cx="2921000" cy="889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53" name="Equation" r:id="rId7" imgW="2920680" imgH="888840" progId="Equation.DSMT4">
                    <p:embed/>
                  </p:oleObj>
                </mc:Choice>
                <mc:Fallback>
                  <p:oleObj name="Equation" r:id="rId7" imgW="2920680" imgH="8888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318375" y="4899025"/>
                          <a:ext cx="2921000" cy="889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06967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Численный эксперимент №1</a:t>
            </a:r>
            <a:endParaRPr lang="ru-RU" dirty="0"/>
          </a:p>
        </p:txBody>
      </p:sp>
      <p:sp>
        <p:nvSpPr>
          <p:cNvPr id="12" name="Объект 11"/>
          <p:cNvSpPr>
            <a:spLocks noGrp="1"/>
          </p:cNvSpPr>
          <p:nvPr>
            <p:ph idx="1"/>
          </p:nvPr>
        </p:nvSpPr>
        <p:spPr>
          <a:xfrm>
            <a:off x="838200" y="1392571"/>
            <a:ext cx="10515600" cy="4784391"/>
          </a:xfrm>
        </p:spPr>
        <p:txBody>
          <a:bodyPr/>
          <a:lstStyle/>
          <a:p>
            <a:r>
              <a:rPr lang="ru-RU" dirty="0" smtClean="0"/>
              <a:t>Параметры:</a:t>
            </a:r>
          </a:p>
          <a:p>
            <a:pPr lvl="1"/>
            <a:r>
              <a:rPr lang="ru-RU" dirty="0" smtClean="0"/>
              <a:t>1 колебательная мода (</a:t>
            </a:r>
            <a:r>
              <a:rPr lang="en-US" dirty="0" smtClean="0"/>
              <a:t>n = </a:t>
            </a:r>
            <a:r>
              <a:rPr lang="ru-RU" dirty="0" smtClean="0"/>
              <a:t>1+1</a:t>
            </a:r>
            <a:r>
              <a:rPr lang="en-US" dirty="0" smtClean="0"/>
              <a:t>)</a:t>
            </a:r>
          </a:p>
          <a:p>
            <a:pPr lvl="1"/>
            <a:r>
              <a:rPr lang="ru-RU" dirty="0" smtClean="0"/>
              <a:t>Все параметры порядка 1 СИ</a:t>
            </a:r>
          </a:p>
          <a:p>
            <a:r>
              <a:rPr lang="ru-RU" dirty="0" smtClean="0"/>
              <a:t>Поворот на 2 радиана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EAAD6-4895-47B1-8D46-90751178130F}" type="slidenum">
              <a:rPr lang="ru-RU" smtClean="0"/>
              <a:t>14</a:t>
            </a:fld>
            <a:r>
              <a:rPr lang="en-US" dirty="0" smtClean="0"/>
              <a:t>/20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53007"/>
              </p:ext>
            </p:extLst>
          </p:nvPr>
        </p:nvGraphicFramePr>
        <p:xfrm>
          <a:off x="838200" y="3200400"/>
          <a:ext cx="7663248" cy="32899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50628"/>
                <a:gridCol w="1102950"/>
                <a:gridCol w="1102950"/>
                <a:gridCol w="1102950"/>
                <a:gridCol w="1103770"/>
              </a:tblGrid>
              <a:tr h="4095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Опыт, </a:t>
                      </a:r>
                      <a:r>
                        <a:rPr lang="ru-RU" sz="1800" dirty="0">
                          <a:effectLst/>
                        </a:rPr>
                        <a:t>№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564" marR="885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564" marR="885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564" marR="885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564" marR="885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564" marR="88564" marT="0" marB="0"/>
                </a:tc>
              </a:tr>
              <a:tr h="4095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Время манёвра, с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564" marR="885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30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564" marR="885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30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564" marR="885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15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564" marR="885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15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564" marR="88564" marT="0" marB="0"/>
                </a:tc>
              </a:tr>
              <a:tr h="4095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Время моделирования, с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564" marR="885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60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564" marR="885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60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564" marR="885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30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564" marR="885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30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564" marR="88564" marT="0" marB="0"/>
                </a:tc>
              </a:tr>
              <a:tr h="4095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Порядок гладкости </a:t>
                      </a:r>
                      <a:r>
                        <a:rPr lang="ru-RU" sz="1800" dirty="0" smtClean="0">
                          <a:effectLst/>
                        </a:rPr>
                        <a:t>в</a:t>
                      </a:r>
                      <a:r>
                        <a:rPr lang="ru-RU" sz="1800" baseline="0" dirty="0" smtClean="0">
                          <a:effectLst/>
                        </a:rPr>
                        <a:t> начале </a:t>
                      </a:r>
                      <a:r>
                        <a:rPr lang="en-US" sz="1800" dirty="0" smtClean="0">
                          <a:effectLst/>
                        </a:rPr>
                        <a:t>l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564" marR="885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564" marR="885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564" marR="885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564" marR="885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564" marR="88564" marT="0" marB="0"/>
                </a:tc>
              </a:tr>
              <a:tr h="4095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Порядок гладкости </a:t>
                      </a:r>
                      <a:r>
                        <a:rPr lang="ru-RU" sz="1800" dirty="0" smtClean="0">
                          <a:effectLst/>
                        </a:rPr>
                        <a:t>в конце </a:t>
                      </a:r>
                      <a:r>
                        <a:rPr lang="en-US" sz="1800" dirty="0" smtClean="0">
                          <a:effectLst/>
                        </a:rPr>
                        <a:t>r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564" marR="885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564" marR="885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564" marR="885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564" marR="885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8564" marR="88564" marT="0" marB="0"/>
                </a:tc>
              </a:tr>
              <a:tr h="4095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u'(t</a:t>
                      </a:r>
                      <a:r>
                        <a:rPr lang="en-US" sz="1800" baseline="-25000" dirty="0" smtClean="0">
                          <a:effectLst/>
                        </a:rPr>
                        <a:t>0</a:t>
                      </a:r>
                      <a:r>
                        <a:rPr lang="en-US" sz="1800" dirty="0" smtClean="0">
                          <a:effectLst/>
                        </a:rPr>
                        <a:t>), </a:t>
                      </a:r>
                      <a:r>
                        <a:rPr lang="ru-RU" sz="1800" dirty="0" smtClean="0">
                          <a:effectLst/>
                        </a:rPr>
                        <a:t>м*Н/с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564" marR="885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4,44</a:t>
                      </a:r>
                      <a:r>
                        <a:rPr lang="ru-RU" sz="1800" dirty="0" smtClean="0">
                          <a:effectLst/>
                        </a:rPr>
                        <a:t>·</a:t>
                      </a:r>
                      <a:r>
                        <a:rPr lang="en-US" sz="1800" dirty="0" smtClean="0">
                          <a:effectLst/>
                        </a:rPr>
                        <a:t>1</a:t>
                      </a:r>
                      <a:r>
                        <a:rPr lang="ru-RU" sz="1800" dirty="0" smtClean="0">
                          <a:effectLst/>
                        </a:rPr>
                        <a:t>0</a:t>
                      </a:r>
                      <a:r>
                        <a:rPr lang="ru-RU" sz="1800" baseline="30000" dirty="0" smtClean="0">
                          <a:effectLst/>
                        </a:rPr>
                        <a:t>-3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564" marR="885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8,89</a:t>
                      </a:r>
                      <a:r>
                        <a:rPr lang="ru-RU" sz="1800" dirty="0" smtClean="0">
                          <a:effectLst/>
                        </a:rPr>
                        <a:t>·10</a:t>
                      </a:r>
                      <a:r>
                        <a:rPr lang="ru-RU" sz="1800" baseline="30000" dirty="0" smtClean="0">
                          <a:effectLst/>
                        </a:rPr>
                        <a:t>-3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564" marR="885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0,036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564" marR="885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0,071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564" marR="88564" marT="0" marB="0"/>
                </a:tc>
              </a:tr>
              <a:tr h="4095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u'(t</a:t>
                      </a:r>
                      <a:r>
                        <a:rPr lang="ru-RU" sz="1800" baseline="-25000" dirty="0" smtClean="0">
                          <a:effectLst/>
                        </a:rPr>
                        <a:t>1</a:t>
                      </a:r>
                      <a:r>
                        <a:rPr lang="en-US" sz="1800" dirty="0" smtClean="0">
                          <a:effectLst/>
                        </a:rPr>
                        <a:t>), </a:t>
                      </a:r>
                      <a:r>
                        <a:rPr lang="ru-RU" sz="1800" dirty="0" smtClean="0">
                          <a:effectLst/>
                        </a:rPr>
                        <a:t>м*Н/с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564" marR="885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4,44</a:t>
                      </a:r>
                      <a:r>
                        <a:rPr lang="ru-RU" sz="1800" dirty="0" smtClean="0">
                          <a:effectLst/>
                        </a:rPr>
                        <a:t>·</a:t>
                      </a:r>
                      <a:r>
                        <a:rPr lang="en-US" sz="1800" dirty="0" smtClean="0">
                          <a:effectLst/>
                        </a:rPr>
                        <a:t>1</a:t>
                      </a:r>
                      <a:r>
                        <a:rPr lang="ru-RU" sz="1800" dirty="0" smtClean="0">
                          <a:effectLst/>
                        </a:rPr>
                        <a:t>0</a:t>
                      </a:r>
                      <a:r>
                        <a:rPr lang="ru-RU" sz="1800" baseline="30000" dirty="0" smtClean="0">
                          <a:effectLst/>
                        </a:rPr>
                        <a:t>-3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564" marR="885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564" marR="885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0,036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564" marR="885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564" marR="88564" marT="0" marB="0"/>
                </a:tc>
              </a:tr>
              <a:tr h="4095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u''(t</a:t>
                      </a:r>
                      <a:r>
                        <a:rPr lang="ru-RU" sz="1800" baseline="-25000" dirty="0" smtClean="0">
                          <a:effectLst/>
                        </a:rPr>
                        <a:t>1</a:t>
                      </a:r>
                      <a:r>
                        <a:rPr lang="en-US" sz="1800" dirty="0" smtClean="0">
                          <a:effectLst/>
                        </a:rPr>
                        <a:t>), </a:t>
                      </a:r>
                      <a:r>
                        <a:rPr lang="ru-RU" sz="1800" dirty="0" smtClean="0">
                          <a:effectLst/>
                        </a:rPr>
                        <a:t>м*Н/с</a:t>
                      </a:r>
                      <a:r>
                        <a:rPr lang="ru-RU" sz="1800" baseline="30000" dirty="0" smtClean="0">
                          <a:effectLst/>
                        </a:rPr>
                        <a:t>2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564" marR="885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8</a:t>
                      </a:r>
                      <a:r>
                        <a:rPr lang="en-US" sz="1800" dirty="0" smtClean="0">
                          <a:effectLst/>
                        </a:rPr>
                        <a:t>,</a:t>
                      </a:r>
                      <a:r>
                        <a:rPr lang="ru-RU" sz="1800" dirty="0" smtClean="0">
                          <a:effectLst/>
                        </a:rPr>
                        <a:t>89·</a:t>
                      </a:r>
                      <a:r>
                        <a:rPr lang="en-US" sz="1800" dirty="0" smtClean="0">
                          <a:effectLst/>
                        </a:rPr>
                        <a:t>1</a:t>
                      </a:r>
                      <a:r>
                        <a:rPr lang="ru-RU" sz="1800" dirty="0" smtClean="0">
                          <a:effectLst/>
                        </a:rPr>
                        <a:t>0</a:t>
                      </a:r>
                      <a:r>
                        <a:rPr lang="ru-RU" sz="1800" baseline="30000" dirty="0" smtClean="0">
                          <a:effectLst/>
                        </a:rPr>
                        <a:t>-4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564" marR="885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-8,89</a:t>
                      </a:r>
                      <a:r>
                        <a:rPr lang="ru-RU" sz="1800" dirty="0" smtClean="0">
                          <a:effectLst/>
                        </a:rPr>
                        <a:t>·10</a:t>
                      </a:r>
                      <a:r>
                        <a:rPr lang="ru-RU" sz="1800" baseline="30000" dirty="0" smtClean="0">
                          <a:effectLst/>
                        </a:rPr>
                        <a:t>-4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564" marR="885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dirty="0" smtClean="0"/>
                        <a:t>0,014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564" marR="885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dirty="0" smtClean="0"/>
                        <a:t>-0,014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564" marR="8856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449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Численный эксперимент №1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96" y="2066171"/>
            <a:ext cx="5141808" cy="387024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917" y="2052233"/>
            <a:ext cx="5102166" cy="3898122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EAAD6-4895-47B1-8D46-90751178130F}" type="slidenum">
              <a:rPr lang="ru-RU" smtClean="0"/>
              <a:t>15</a:t>
            </a:fld>
            <a:r>
              <a:rPr lang="en-US" dirty="0" smtClean="0"/>
              <a:t>/20</a:t>
            </a:r>
            <a:endParaRPr lang="ru-RU" dirty="0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4442883"/>
              </p:ext>
            </p:extLst>
          </p:nvPr>
        </p:nvGraphicFramePr>
        <p:xfrm>
          <a:off x="1571025" y="5892799"/>
          <a:ext cx="1346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4" name="Equation" r:id="rId5" imgW="1346040" imgH="380880" progId="Equation.DSMT4">
                  <p:embed/>
                </p:oleObj>
              </mc:Choice>
              <mc:Fallback>
                <p:oleObj name="Equation" r:id="rId5" imgW="134604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71025" y="5892799"/>
                        <a:ext cx="13462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5891118"/>
              </p:ext>
            </p:extLst>
          </p:nvPr>
        </p:nvGraphicFramePr>
        <p:xfrm>
          <a:off x="6974943" y="5892799"/>
          <a:ext cx="1344613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5" name="Equation" r:id="rId7" imgW="1344340" imgH="379454" progId="Equation.DSMT4">
                  <p:embed/>
                </p:oleObj>
              </mc:Choice>
              <mc:Fallback>
                <p:oleObj name="Equation" r:id="rId7" imgW="1344340" imgH="37945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974943" y="5892799"/>
                        <a:ext cx="1344613" cy="379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9864244"/>
              </p:ext>
            </p:extLst>
          </p:nvPr>
        </p:nvGraphicFramePr>
        <p:xfrm>
          <a:off x="4216400" y="5932488"/>
          <a:ext cx="1460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6" name="Equation" r:id="rId9" imgW="1460160" imgH="380880" progId="Equation.DSMT4">
                  <p:embed/>
                </p:oleObj>
              </mc:Choice>
              <mc:Fallback>
                <p:oleObj name="Equation" r:id="rId9" imgW="146016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216400" y="5932488"/>
                        <a:ext cx="14605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6831455"/>
              </p:ext>
            </p:extLst>
          </p:nvPr>
        </p:nvGraphicFramePr>
        <p:xfrm>
          <a:off x="9617075" y="5892800"/>
          <a:ext cx="1460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7" name="Equation" r:id="rId11" imgW="1460160" imgH="380880" progId="Equation.DSMT4">
                  <p:embed/>
                </p:oleObj>
              </mc:Choice>
              <mc:Fallback>
                <p:oleObj name="Equation" r:id="rId11" imgW="146016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617075" y="5892800"/>
                        <a:ext cx="14605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8966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Численный эксперимент №</a:t>
            </a:r>
            <a:r>
              <a:rPr lang="en-US" dirty="0" smtClean="0"/>
              <a:t>2</a:t>
            </a:r>
            <a:endParaRPr lang="ru-RU" dirty="0"/>
          </a:p>
        </p:txBody>
      </p:sp>
      <p:sp>
        <p:nvSpPr>
          <p:cNvPr id="12" name="Объект 11"/>
          <p:cNvSpPr>
            <a:spLocks noGrp="1"/>
          </p:cNvSpPr>
          <p:nvPr>
            <p:ph idx="1"/>
          </p:nvPr>
        </p:nvSpPr>
        <p:spPr>
          <a:xfrm>
            <a:off x="838200" y="1392571"/>
            <a:ext cx="10515600" cy="4784391"/>
          </a:xfrm>
        </p:spPr>
        <p:txBody>
          <a:bodyPr/>
          <a:lstStyle/>
          <a:p>
            <a:r>
              <a:rPr lang="ru-RU" dirty="0" smtClean="0"/>
              <a:t>Параметры:</a:t>
            </a:r>
          </a:p>
          <a:p>
            <a:pPr lvl="1"/>
            <a:r>
              <a:rPr lang="en-US" dirty="0"/>
              <a:t>7</a:t>
            </a:r>
            <a:r>
              <a:rPr lang="ru-RU" dirty="0" smtClean="0"/>
              <a:t> колебательных мод (</a:t>
            </a:r>
            <a:r>
              <a:rPr lang="en-US" dirty="0" smtClean="0"/>
              <a:t>n = </a:t>
            </a:r>
            <a:r>
              <a:rPr lang="ru-RU" dirty="0" smtClean="0"/>
              <a:t>1+7</a:t>
            </a:r>
            <a:r>
              <a:rPr lang="en-US" dirty="0" smtClean="0"/>
              <a:t>)</a:t>
            </a:r>
          </a:p>
          <a:p>
            <a:pPr lvl="1"/>
            <a:r>
              <a:rPr lang="ru-RU" dirty="0" smtClean="0"/>
              <a:t>Параметры реального КА</a:t>
            </a:r>
          </a:p>
          <a:p>
            <a:r>
              <a:rPr lang="ru-RU" dirty="0" smtClean="0"/>
              <a:t>Поворот на </a:t>
            </a:r>
            <a:r>
              <a:rPr lang="en-US" dirty="0" smtClean="0"/>
              <a:t>0,</a:t>
            </a:r>
            <a:r>
              <a:rPr lang="ru-RU" dirty="0" smtClean="0"/>
              <a:t>2 радиана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EAAD6-4895-47B1-8D46-90751178130F}" type="slidenum">
              <a:rPr lang="ru-RU" smtClean="0"/>
              <a:t>16</a:t>
            </a:fld>
            <a:r>
              <a:rPr lang="en-US" dirty="0" smtClean="0"/>
              <a:t>/20</a:t>
            </a:r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098102"/>
              </p:ext>
            </p:extLst>
          </p:nvPr>
        </p:nvGraphicFramePr>
        <p:xfrm>
          <a:off x="838200" y="3200400"/>
          <a:ext cx="6864178" cy="33171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11675"/>
                <a:gridCol w="987942"/>
                <a:gridCol w="987942"/>
                <a:gridCol w="987942"/>
                <a:gridCol w="988677"/>
              </a:tblGrid>
              <a:tr h="36857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Опыт, </a:t>
                      </a:r>
                      <a:r>
                        <a:rPr lang="ru-RU" sz="1600" dirty="0">
                          <a:effectLst/>
                        </a:rPr>
                        <a:t>№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9" marR="793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9" marR="793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9" marR="793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9" marR="793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9" marR="79329" marT="0" marB="0"/>
                </a:tc>
              </a:tr>
              <a:tr h="36857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Время манёвра, с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9" marR="793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9" marR="793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9" marR="793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9" marR="793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9" marR="79329" marT="0" marB="0"/>
                </a:tc>
              </a:tr>
              <a:tr h="36857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Время моделирования, с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9" marR="793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250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9" marR="793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250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9" marR="793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9" marR="793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9" marR="79329" marT="0" marB="0"/>
                </a:tc>
              </a:tr>
              <a:tr h="36857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Порядок гладкости </a:t>
                      </a:r>
                      <a:r>
                        <a:rPr lang="ru-RU" sz="1600" dirty="0" smtClean="0">
                          <a:effectLst/>
                        </a:rPr>
                        <a:t>в</a:t>
                      </a:r>
                      <a:r>
                        <a:rPr lang="ru-RU" sz="1600" baseline="0" dirty="0" smtClean="0">
                          <a:effectLst/>
                        </a:rPr>
                        <a:t> начале </a:t>
                      </a:r>
                      <a:r>
                        <a:rPr lang="en-US" sz="1600" dirty="0" smtClean="0">
                          <a:effectLst/>
                        </a:rPr>
                        <a:t>l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9" marR="793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9" marR="793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9" marR="793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9" marR="793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9" marR="79329" marT="0" marB="0"/>
                </a:tc>
              </a:tr>
              <a:tr h="36857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Порядок гладкости </a:t>
                      </a:r>
                      <a:r>
                        <a:rPr lang="ru-RU" sz="1600" dirty="0" smtClean="0">
                          <a:effectLst/>
                        </a:rPr>
                        <a:t>в конце </a:t>
                      </a:r>
                      <a:r>
                        <a:rPr lang="en-US" sz="1600" dirty="0" smtClean="0">
                          <a:effectLst/>
                        </a:rPr>
                        <a:t>r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9" marR="793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9" marR="793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9" marR="793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9" marR="793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29" marR="79329" marT="0" marB="0"/>
                </a:tc>
              </a:tr>
              <a:tr h="36857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u'(t</a:t>
                      </a:r>
                      <a:r>
                        <a:rPr lang="en-US" sz="1600" baseline="-25000" dirty="0" smtClean="0">
                          <a:effectLst/>
                        </a:rPr>
                        <a:t>0</a:t>
                      </a:r>
                      <a:r>
                        <a:rPr lang="en-US" sz="1600" dirty="0" smtClean="0">
                          <a:effectLst/>
                        </a:rPr>
                        <a:t>), </a:t>
                      </a:r>
                      <a:r>
                        <a:rPr lang="ru-RU" sz="1600" dirty="0" smtClean="0">
                          <a:effectLst/>
                        </a:rPr>
                        <a:t>м*Н/с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329" marR="793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1</a:t>
                      </a:r>
                      <a:r>
                        <a:rPr lang="en-US" sz="1600" dirty="0" smtClean="0"/>
                        <a:t>,</a:t>
                      </a:r>
                      <a:r>
                        <a:rPr lang="ru-RU" sz="1600" dirty="0" smtClean="0"/>
                        <a:t>5</a:t>
                      </a:r>
                      <a:r>
                        <a:rPr lang="en-US" sz="1600" dirty="0" smtClean="0"/>
                        <a:t>2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329" marR="793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329" marR="793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879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329" marR="793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329" marR="79329" marT="0" marB="0"/>
                </a:tc>
              </a:tr>
              <a:tr h="36857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u'(t</a:t>
                      </a:r>
                      <a:r>
                        <a:rPr lang="ru-RU" sz="1600" baseline="-25000" dirty="0" smtClean="0">
                          <a:effectLst/>
                        </a:rPr>
                        <a:t>1</a:t>
                      </a:r>
                      <a:r>
                        <a:rPr lang="en-US" sz="1600" dirty="0" smtClean="0">
                          <a:effectLst/>
                        </a:rPr>
                        <a:t>), </a:t>
                      </a:r>
                      <a:r>
                        <a:rPr lang="ru-RU" sz="1600" dirty="0" smtClean="0">
                          <a:effectLst/>
                        </a:rPr>
                        <a:t>м*Н/с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329" marR="793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1</a:t>
                      </a:r>
                      <a:r>
                        <a:rPr lang="en-US" sz="1600" dirty="0" smtClean="0"/>
                        <a:t>,</a:t>
                      </a:r>
                      <a:r>
                        <a:rPr lang="ru-RU" sz="1600" dirty="0" smtClean="0"/>
                        <a:t>5</a:t>
                      </a:r>
                      <a:r>
                        <a:rPr lang="en-US" sz="1600" dirty="0" smtClean="0"/>
                        <a:t>2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329" marR="793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329" marR="793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879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329" marR="793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329" marR="79329" marT="0" marB="0"/>
                </a:tc>
              </a:tr>
              <a:tr h="36857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u''(t</a:t>
                      </a:r>
                      <a:r>
                        <a:rPr lang="en-US" sz="1600" baseline="-25000" dirty="0" smtClean="0">
                          <a:effectLst/>
                        </a:rPr>
                        <a:t>0</a:t>
                      </a:r>
                      <a:r>
                        <a:rPr lang="en-US" sz="1600" dirty="0" smtClean="0">
                          <a:effectLst/>
                        </a:rPr>
                        <a:t>), </a:t>
                      </a:r>
                      <a:r>
                        <a:rPr lang="ru-RU" sz="1600" dirty="0" smtClean="0">
                          <a:effectLst/>
                        </a:rPr>
                        <a:t>м*Н/с</a:t>
                      </a:r>
                      <a:r>
                        <a:rPr lang="ru-RU" sz="1600" baseline="30000" dirty="0" smtClean="0">
                          <a:effectLst/>
                        </a:rPr>
                        <a:t>2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329" marR="793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-0</a:t>
                      </a:r>
                      <a:r>
                        <a:rPr lang="en-US" sz="1600" dirty="0" smtClean="0"/>
                        <a:t>,</a:t>
                      </a:r>
                      <a:r>
                        <a:rPr lang="ru-RU" sz="1600" dirty="0" smtClean="0"/>
                        <a:t>091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329" marR="793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0</a:t>
                      </a:r>
                      <a:r>
                        <a:rPr lang="en-US" sz="1600" dirty="0" smtClean="0"/>
                        <a:t>,</a:t>
                      </a:r>
                      <a:r>
                        <a:rPr lang="ru-RU" sz="1600" dirty="0" smtClean="0"/>
                        <a:t>21</a:t>
                      </a:r>
                      <a:r>
                        <a:rPr lang="en-US" sz="1600" dirty="0" smtClean="0"/>
                        <a:t>3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329" marR="793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-439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329" marR="793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1025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329" marR="79329" marT="0" marB="0"/>
                </a:tc>
              </a:tr>
              <a:tr h="36857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u''(t</a:t>
                      </a:r>
                      <a:r>
                        <a:rPr lang="ru-RU" sz="1600" baseline="-25000" dirty="0" smtClean="0">
                          <a:effectLst/>
                        </a:rPr>
                        <a:t>1</a:t>
                      </a:r>
                      <a:r>
                        <a:rPr lang="en-US" sz="1600" dirty="0" smtClean="0">
                          <a:effectLst/>
                        </a:rPr>
                        <a:t>), </a:t>
                      </a:r>
                      <a:r>
                        <a:rPr lang="ru-RU" sz="1600" dirty="0" smtClean="0">
                          <a:effectLst/>
                        </a:rPr>
                        <a:t>м*Н/с</a:t>
                      </a:r>
                      <a:r>
                        <a:rPr lang="ru-RU" sz="1600" baseline="30000" dirty="0" smtClean="0">
                          <a:effectLst/>
                        </a:rPr>
                        <a:t>2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329" marR="793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0</a:t>
                      </a:r>
                      <a:r>
                        <a:rPr lang="en-US" sz="1600" dirty="0" smtClean="0"/>
                        <a:t>,</a:t>
                      </a:r>
                      <a:r>
                        <a:rPr lang="ru-RU" sz="1600" dirty="0" smtClean="0"/>
                        <a:t>091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329" marR="793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-</a:t>
                      </a:r>
                      <a:r>
                        <a:rPr lang="ru-RU" sz="1600" dirty="0" smtClean="0"/>
                        <a:t>0</a:t>
                      </a:r>
                      <a:r>
                        <a:rPr lang="en-US" sz="1600" dirty="0" smtClean="0"/>
                        <a:t>,</a:t>
                      </a:r>
                      <a:r>
                        <a:rPr lang="ru-RU" sz="1600" dirty="0" smtClean="0"/>
                        <a:t>21</a:t>
                      </a:r>
                      <a:r>
                        <a:rPr lang="en-US" sz="1600" dirty="0" smtClean="0"/>
                        <a:t>3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329" marR="793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439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329" marR="793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-1025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329" marR="7932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312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Численный эксперимент №</a:t>
            </a:r>
            <a:r>
              <a:rPr lang="en-US" dirty="0"/>
              <a:t>2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53" y="1978923"/>
            <a:ext cx="5094094" cy="4044741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785" y="2170571"/>
            <a:ext cx="4936429" cy="3661445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EAAD6-4895-47B1-8D46-90751178130F}" type="slidenum">
              <a:rPr lang="ru-RU" smtClean="0"/>
              <a:t>17</a:t>
            </a:fld>
            <a:r>
              <a:rPr lang="en-US" dirty="0" smtClean="0"/>
              <a:t>/20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0958985"/>
              </p:ext>
            </p:extLst>
          </p:nvPr>
        </p:nvGraphicFramePr>
        <p:xfrm>
          <a:off x="1501775" y="5892800"/>
          <a:ext cx="1485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0" name="Equation" r:id="rId5" imgW="1485720" imgH="380880" progId="Equation.DSMT4">
                  <p:embed/>
                </p:oleObj>
              </mc:Choice>
              <mc:Fallback>
                <p:oleObj name="Equation" r:id="rId5" imgW="148572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01775" y="5892800"/>
                        <a:ext cx="14859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3592970"/>
              </p:ext>
            </p:extLst>
          </p:nvPr>
        </p:nvGraphicFramePr>
        <p:xfrm>
          <a:off x="4222750" y="5932488"/>
          <a:ext cx="1447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1" name="Equation" r:id="rId7" imgW="1447560" imgH="380880" progId="Equation.DSMT4">
                  <p:embed/>
                </p:oleObj>
              </mc:Choice>
              <mc:Fallback>
                <p:oleObj name="Equation" r:id="rId7" imgW="144756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22750" y="5932488"/>
                        <a:ext cx="14478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6919007"/>
              </p:ext>
            </p:extLst>
          </p:nvPr>
        </p:nvGraphicFramePr>
        <p:xfrm>
          <a:off x="6899275" y="5892800"/>
          <a:ext cx="1498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2" name="Equation" r:id="rId9" imgW="1498320" imgH="380880" progId="Equation.DSMT4">
                  <p:embed/>
                </p:oleObj>
              </mc:Choice>
              <mc:Fallback>
                <p:oleObj name="Equation" r:id="rId9" imgW="149832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899275" y="5892800"/>
                        <a:ext cx="14986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9280667"/>
              </p:ext>
            </p:extLst>
          </p:nvPr>
        </p:nvGraphicFramePr>
        <p:xfrm>
          <a:off x="9617075" y="5892800"/>
          <a:ext cx="1460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3" name="Equation" r:id="rId11" imgW="1460160" imgH="380880" progId="Equation.DSMT4">
                  <p:embed/>
                </p:oleObj>
              </mc:Choice>
              <mc:Fallback>
                <p:oleObj name="Equation" r:id="rId11" imgW="146016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617075" y="5892800"/>
                        <a:ext cx="14605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7361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Моделирование: проверка формулы оценки амплитуды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94" y="1680799"/>
            <a:ext cx="5069281" cy="488995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42006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Проверка теоретической оценки</a:t>
            </a:r>
          </a:p>
          <a:p>
            <a:r>
              <a:rPr lang="ru-RU" dirty="0" smtClean="0"/>
              <a:t>В численном эксперименте моделировалось движение КА с разной длительностью манёвра (ось </a:t>
            </a:r>
            <a:r>
              <a:rPr lang="en-US" dirty="0" smtClean="0"/>
              <a:t>X)</a:t>
            </a:r>
            <a:endParaRPr lang="ru-RU" dirty="0" smtClean="0"/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Амплитуда в логарифмическом масштабе (ось </a:t>
            </a:r>
            <a:r>
              <a:rPr lang="en-US" dirty="0" smtClean="0"/>
              <a:t>Y</a:t>
            </a:r>
            <a:r>
              <a:rPr lang="ru-RU" dirty="0" smtClean="0"/>
              <a:t>)</a:t>
            </a:r>
          </a:p>
          <a:p>
            <a:r>
              <a:rPr lang="ru-RU" dirty="0" smtClean="0"/>
              <a:t>Среднее значение реальной амплитуды совпадает с теоретической оценкой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EAAD6-4895-47B1-8D46-90751178130F}" type="slidenum">
              <a:rPr lang="ru-RU" smtClean="0"/>
              <a:t>18</a:t>
            </a:fld>
            <a:r>
              <a:rPr lang="en-US" dirty="0" smtClean="0"/>
              <a:t>/20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4035753"/>
              </p:ext>
            </p:extLst>
          </p:nvPr>
        </p:nvGraphicFramePr>
        <p:xfrm>
          <a:off x="6482622" y="3644550"/>
          <a:ext cx="30353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6" name="Equation" r:id="rId4" imgW="3035160" imgH="431640" progId="Equation.DSMT4">
                  <p:embed/>
                </p:oleObj>
              </mc:Choice>
              <mc:Fallback>
                <p:oleObj name="Equation" r:id="rId4" imgW="30351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82622" y="3644550"/>
                        <a:ext cx="30353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941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Численный эксперимент №3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23" y="1825625"/>
            <a:ext cx="4511554" cy="435133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Все параметры и функции управления взяты из численного эксперимента №2</a:t>
            </a:r>
          </a:p>
          <a:p>
            <a:pPr lvl="1"/>
            <a:r>
              <a:rPr lang="ru-RU" dirty="0" smtClean="0"/>
              <a:t>1 – менее гладкое управление</a:t>
            </a:r>
          </a:p>
          <a:p>
            <a:pPr lvl="1"/>
            <a:r>
              <a:rPr lang="ru-RU" dirty="0" smtClean="0"/>
              <a:t>2 – более гладкое управление</a:t>
            </a:r>
          </a:p>
          <a:p>
            <a:r>
              <a:rPr lang="ru-RU" dirty="0" smtClean="0"/>
              <a:t>Сводный график:</a:t>
            </a:r>
          </a:p>
          <a:p>
            <a:pPr lvl="1"/>
            <a:r>
              <a:rPr lang="ru-RU" dirty="0" smtClean="0"/>
              <a:t>Ось </a:t>
            </a:r>
            <a:r>
              <a:rPr lang="en-US" dirty="0" smtClean="0"/>
              <a:t>X</a:t>
            </a:r>
            <a:r>
              <a:rPr lang="ru-RU" dirty="0" smtClean="0"/>
              <a:t> – длительность манёвра</a:t>
            </a:r>
          </a:p>
          <a:p>
            <a:pPr lvl="1"/>
            <a:r>
              <a:rPr lang="ru-RU" dirty="0" smtClean="0"/>
              <a:t>Ось </a:t>
            </a:r>
            <a:r>
              <a:rPr lang="en-US" dirty="0" smtClean="0"/>
              <a:t>Y – </a:t>
            </a:r>
            <a:r>
              <a:rPr lang="ru-RU" dirty="0" smtClean="0"/>
              <a:t>амплитуды</a:t>
            </a:r>
          </a:p>
          <a:p>
            <a:r>
              <a:rPr lang="ru-RU" dirty="0"/>
              <a:t>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EAAD6-4895-47B1-8D46-90751178130F}" type="slidenum">
              <a:rPr lang="ru-RU" smtClean="0"/>
              <a:t>19</a:t>
            </a:fld>
            <a:r>
              <a:rPr lang="en-US" dirty="0" smtClean="0"/>
              <a:t>/20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6696305"/>
              </p:ext>
            </p:extLst>
          </p:nvPr>
        </p:nvGraphicFramePr>
        <p:xfrm>
          <a:off x="6553200" y="5197475"/>
          <a:ext cx="28575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9" name="Equation" r:id="rId4" imgW="2857320" imgH="431640" progId="Equation.DSMT4">
                  <p:embed/>
                </p:oleObj>
              </mc:Choice>
              <mc:Fallback>
                <p:oleObj name="Equation" r:id="rId4" imgW="28573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53200" y="5197475"/>
                        <a:ext cx="28575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6505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61559"/>
            <a:ext cx="10515600" cy="4351338"/>
          </a:xfrm>
        </p:spPr>
        <p:txBody>
          <a:bodyPr>
            <a:normAutofit/>
          </a:bodyPr>
          <a:lstStyle/>
          <a:p>
            <a:r>
              <a:rPr lang="ru-RU" dirty="0"/>
              <a:t>Космические аппараты (КА) с нежёсткими элементами (НЭ) выполняют различные задачи на орбите (коммуникация, зондирование, </a:t>
            </a:r>
            <a:r>
              <a:rPr lang="ru-RU" dirty="0" smtClean="0"/>
              <a:t>прочее</a:t>
            </a:r>
            <a:r>
              <a:rPr lang="en-US" dirty="0" smtClean="0"/>
              <a:t>)</a:t>
            </a:r>
            <a:endParaRPr lang="ru-RU" dirty="0"/>
          </a:p>
          <a:p>
            <a:r>
              <a:rPr lang="ru-RU" dirty="0" smtClean="0"/>
              <a:t>Нежёсткие элементы присоединяются к корпусу КА. Обычно это конструкции большого размера с большим моментом инерции:</a:t>
            </a:r>
          </a:p>
          <a:p>
            <a:pPr lvl="1"/>
            <a:r>
              <a:rPr lang="ru-RU" dirty="0" smtClean="0"/>
              <a:t>Солнечные панели</a:t>
            </a:r>
          </a:p>
          <a:p>
            <a:pPr lvl="1"/>
            <a:r>
              <a:rPr lang="ru-RU" dirty="0" smtClean="0"/>
              <a:t>Антенны</a:t>
            </a:r>
            <a:endParaRPr lang="en-US" dirty="0"/>
          </a:p>
          <a:p>
            <a:r>
              <a:rPr lang="ru-RU" dirty="0" smtClean="0"/>
              <a:t>При манёврах переориентации эти</a:t>
            </a:r>
            <a:br>
              <a:rPr lang="ru-RU" dirty="0" smtClean="0"/>
            </a:br>
            <a:r>
              <a:rPr lang="ru-RU" dirty="0" smtClean="0"/>
              <a:t>НЭ возбуждают колебания,</a:t>
            </a:r>
            <a:br>
              <a:rPr lang="ru-RU" dirty="0" smtClean="0"/>
            </a:br>
            <a:r>
              <a:rPr lang="ru-RU" dirty="0" smtClean="0"/>
              <a:t>которые надо учитывать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E62B9-D200-46A2-B165-CFB229400D2C}" type="slidenum">
              <a:rPr lang="ru-RU" smtClean="0"/>
              <a:t>2</a:t>
            </a:fld>
            <a:r>
              <a:rPr lang="en-US" dirty="0" smtClean="0"/>
              <a:t>/20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6865" y="3618732"/>
            <a:ext cx="3826935" cy="246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26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838200" y="1416908"/>
            <a:ext cx="10515600" cy="5140411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Гладкость функции управления может значительным образом влиять на амплитуду колебаний</a:t>
            </a:r>
          </a:p>
          <a:p>
            <a:r>
              <a:rPr lang="ru-RU" dirty="0" smtClean="0"/>
              <a:t>Получена формула для оценки амплитуды</a:t>
            </a:r>
          </a:p>
          <a:p>
            <a:r>
              <a:rPr lang="ru-RU" dirty="0" smtClean="0"/>
              <a:t>Для быстрого сравнения двух функций управления целесообразно использовать следующий критерий: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При достаточной длительности манёвра (</a:t>
            </a:r>
            <a:r>
              <a:rPr lang="en-US" i="1" dirty="0" smtClean="0"/>
              <a:t>ω</a:t>
            </a:r>
            <a:r>
              <a:rPr lang="en-US" i="1" baseline="-25000" dirty="0" smtClean="0"/>
              <a:t>0</a:t>
            </a:r>
            <a:r>
              <a:rPr lang="en-US" i="1" dirty="0" smtClean="0"/>
              <a:t>T &gt;&gt; 1</a:t>
            </a:r>
            <a:r>
              <a:rPr lang="en-US" dirty="0" smtClean="0"/>
              <a:t>) </a:t>
            </a:r>
            <a:r>
              <a:rPr lang="ru-RU" dirty="0" smtClean="0"/>
              <a:t>более гладкое управление даёт лучший результат</a:t>
            </a:r>
          </a:p>
          <a:p>
            <a:r>
              <a:rPr lang="ru-RU" dirty="0" smtClean="0"/>
              <a:t>При короткой длительности манёвра </a:t>
            </a:r>
            <a:r>
              <a:rPr lang="ru-RU" dirty="0"/>
              <a:t>(</a:t>
            </a:r>
            <a:r>
              <a:rPr lang="en-US" i="1" dirty="0"/>
              <a:t>ω</a:t>
            </a:r>
            <a:r>
              <a:rPr lang="en-US" i="1" baseline="-25000" dirty="0"/>
              <a:t>0</a:t>
            </a:r>
            <a:r>
              <a:rPr lang="en-US" i="1" dirty="0"/>
              <a:t>T </a:t>
            </a:r>
            <a:r>
              <a:rPr lang="en-US" i="1" dirty="0" smtClean="0"/>
              <a:t>&lt;&lt; </a:t>
            </a:r>
            <a:r>
              <a:rPr lang="en-US" i="1" dirty="0"/>
              <a:t>1</a:t>
            </a:r>
            <a:r>
              <a:rPr lang="en-US" dirty="0"/>
              <a:t>) </a:t>
            </a:r>
            <a:r>
              <a:rPr lang="ru-RU" dirty="0" smtClean="0"/>
              <a:t>менее гладкое управление даёт лучший результат, впрочем, эффект небольшой</a:t>
            </a:r>
          </a:p>
          <a:p>
            <a:r>
              <a:rPr lang="ru-RU" dirty="0" smtClean="0"/>
              <a:t>В ином случае нельзя отдать явное предпочтение тому или иному управлению</a:t>
            </a:r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EAAD6-4895-47B1-8D46-90751178130F}" type="slidenum">
              <a:rPr lang="ru-RU" smtClean="0"/>
              <a:t>20</a:t>
            </a:fld>
            <a:r>
              <a:rPr lang="en-US" dirty="0" smtClean="0"/>
              <a:t>/20</a:t>
            </a:r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3017462" y="3334404"/>
            <a:ext cx="6157076" cy="927341"/>
            <a:chOff x="4210951" y="4871035"/>
            <a:chExt cx="6382908" cy="961354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4210951" y="4871035"/>
              <a:ext cx="6382908" cy="961354"/>
            </a:xfrm>
            <a:prstGeom prst="rect">
              <a:avLst/>
            </a:prstGeom>
            <a:noFill/>
            <a:ln>
              <a:solidFill>
                <a:srgbClr val="8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14" name="Объект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70633901"/>
                </p:ext>
              </p:extLst>
            </p:nvPr>
          </p:nvGraphicFramePr>
          <p:xfrm>
            <a:off x="4546300" y="4943127"/>
            <a:ext cx="1968500" cy="812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87" name="Equation" r:id="rId3" imgW="1968480" imgH="812520" progId="Equation.DSMT4">
                    <p:embed/>
                  </p:oleObj>
                </mc:Choice>
                <mc:Fallback>
                  <p:oleObj name="Equation" r:id="rId3" imgW="1968480" imgH="8125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546300" y="4943127"/>
                          <a:ext cx="1968500" cy="812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Объект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49856501"/>
                </p:ext>
              </p:extLst>
            </p:nvPr>
          </p:nvGraphicFramePr>
          <p:xfrm>
            <a:off x="7318375" y="4899023"/>
            <a:ext cx="2921000" cy="889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88" name="Equation" r:id="rId5" imgW="2920680" imgH="888840" progId="Equation.DSMT4">
                    <p:embed/>
                  </p:oleObj>
                </mc:Choice>
                <mc:Fallback>
                  <p:oleObj name="Equation" r:id="rId5" imgW="2920680" imgH="8888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7318375" y="4899023"/>
                          <a:ext cx="2921000" cy="889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3866889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Дополнительный слайд №1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EAAD6-4895-47B1-8D46-90751178130F}" type="slidenum">
              <a:rPr lang="ru-RU" smtClean="0"/>
              <a:t>21</a:t>
            </a:fld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0798081"/>
              </p:ext>
            </p:extLst>
          </p:nvPr>
        </p:nvGraphicFramePr>
        <p:xfrm>
          <a:off x="927100" y="2427094"/>
          <a:ext cx="73152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5" name="Equation" r:id="rId3" imgW="7315200" imgH="1828800" progId="Equation.DSMT4">
                  <p:embed/>
                </p:oleObj>
              </mc:Choice>
              <mc:Fallback>
                <p:oleObj name="Equation" r:id="rId3" imgW="7315200" imgH="1828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7100" y="2427094"/>
                        <a:ext cx="7315200" cy="182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9990690"/>
              </p:ext>
            </p:extLst>
          </p:nvPr>
        </p:nvGraphicFramePr>
        <p:xfrm>
          <a:off x="8794750" y="2427288"/>
          <a:ext cx="1866900" cy="185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6" name="Equation" r:id="rId5" imgW="1866600" imgH="1854000" progId="Equation.DSMT4">
                  <p:embed/>
                </p:oleObj>
              </mc:Choice>
              <mc:Fallback>
                <p:oleObj name="Equation" r:id="rId5" imgW="1866600" imgH="18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794750" y="2427288"/>
                        <a:ext cx="1866900" cy="185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1262405"/>
              </p:ext>
            </p:extLst>
          </p:nvPr>
        </p:nvGraphicFramePr>
        <p:xfrm>
          <a:off x="927100" y="4525189"/>
          <a:ext cx="58547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7" name="Equation" r:id="rId7" imgW="5854680" imgH="419040" progId="Equation.DSMT4">
                  <p:embed/>
                </p:oleObj>
              </mc:Choice>
              <mc:Fallback>
                <p:oleObj name="Equation" r:id="rId7" imgW="585468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27100" y="4525189"/>
                        <a:ext cx="58547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0860753"/>
              </p:ext>
            </p:extLst>
          </p:nvPr>
        </p:nvGraphicFramePr>
        <p:xfrm>
          <a:off x="4445000" y="1503363"/>
          <a:ext cx="33020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8" name="Equation" r:id="rId9" imgW="3301920" imgH="545760" progId="Equation.DSMT4">
                  <p:embed/>
                </p:oleObj>
              </mc:Choice>
              <mc:Fallback>
                <p:oleObj name="Equation" r:id="rId9" imgW="3301920" imgH="545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445000" y="1503363"/>
                        <a:ext cx="33020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177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Дополнительный слайд №</a:t>
            </a:r>
            <a:r>
              <a:rPr lang="en-US" dirty="0" smtClean="0"/>
              <a:t>2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EAAD6-4895-47B1-8D46-90751178130F}" type="slidenum">
              <a:rPr lang="ru-RU" smtClean="0"/>
              <a:t>22</a:t>
            </a:fld>
            <a:endParaRPr lang="ru-RU"/>
          </a:p>
        </p:txBody>
      </p:sp>
      <p:sp>
        <p:nvSpPr>
          <p:cNvPr id="3" name="Rectangle 257"/>
          <p:cNvSpPr>
            <a:spLocks noChangeArrowheads="1"/>
          </p:cNvSpPr>
          <p:nvPr/>
        </p:nvSpPr>
        <p:spPr bwMode="auto">
          <a:xfrm>
            <a:off x="1120346" y="256196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1719805"/>
              </p:ext>
            </p:extLst>
          </p:nvPr>
        </p:nvGraphicFramePr>
        <p:xfrm>
          <a:off x="857250" y="1716088"/>
          <a:ext cx="3924300" cy="245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22" name="Equation" r:id="rId3" imgW="3924000" imgH="2450880" progId="Equation.DSMT4">
                  <p:embed/>
                </p:oleObj>
              </mc:Choice>
              <mc:Fallback>
                <p:oleObj name="Equation" r:id="rId3" imgW="3924000" imgH="2450880" progId="Equation.DSMT4">
                  <p:embed/>
                  <p:pic>
                    <p:nvPicPr>
                      <p:cNvPr id="0" name="Object 2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" y="1716088"/>
                        <a:ext cx="3924300" cy="2451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7921310"/>
              </p:ext>
            </p:extLst>
          </p:nvPr>
        </p:nvGraphicFramePr>
        <p:xfrm>
          <a:off x="5708822" y="1715402"/>
          <a:ext cx="5562600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23" name="Equation" r:id="rId5" imgW="5562360" imgH="3581280" progId="Equation.DSMT4">
                  <p:embed/>
                </p:oleObj>
              </mc:Choice>
              <mc:Fallback>
                <p:oleObj name="Equation" r:id="rId5" imgW="5562360" imgH="3581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08822" y="1715402"/>
                        <a:ext cx="5562600" cy="358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50758" y="1283813"/>
            <a:ext cx="6627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Получение аналитической оценкой интегрированием по частям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263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Дополнительный слайд №</a:t>
            </a:r>
            <a:r>
              <a:rPr lang="en-US" dirty="0"/>
              <a:t>3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9721520"/>
              </p:ext>
            </p:extLst>
          </p:nvPr>
        </p:nvGraphicFramePr>
        <p:xfrm>
          <a:off x="1100138" y="1738313"/>
          <a:ext cx="14605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8" name="Equation" r:id="rId3" imgW="1460160" imgH="266400" progId="Equation.DSMT4">
                  <p:embed/>
                </p:oleObj>
              </mc:Choice>
              <mc:Fallback>
                <p:oleObj name="Equation" r:id="rId3" imgW="146016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00138" y="1738313"/>
                        <a:ext cx="14605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8294139"/>
              </p:ext>
            </p:extLst>
          </p:nvPr>
        </p:nvGraphicFramePr>
        <p:xfrm>
          <a:off x="1100138" y="2052638"/>
          <a:ext cx="49276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9" name="Equation" r:id="rId5" imgW="4927320" imgH="266400" progId="Equation.DSMT4">
                  <p:embed/>
                </p:oleObj>
              </mc:Choice>
              <mc:Fallback>
                <p:oleObj name="Equation" r:id="rId5" imgW="492732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00138" y="2052638"/>
                        <a:ext cx="49276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0741136"/>
              </p:ext>
            </p:extLst>
          </p:nvPr>
        </p:nvGraphicFramePr>
        <p:xfrm>
          <a:off x="1106488" y="2366963"/>
          <a:ext cx="6908800" cy="214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0" name="Equation" r:id="rId7" imgW="6908760" imgH="2145960" progId="Equation.DSMT4">
                  <p:embed/>
                </p:oleObj>
              </mc:Choice>
              <mc:Fallback>
                <p:oleObj name="Equation" r:id="rId7" imgW="6908760" imgH="2145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06488" y="2366963"/>
                        <a:ext cx="6908800" cy="214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4375977"/>
              </p:ext>
            </p:extLst>
          </p:nvPr>
        </p:nvGraphicFramePr>
        <p:xfrm>
          <a:off x="1150938" y="4875213"/>
          <a:ext cx="12065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1" name="Equation" r:id="rId9" imgW="1206360" imgH="266400" progId="Equation.DSMT4">
                  <p:embed/>
                </p:oleObj>
              </mc:Choice>
              <mc:Fallback>
                <p:oleObj name="Equation" r:id="rId9" imgW="120636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50938" y="4875213"/>
                        <a:ext cx="12065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7146675"/>
              </p:ext>
            </p:extLst>
          </p:nvPr>
        </p:nvGraphicFramePr>
        <p:xfrm>
          <a:off x="1150938" y="5189538"/>
          <a:ext cx="13462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2" name="Equation" r:id="rId11" imgW="1346040" imgH="266400" progId="Equation.DSMT4">
                  <p:embed/>
                </p:oleObj>
              </mc:Choice>
              <mc:Fallback>
                <p:oleObj name="Equation" r:id="rId11" imgW="134604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50938" y="5189538"/>
                        <a:ext cx="13462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E62B9-D200-46A2-B165-CFB229400D2C}" type="slidenum">
              <a:rPr lang="ru-RU" smtClean="0"/>
              <a:t>23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50758" y="1283813"/>
            <a:ext cx="5357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Параметры реального спутника (7 мод колебаний):</a:t>
            </a:r>
            <a:endParaRPr lang="ru-RU" dirty="0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351910"/>
              </p:ext>
            </p:extLst>
          </p:nvPr>
        </p:nvGraphicFramePr>
        <p:xfrm>
          <a:off x="1106488" y="4560888"/>
          <a:ext cx="49657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3" name="Equation" r:id="rId13" imgW="4965480" imgH="266400" progId="Equation.DSMT4">
                  <p:embed/>
                </p:oleObj>
              </mc:Choice>
              <mc:Fallback>
                <p:oleObj name="Equation" r:id="rId13" imgW="496548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106488" y="4560888"/>
                        <a:ext cx="49657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605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Дополнительный слайд №</a:t>
            </a:r>
            <a:r>
              <a:rPr lang="en-US" dirty="0"/>
              <a:t>4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839787" y="1024648"/>
            <a:ext cx="5157787" cy="823912"/>
          </a:xfrm>
        </p:spPr>
        <p:txBody>
          <a:bodyPr/>
          <a:lstStyle/>
          <a:p>
            <a:r>
              <a:rPr lang="ru-RU" dirty="0" smtClean="0"/>
              <a:t>Линейный масштаб</a:t>
            </a:r>
            <a:endParaRPr lang="ru-RU" dirty="0"/>
          </a:p>
        </p:txBody>
      </p:sp>
      <p:pic>
        <p:nvPicPr>
          <p:cNvPr id="15" name="Объект 1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6" y="1755435"/>
            <a:ext cx="4387814" cy="4399686"/>
          </a:xfrm>
        </p:spPr>
      </p:pic>
      <p:sp>
        <p:nvSpPr>
          <p:cNvPr id="13" name="Текст 12"/>
          <p:cNvSpPr>
            <a:spLocks noGrp="1"/>
          </p:cNvSpPr>
          <p:nvPr>
            <p:ph type="body" sz="quarter" idx="3"/>
          </p:nvPr>
        </p:nvSpPr>
        <p:spPr>
          <a:xfrm>
            <a:off x="6172199" y="1024648"/>
            <a:ext cx="5183188" cy="823912"/>
          </a:xfrm>
        </p:spPr>
        <p:txBody>
          <a:bodyPr/>
          <a:lstStyle/>
          <a:p>
            <a:r>
              <a:rPr lang="ru-RU" dirty="0" smtClean="0"/>
              <a:t>Логарифмический масштаб</a:t>
            </a:r>
            <a:endParaRPr lang="ru-RU" dirty="0"/>
          </a:p>
        </p:txBody>
      </p:sp>
      <p:pic>
        <p:nvPicPr>
          <p:cNvPr id="16" name="Объект 15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147" y="1860959"/>
            <a:ext cx="4474592" cy="4316305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E62B9-D200-46A2-B165-CFB229400D2C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94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Проблематика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444625"/>
            <a:ext cx="51816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 НЭ нет датчиков и </a:t>
            </a:r>
            <a:r>
              <a:rPr lang="ru-RU" dirty="0" err="1" smtClean="0"/>
              <a:t>актюаторов</a:t>
            </a:r>
            <a:r>
              <a:rPr lang="ru-RU" dirty="0" smtClean="0"/>
              <a:t>, поэтому их состояние нельзя измерять, и ими нельзя управлять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Колебания в нежёстких элементов затухают в течение сверхдолгого времени</a:t>
            </a:r>
            <a:r>
              <a:rPr lang="en-US" dirty="0" smtClean="0"/>
              <a:t> (</a:t>
            </a:r>
            <a:r>
              <a:rPr lang="ru-RU" dirty="0" smtClean="0"/>
              <a:t>часы)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Всего колебательных мод бесконечное количество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EAAD6-4895-47B1-8D46-90751178130F}" type="slidenum">
              <a:rPr lang="ru-RU" smtClean="0"/>
              <a:t>3</a:t>
            </a:fld>
            <a:r>
              <a:rPr lang="en-US" dirty="0" smtClean="0"/>
              <a:t>/20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1825626"/>
            <a:ext cx="5562445" cy="407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37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Гипотеза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Амплитуда возбуждаемых колебаний существенно зависит от управления, которым обеспечивается манёвр переориентации. Существует множество управлений, выполняющих задачу. При правильном выборе управления из этого множества можно существенно уменьшить амплитуду колебаний.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u="sng" dirty="0" smtClean="0"/>
              <a:t>Гипотеза:</a:t>
            </a:r>
            <a:r>
              <a:rPr lang="ru-RU" dirty="0" smtClean="0"/>
              <a:t> чем выше порядок гладкости у функции управления на концах (в начале и в конце манёвра), тем меньше амплитуда возбуждаемых колебаний</a:t>
            </a:r>
            <a:r>
              <a:rPr lang="en-US" dirty="0" smtClean="0"/>
              <a:t>[1]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EAAD6-4895-47B1-8D46-90751178130F}" type="slidenum">
              <a:rPr lang="ru-RU" smtClean="0"/>
              <a:t>4</a:t>
            </a:fld>
            <a:r>
              <a:rPr lang="en-US" dirty="0" smtClean="0"/>
              <a:t>/20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8940114" cy="365125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1. [1] </a:t>
            </a:r>
            <a:r>
              <a:rPr lang="en-US" dirty="0" err="1" smtClean="0">
                <a:solidFill>
                  <a:schemeClr val="tx1"/>
                </a:solidFill>
              </a:rPr>
              <a:t>Fracchia</a:t>
            </a:r>
            <a:r>
              <a:rPr lang="en-US" dirty="0" smtClean="0">
                <a:solidFill>
                  <a:schemeClr val="tx1"/>
                </a:solidFill>
              </a:rPr>
              <a:t>, G., James, S. P., and Biggs, D., “Analytical Low-Jerk Reorientation </a:t>
            </a:r>
            <a:r>
              <a:rPr lang="en-US" dirty="0" err="1" smtClean="0">
                <a:solidFill>
                  <a:schemeClr val="tx1"/>
                </a:solidFill>
              </a:rPr>
              <a:t>Manoeuvres</a:t>
            </a:r>
            <a:r>
              <a:rPr lang="en-US" dirty="0" smtClean="0">
                <a:solidFill>
                  <a:schemeClr val="tx1"/>
                </a:solidFill>
              </a:rPr>
              <a:t> for Spacecraft with Flexible Appendages Candidate,” 2019. Retrieved 25 June 2025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597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и задачи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u="sng" dirty="0" smtClean="0"/>
              <a:t>Цель работы:</a:t>
            </a:r>
            <a:r>
              <a:rPr lang="ru-RU" dirty="0" smtClean="0"/>
              <a:t> исследовать зависимость амплитуды колебаний КА при манёврах переориентации от порядка гладкости функции управления на границах.</a:t>
            </a:r>
          </a:p>
          <a:p>
            <a:pPr marL="0" indent="0">
              <a:buNone/>
            </a:pPr>
            <a:r>
              <a:rPr lang="ru-RU" u="sng" dirty="0" smtClean="0"/>
              <a:t>Задачи:</a:t>
            </a:r>
          </a:p>
          <a:p>
            <a:r>
              <a:rPr lang="ru-RU" dirty="0" smtClean="0"/>
              <a:t>Построение функции управления КА, обеспечивающей манёвр</a:t>
            </a:r>
          </a:p>
          <a:p>
            <a:r>
              <a:rPr lang="ru-RU" dirty="0" smtClean="0"/>
              <a:t>Написание программы для численного моделирования движения КА</a:t>
            </a:r>
          </a:p>
          <a:p>
            <a:r>
              <a:rPr lang="ru-RU" dirty="0" smtClean="0"/>
              <a:t>Получение теоретической оценки амплитуды колебаний</a:t>
            </a:r>
          </a:p>
          <a:p>
            <a:r>
              <a:rPr lang="ru-RU" dirty="0" smtClean="0"/>
              <a:t>Сравнение теоретической оценки с реальными амплитудами, получаемыми в результате численного моделирования</a:t>
            </a:r>
            <a:endParaRPr lang="ru-RU" dirty="0"/>
          </a:p>
          <a:p>
            <a:r>
              <a:rPr lang="ru-RU" dirty="0" smtClean="0"/>
              <a:t>Получение критерия для сравнения двух различных функций управления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E62B9-D200-46A2-B165-CFB229400D2C}" type="slidenum">
              <a:rPr lang="ru-RU" smtClean="0"/>
              <a:t>5</a:t>
            </a:fld>
            <a:r>
              <a:rPr lang="en-US" dirty="0" smtClean="0"/>
              <a:t>/20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321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Постановка задачи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Рассматривается задача одноосного поворота КА с НЭ из начальной ориентации в конечную</a:t>
            </a:r>
          </a:p>
          <a:p>
            <a:r>
              <a:rPr lang="ru-RU" dirty="0" smtClean="0"/>
              <a:t>Поворот осуществляется управляющими элементами (например,</a:t>
            </a:r>
            <a:r>
              <a:rPr lang="en-US" dirty="0" smtClean="0"/>
              <a:t> </a:t>
            </a:r>
            <a:r>
              <a:rPr lang="ru-RU" dirty="0" smtClean="0"/>
              <a:t>маховиками)</a:t>
            </a:r>
          </a:p>
          <a:p>
            <a:r>
              <a:rPr lang="ru-RU" dirty="0" smtClean="0"/>
              <a:t>Управляющий момент в течение всего манёвра задаётся как некоторая функция от времени </a:t>
            </a:r>
            <a:r>
              <a:rPr lang="en-US" i="1" dirty="0" smtClean="0"/>
              <a:t>U</a:t>
            </a:r>
            <a:r>
              <a:rPr lang="en-US" dirty="0" smtClean="0"/>
              <a:t>(</a:t>
            </a:r>
            <a:r>
              <a:rPr lang="en-US" i="1" dirty="0" smtClean="0"/>
              <a:t>t</a:t>
            </a:r>
            <a:r>
              <a:rPr lang="en-US" dirty="0" smtClean="0"/>
              <a:t>)</a:t>
            </a:r>
            <a:r>
              <a:rPr lang="ru-RU" dirty="0" smtClean="0"/>
              <a:t>, определяющаяся траекторией </a:t>
            </a:r>
            <a:r>
              <a:rPr lang="ru-RU" dirty="0" smtClean="0"/>
              <a:t>переориентации</a:t>
            </a:r>
          </a:p>
          <a:p>
            <a:r>
              <a:rPr lang="ru-RU" dirty="0" smtClean="0"/>
              <a:t>Управляющий момент в любой момент времени меньше максимального допустимого значения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EAAD6-4895-47B1-8D46-90751178130F}" type="slidenum">
              <a:rPr lang="ru-RU" smtClean="0"/>
              <a:t>6</a:t>
            </a:fld>
            <a:r>
              <a:rPr lang="en-US" dirty="0" smtClean="0"/>
              <a:t>/20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3573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Математическая модель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68582"/>
            <a:ext cx="10515600" cy="47083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b="1" dirty="0" smtClean="0"/>
              <a:t>Корпус КА</a:t>
            </a:r>
          </a:p>
          <a:p>
            <a:r>
              <a:rPr lang="ru-RU" dirty="0" smtClean="0"/>
              <a:t>В математической модели КА состоит из корпуса, моделируемого как твёрдое тело и нежёстких элементов, присоединённых к корпусу</a:t>
            </a:r>
          </a:p>
          <a:p>
            <a:r>
              <a:rPr lang="ru-RU" spc="-1" dirty="0" smtClean="0">
                <a:solidFill>
                  <a:srgbClr val="000000"/>
                </a:solidFill>
              </a:rPr>
              <a:t>Моменты </a:t>
            </a:r>
            <a:r>
              <a:rPr lang="ru-RU" spc="-1" dirty="0">
                <a:solidFill>
                  <a:srgbClr val="000000"/>
                </a:solidFill>
              </a:rPr>
              <a:t>внешних сил при переориентации не </a:t>
            </a:r>
            <a:r>
              <a:rPr lang="ru-RU" spc="-1" dirty="0" smtClean="0">
                <a:solidFill>
                  <a:srgbClr val="000000"/>
                </a:solidFill>
              </a:rPr>
              <a:t>учитываются</a:t>
            </a:r>
            <a:endParaRPr lang="ru-RU" spc="-1" dirty="0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EAAD6-4895-47B1-8D46-90751178130F}" type="slidenum">
              <a:rPr lang="ru-RU" smtClean="0"/>
              <a:t>7</a:t>
            </a:fld>
            <a:r>
              <a:rPr lang="en-US" dirty="0" smtClean="0"/>
              <a:t>/20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39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Математическая модель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60006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b="1" dirty="0" smtClean="0"/>
              <a:t>Нежёсткие элементы</a:t>
            </a:r>
          </a:p>
          <a:p>
            <a:r>
              <a:rPr lang="ru-RU" dirty="0" smtClean="0"/>
              <a:t>В </a:t>
            </a:r>
            <a:r>
              <a:rPr lang="ru-RU" dirty="0"/>
              <a:t>математической модели нежёсткие элементы задаются как конечный набор первых </a:t>
            </a:r>
            <a:r>
              <a:rPr lang="en-US" b="1" dirty="0"/>
              <a:t>n </a:t>
            </a:r>
            <a:r>
              <a:rPr lang="ru-RU" dirty="0"/>
              <a:t>колебательных </a:t>
            </a:r>
            <a:r>
              <a:rPr lang="ru-RU" dirty="0" smtClean="0"/>
              <a:t>мод</a:t>
            </a:r>
          </a:p>
          <a:p>
            <a:r>
              <a:rPr lang="ru-RU" dirty="0" smtClean="0"/>
              <a:t>Колебательное движение мод описывается векторами </a:t>
            </a:r>
            <a:r>
              <a:rPr lang="en-US" dirty="0" smtClean="0"/>
              <a:t>      , </a:t>
            </a:r>
            <a:r>
              <a:rPr lang="ru-RU" dirty="0" smtClean="0"/>
              <a:t>имеющих смысл модальных координат и модальных скоростей</a:t>
            </a:r>
            <a:endParaRPr lang="en-US" dirty="0"/>
          </a:p>
          <a:p>
            <a:r>
              <a:rPr lang="ru-RU" dirty="0" smtClean="0"/>
              <a:t>Состояния колебательных мод в реальном КА не могут быть измерены, поэтому они считаются неизвестными</a:t>
            </a:r>
          </a:p>
          <a:p>
            <a:r>
              <a:rPr lang="ru-RU" dirty="0" smtClean="0"/>
              <a:t>Модальные координаты и скорости сопряжены с угловыми координатами и скоростями, таким образом воздействие от одних передаётся другим (например, модальных – угловым)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EAAD6-4895-47B1-8D46-90751178130F}" type="slidenum">
              <a:rPr lang="ru-RU" smtClean="0"/>
              <a:t>8</a:t>
            </a:fld>
            <a:r>
              <a:rPr lang="en-US" dirty="0" smtClean="0"/>
              <a:t>/20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0133568"/>
              </p:ext>
            </p:extLst>
          </p:nvPr>
        </p:nvGraphicFramePr>
        <p:xfrm>
          <a:off x="9532552" y="2823217"/>
          <a:ext cx="482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5" name="Equation" r:id="rId3" imgW="482400" imgH="342720" progId="Equation.DSMT4">
                  <p:embed/>
                </p:oleObj>
              </mc:Choice>
              <mc:Fallback>
                <p:oleObj name="Equation" r:id="rId3" imgW="48240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532552" y="2823217"/>
                        <a:ext cx="4826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0478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Управление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Актюаторы установлены только на корпусе аппарата, поэтому управление создаётся для твердотельной модели КА без НЭ, а затем это управление применяется к модели с НЭ</a:t>
            </a:r>
          </a:p>
          <a:p>
            <a:r>
              <a:rPr lang="ru-RU" dirty="0" smtClean="0"/>
              <a:t>Для твердотельной модели управление строится по известной</a:t>
            </a:r>
            <a:r>
              <a:rPr lang="en-US" dirty="0" smtClean="0"/>
              <a:t>[1]</a:t>
            </a:r>
            <a:r>
              <a:rPr lang="ru-RU" dirty="0" smtClean="0"/>
              <a:t> траектории движения  </a:t>
            </a:r>
            <a:r>
              <a:rPr lang="en-US" dirty="0" smtClean="0"/>
              <a:t>       </a:t>
            </a:r>
            <a:r>
              <a:rPr lang="ru-RU" dirty="0" smtClean="0"/>
              <a:t>(решается обратная задача механики)</a:t>
            </a:r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Новая переменная:                    (относительная координата)</a:t>
            </a:r>
            <a:endParaRPr lang="en-US" dirty="0"/>
          </a:p>
          <a:p>
            <a:r>
              <a:rPr lang="ru-RU" dirty="0"/>
              <a:t>В</a:t>
            </a:r>
            <a:r>
              <a:rPr lang="ru-RU" dirty="0" smtClean="0"/>
              <a:t> управление </a:t>
            </a:r>
            <a:r>
              <a:rPr lang="ru-RU" dirty="0"/>
              <a:t>добавляется </a:t>
            </a:r>
            <a:r>
              <a:rPr lang="ru-RU" dirty="0" smtClean="0"/>
              <a:t>ПД-регулятор</a:t>
            </a:r>
            <a:endParaRPr lang="en-US" dirty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EAAD6-4895-47B1-8D46-90751178130F}" type="slidenum">
              <a:rPr lang="ru-RU" smtClean="0"/>
              <a:t>9</a:t>
            </a:fld>
            <a:r>
              <a:rPr lang="en-US" dirty="0" smtClean="0"/>
              <a:t>/20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873635"/>
              </p:ext>
            </p:extLst>
          </p:nvPr>
        </p:nvGraphicFramePr>
        <p:xfrm>
          <a:off x="4569298" y="3567778"/>
          <a:ext cx="558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15" name="Equation" r:id="rId4" imgW="558720" imgH="342720" progId="Equation.DSMT4">
                  <p:embed/>
                </p:oleObj>
              </mc:Choice>
              <mc:Fallback>
                <p:oleObj name="Equation" r:id="rId4" imgW="55872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69298" y="3567778"/>
                        <a:ext cx="5588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294289"/>
              </p:ext>
            </p:extLst>
          </p:nvPr>
        </p:nvGraphicFramePr>
        <p:xfrm>
          <a:off x="1027113" y="3983038"/>
          <a:ext cx="2159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16" name="Equation" r:id="rId6" imgW="2158920" imgH="457200" progId="Equation.DSMT4">
                  <p:embed/>
                </p:oleObj>
              </mc:Choice>
              <mc:Fallback>
                <p:oleObj name="Equation" r:id="rId6" imgW="215892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27113" y="3983038"/>
                        <a:ext cx="21590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8182004"/>
              </p:ext>
            </p:extLst>
          </p:nvPr>
        </p:nvGraphicFramePr>
        <p:xfrm>
          <a:off x="1027113" y="5509869"/>
          <a:ext cx="62611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17" name="Equation" r:id="rId8" imgW="6260760" imgH="444240" progId="Equation.DSMT4">
                  <p:embed/>
                </p:oleObj>
              </mc:Choice>
              <mc:Fallback>
                <p:oleObj name="Equation" r:id="rId8" imgW="626076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27113" y="5509869"/>
                        <a:ext cx="62611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351642"/>
              </p:ext>
            </p:extLst>
          </p:nvPr>
        </p:nvGraphicFramePr>
        <p:xfrm>
          <a:off x="4157663" y="4567796"/>
          <a:ext cx="1511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18" name="Equation" r:id="rId10" imgW="1511280" imgH="342720" progId="Equation.DSMT4">
                  <p:embed/>
                </p:oleObj>
              </mc:Choice>
              <mc:Fallback>
                <p:oleObj name="Equation" r:id="rId10" imgW="151128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157663" y="4567796"/>
                        <a:ext cx="15113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8495270" cy="365125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1. Ткачев С. С. [и др.]. Построение опорной траектории третьего порядка гладкости углового движения космического аппарата // Математическое моделирование. 2021. № 10 (33). C. 3–18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23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1749</TotalTime>
  <Words>1121</Words>
  <Application>Microsoft Office PowerPoint</Application>
  <PresentationFormat>Широкоэкранный</PresentationFormat>
  <Paragraphs>229</Paragraphs>
  <Slides>24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Тема Office</vt:lpstr>
      <vt:lpstr>Equation</vt:lpstr>
      <vt:lpstr>MathType 7.0 Equation</vt:lpstr>
      <vt:lpstr>Влияние гладкости интерполяционных кривых на возбуждение колебательных мод КА с нежёсткими элементами</vt:lpstr>
      <vt:lpstr>Введение</vt:lpstr>
      <vt:lpstr>Проблематика</vt:lpstr>
      <vt:lpstr>Гипотеза</vt:lpstr>
      <vt:lpstr>Цель и задачи работы</vt:lpstr>
      <vt:lpstr>Постановка задачи</vt:lpstr>
      <vt:lpstr>Математическая модель</vt:lpstr>
      <vt:lpstr>Математическая модель</vt:lpstr>
      <vt:lpstr>Управление</vt:lpstr>
      <vt:lpstr>Уравнения движения</vt:lpstr>
      <vt:lpstr>Теоретическая оценка</vt:lpstr>
      <vt:lpstr>Теоретическая оценка</vt:lpstr>
      <vt:lpstr>Критерий выбора управления</vt:lpstr>
      <vt:lpstr>Численный эксперимент №1</vt:lpstr>
      <vt:lpstr>Численный эксперимент №1</vt:lpstr>
      <vt:lpstr>Численный эксперимент №2</vt:lpstr>
      <vt:lpstr>Численный эксперимент №2</vt:lpstr>
      <vt:lpstr>Моделирование: проверка формулы оценки амплитуды</vt:lpstr>
      <vt:lpstr>Численный эксперимент №3</vt:lpstr>
      <vt:lpstr>Заключение</vt:lpstr>
      <vt:lpstr>Дополнительный слайд №1</vt:lpstr>
      <vt:lpstr>Дополнительный слайд №2</vt:lpstr>
      <vt:lpstr>Дополнительный слайд №3</vt:lpstr>
      <vt:lpstr>Дополнительный слайд №4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гладкости интерполяционных кривых на возбуждение колебательных мод КА с нежёсткими элементами</dc:title>
  <dc:creator>Учетная запись Майкрософт</dc:creator>
  <cp:lastModifiedBy>Учетная запись Майкрософт</cp:lastModifiedBy>
  <cp:revision>210</cp:revision>
  <dcterms:created xsi:type="dcterms:W3CDTF">2025-01-21T02:32:08Z</dcterms:created>
  <dcterms:modified xsi:type="dcterms:W3CDTF">2025-06-25T05:32:18Z</dcterms:modified>
</cp:coreProperties>
</file>