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1" r:id="rId1"/>
    <p:sldMasterId id="2147483674" r:id="rId2"/>
  </p:sldMasterIdLst>
  <p:notesMasterIdLst>
    <p:notesMasterId r:id="rId18"/>
  </p:notesMasterIdLst>
  <p:sldIdLst>
    <p:sldId id="256" r:id="rId3"/>
    <p:sldId id="257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7" r:id="rId13"/>
    <p:sldId id="278" r:id="rId14"/>
    <p:sldId id="276" r:id="rId15"/>
    <p:sldId id="266" r:id="rId16"/>
    <p:sldId id="280" r:id="rId17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02BE"/>
    <a:srgbClr val="FF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image" Target="../media/image42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12" Type="http://schemas.openxmlformats.org/officeDocument/2006/relationships/image" Target="../media/image41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11" Type="http://schemas.openxmlformats.org/officeDocument/2006/relationships/image" Target="../media/image40.wmf"/><Relationship Id="rId5" Type="http://schemas.openxmlformats.org/officeDocument/2006/relationships/image" Target="../media/image34.wmf"/><Relationship Id="rId10" Type="http://schemas.openxmlformats.org/officeDocument/2006/relationships/image" Target="../media/image39.wmf"/><Relationship Id="rId4" Type="http://schemas.openxmlformats.org/officeDocument/2006/relationships/image" Target="../media/image33.wmf"/><Relationship Id="rId9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10" Type="http://schemas.openxmlformats.org/officeDocument/2006/relationships/image" Target="../media/image52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31763" y="876300"/>
            <a:ext cx="7688263" cy="432593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742525" y="5479688"/>
            <a:ext cx="5939847" cy="519107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12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22205" cy="57644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122" name="PlaceHolder 4"/>
          <p:cNvSpPr>
            <a:spLocks noGrp="1"/>
          </p:cNvSpPr>
          <p:nvPr>
            <p:ph type="dt" idx="4"/>
          </p:nvPr>
        </p:nvSpPr>
        <p:spPr>
          <a:xfrm>
            <a:off x="4202692" y="0"/>
            <a:ext cx="3222205" cy="57644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123" name="PlaceHolder 5"/>
          <p:cNvSpPr>
            <a:spLocks noGrp="1"/>
          </p:cNvSpPr>
          <p:nvPr>
            <p:ph type="ftr" idx="5"/>
          </p:nvPr>
        </p:nvSpPr>
        <p:spPr>
          <a:xfrm>
            <a:off x="0" y="10959765"/>
            <a:ext cx="3222205" cy="57644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124" name="PlaceHolder 6"/>
          <p:cNvSpPr>
            <a:spLocks noGrp="1"/>
          </p:cNvSpPr>
          <p:nvPr>
            <p:ph type="sldNum" idx="6"/>
          </p:nvPr>
        </p:nvSpPr>
        <p:spPr>
          <a:xfrm>
            <a:off x="4202692" y="10959765"/>
            <a:ext cx="3222205" cy="57644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FC4A4FD9-0A8A-4905-83AD-7E923B7C21D9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3884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57B3D4A-4800-45BD-93A3-306B1CBBEF0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25279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25279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999D30F-8A54-4770-8897-19DB9F0DF8D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23336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2133360" y="4098240"/>
            <a:ext cx="123336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20608D7-50FE-41FE-A5F2-905D9675A5D9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8136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1692720" y="1825560"/>
            <a:ext cx="8136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2547360" y="1825560"/>
            <a:ext cx="8136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8136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6"/>
          <p:cNvSpPr>
            <a:spLocks noGrp="1"/>
          </p:cNvSpPr>
          <p:nvPr>
            <p:ph/>
          </p:nvPr>
        </p:nvSpPr>
        <p:spPr>
          <a:xfrm>
            <a:off x="1692720" y="4098240"/>
            <a:ext cx="8136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7"/>
          <p:cNvSpPr>
            <a:spLocks noGrp="1"/>
          </p:cNvSpPr>
          <p:nvPr>
            <p:ph/>
          </p:nvPr>
        </p:nvSpPr>
        <p:spPr>
          <a:xfrm>
            <a:off x="2547360" y="4098240"/>
            <a:ext cx="8136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0457482-6510-4F20-80C7-9845BAA9F4BC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252792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252792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23336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2133360" y="1825560"/>
            <a:ext cx="123336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880" cy="6142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2133360" y="1825560"/>
            <a:ext cx="123336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23336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252792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9CBFC54-CC3A-48D3-91F0-3F7606D8EF3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23336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/>
          </p:nvPr>
        </p:nvSpPr>
        <p:spPr>
          <a:xfrm>
            <a:off x="2133360" y="4098240"/>
            <a:ext cx="123336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25279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25279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25279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23336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/>
          </p:nvPr>
        </p:nvSpPr>
        <p:spPr>
          <a:xfrm>
            <a:off x="2133360" y="4098240"/>
            <a:ext cx="123336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8136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1692720" y="1825560"/>
            <a:ext cx="8136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2547360" y="1825560"/>
            <a:ext cx="8136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8136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6"/>
          <p:cNvSpPr>
            <a:spLocks noGrp="1"/>
          </p:cNvSpPr>
          <p:nvPr>
            <p:ph/>
          </p:nvPr>
        </p:nvSpPr>
        <p:spPr>
          <a:xfrm>
            <a:off x="1692720" y="4098240"/>
            <a:ext cx="8136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7"/>
          <p:cNvSpPr>
            <a:spLocks noGrp="1"/>
          </p:cNvSpPr>
          <p:nvPr>
            <p:ph/>
          </p:nvPr>
        </p:nvSpPr>
        <p:spPr>
          <a:xfrm>
            <a:off x="2547360" y="4098240"/>
            <a:ext cx="8136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2000"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252792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C204999-0172-432A-AD9B-CC9BD912007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23336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2133360" y="1825560"/>
            <a:ext cx="123336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275115-23B7-4A35-95CB-0AD64F76B85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D586A9E-C596-49C6-9E8C-B68D6F095410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4880" cy="6142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F186156-D414-4DBC-95C7-09B6201A6DD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2133360" y="1825560"/>
            <a:ext cx="123336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23336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A2CF43E-9884-4C24-8890-6F163457284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23336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2133360" y="4098240"/>
            <a:ext cx="123336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D18E061-F253-4E43-99E5-2090BA091DA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23336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2133360" y="1825560"/>
            <a:ext cx="123336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252792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lnSpc>
                <a:spcPct val="90000"/>
              </a:lnSpc>
              <a:spcBef>
                <a:spcPts val="1417"/>
              </a:spcBef>
              <a:buNone/>
            </a:pPr>
            <a:endParaRPr lang="ru-RU" sz="2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C46F056-3EF5-4A11-90D6-7C395BB2189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252792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3493080" y="1825560"/>
            <a:ext cx="2527920" cy="4350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60000"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42" name="PlaceHolder 4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en-US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</a:pPr>
            <a:endParaRPr lang="en-US" sz="1400" b="0" strike="noStrike" spc="-1">
              <a:latin typeface="Times New Roman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8CB14B4F-0B71-4E6C-8024-EC863556CBF6}" type="slidenum">
              <a:rPr lang="ru-RU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4.png"/><Relationship Id="rId7" Type="http://schemas.openxmlformats.org/officeDocument/2006/relationships/image" Target="../media/image5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4.png"/><Relationship Id="rId7" Type="http://schemas.openxmlformats.org/officeDocument/2006/relationships/image" Target="../media/image6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5.bin"/><Relationship Id="rId3" Type="http://schemas.openxmlformats.org/officeDocument/2006/relationships/image" Target="../media/image3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16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13.wmf"/><Relationship Id="rId4" Type="http://schemas.openxmlformats.org/officeDocument/2006/relationships/image" Target="../media/image4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27.wmf"/><Relationship Id="rId3" Type="http://schemas.openxmlformats.org/officeDocument/2006/relationships/image" Target="../media/image3.png"/><Relationship Id="rId21" Type="http://schemas.openxmlformats.org/officeDocument/2006/relationships/oleObject" Target="../embeddings/oleObject17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6.wmf"/><Relationship Id="rId20" Type="http://schemas.openxmlformats.org/officeDocument/2006/relationships/image" Target="../media/image28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16.bin"/><Relationship Id="rId4" Type="http://schemas.openxmlformats.org/officeDocument/2006/relationships/image" Target="../media/image4.png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5.wmf"/><Relationship Id="rId22" Type="http://schemas.openxmlformats.org/officeDocument/2006/relationships/image" Target="../media/image2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13" Type="http://schemas.openxmlformats.org/officeDocument/2006/relationships/oleObject" Target="../embeddings/oleObject22.bin"/><Relationship Id="rId18" Type="http://schemas.openxmlformats.org/officeDocument/2006/relationships/image" Target="../media/image36.wmf"/><Relationship Id="rId26" Type="http://schemas.openxmlformats.org/officeDocument/2006/relationships/image" Target="../media/image39.wmf"/><Relationship Id="rId3" Type="http://schemas.openxmlformats.org/officeDocument/2006/relationships/image" Target="../media/image3.png"/><Relationship Id="rId21" Type="http://schemas.openxmlformats.org/officeDocument/2006/relationships/image" Target="../media/image5.jpeg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24.bin"/><Relationship Id="rId25" Type="http://schemas.openxmlformats.org/officeDocument/2006/relationships/oleObject" Target="../embeddings/oleObject27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5.wmf"/><Relationship Id="rId20" Type="http://schemas.openxmlformats.org/officeDocument/2006/relationships/image" Target="../media/image37.wmf"/><Relationship Id="rId29" Type="http://schemas.openxmlformats.org/officeDocument/2006/relationships/oleObject" Target="../embeddings/oleObject29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30.wmf"/><Relationship Id="rId11" Type="http://schemas.openxmlformats.org/officeDocument/2006/relationships/oleObject" Target="../embeddings/oleObject21.bin"/><Relationship Id="rId24" Type="http://schemas.openxmlformats.org/officeDocument/2006/relationships/image" Target="../media/image38.wmf"/><Relationship Id="rId32" Type="http://schemas.openxmlformats.org/officeDocument/2006/relationships/image" Target="../media/image42.wmf"/><Relationship Id="rId5" Type="http://schemas.openxmlformats.org/officeDocument/2006/relationships/oleObject" Target="../embeddings/oleObject18.bin"/><Relationship Id="rId15" Type="http://schemas.openxmlformats.org/officeDocument/2006/relationships/oleObject" Target="../embeddings/oleObject23.bin"/><Relationship Id="rId23" Type="http://schemas.openxmlformats.org/officeDocument/2006/relationships/oleObject" Target="../embeddings/oleObject26.bin"/><Relationship Id="rId28" Type="http://schemas.openxmlformats.org/officeDocument/2006/relationships/image" Target="../media/image40.wmf"/><Relationship Id="rId10" Type="http://schemas.openxmlformats.org/officeDocument/2006/relationships/image" Target="../media/image32.wmf"/><Relationship Id="rId19" Type="http://schemas.openxmlformats.org/officeDocument/2006/relationships/oleObject" Target="../embeddings/oleObject25.bin"/><Relationship Id="rId31" Type="http://schemas.openxmlformats.org/officeDocument/2006/relationships/oleObject" Target="../embeddings/oleObject30.bin"/><Relationship Id="rId4" Type="http://schemas.openxmlformats.org/officeDocument/2006/relationships/image" Target="../media/image4.png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34.wmf"/><Relationship Id="rId22" Type="http://schemas.openxmlformats.org/officeDocument/2006/relationships/image" Target="../media/image6.png"/><Relationship Id="rId27" Type="http://schemas.openxmlformats.org/officeDocument/2006/relationships/oleObject" Target="../embeddings/oleObject28.bin"/><Relationship Id="rId30" Type="http://schemas.openxmlformats.org/officeDocument/2006/relationships/image" Target="../media/image4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49.wmf"/><Relationship Id="rId26" Type="http://schemas.openxmlformats.org/officeDocument/2006/relationships/image" Target="../media/image53.png"/><Relationship Id="rId3" Type="http://schemas.openxmlformats.org/officeDocument/2006/relationships/image" Target="../media/image3.png"/><Relationship Id="rId21" Type="http://schemas.openxmlformats.org/officeDocument/2006/relationships/oleObject" Target="../embeddings/oleObject39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6.wmf"/><Relationship Id="rId17" Type="http://schemas.openxmlformats.org/officeDocument/2006/relationships/oleObject" Target="../embeddings/oleObject37.bin"/><Relationship Id="rId25" Type="http://schemas.openxmlformats.org/officeDocument/2006/relationships/image" Target="../media/image20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8.wmf"/><Relationship Id="rId20" Type="http://schemas.openxmlformats.org/officeDocument/2006/relationships/image" Target="../media/image50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34.bin"/><Relationship Id="rId24" Type="http://schemas.openxmlformats.org/officeDocument/2006/relationships/image" Target="../media/image52.wmf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23" Type="http://schemas.openxmlformats.org/officeDocument/2006/relationships/oleObject" Target="../embeddings/oleObject40.bin"/><Relationship Id="rId10" Type="http://schemas.openxmlformats.org/officeDocument/2006/relationships/image" Target="../media/image45.wmf"/><Relationship Id="rId19" Type="http://schemas.openxmlformats.org/officeDocument/2006/relationships/oleObject" Target="../embeddings/oleObject38.bin"/><Relationship Id="rId4" Type="http://schemas.openxmlformats.org/officeDocument/2006/relationships/image" Target="../media/image4.png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47.wmf"/><Relationship Id="rId22" Type="http://schemas.openxmlformats.org/officeDocument/2006/relationships/image" Target="../media/image5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9"/>
          <p:cNvSpPr/>
          <p:nvPr/>
        </p:nvSpPr>
        <p:spPr>
          <a:xfrm>
            <a:off x="600" y="5113243"/>
            <a:ext cx="12191400" cy="17758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5F6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125" name="PlaceHolder 1"/>
          <p:cNvSpPr>
            <a:spLocks noGrp="1"/>
          </p:cNvSpPr>
          <p:nvPr>
            <p:ph type="title" idx="4294967295"/>
          </p:nvPr>
        </p:nvSpPr>
        <p:spPr>
          <a:xfrm>
            <a:off x="0" y="2549809"/>
            <a:ext cx="12192000" cy="2214563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3200" b="0" strike="noStrike" spc="-1" dirty="0">
                <a:solidFill>
                  <a:srgbClr val="252525"/>
                </a:solidFill>
                <a:latin typeface="Arial"/>
                <a:ea typeface="DejaVu Sans"/>
              </a:rPr>
              <a:t>Study of Attitude Determination Accuracy and </a:t>
            </a:r>
            <a:r>
              <a:rPr lang="ru-RU" sz="3200" b="0" strike="noStrike" spc="-1" dirty="0">
                <a:solidFill>
                  <a:srgbClr val="252525"/>
                </a:solidFill>
                <a:latin typeface="Arial"/>
                <a:ea typeface="DejaVu Sans"/>
              </a:rPr>
              <a:t/>
            </a:r>
            <a:br>
              <a:rPr lang="ru-RU" sz="3200" b="0" strike="noStrike" spc="-1" dirty="0">
                <a:solidFill>
                  <a:srgbClr val="252525"/>
                </a:solidFill>
                <a:latin typeface="Arial"/>
                <a:ea typeface="DejaVu Sans"/>
              </a:rPr>
            </a:br>
            <a:r>
              <a:rPr lang="en-US" sz="3200" b="0" strike="noStrike" spc="-1" dirty="0">
                <a:solidFill>
                  <a:srgbClr val="252525"/>
                </a:solidFill>
                <a:latin typeface="Arial"/>
                <a:ea typeface="DejaVu Sans"/>
              </a:rPr>
              <a:t>Earth-point Stabilization Performance Using Asynchronous </a:t>
            </a:r>
            <a:r>
              <a:rPr lang="ru-RU" sz="3200" b="0" strike="noStrike" spc="-1" dirty="0">
                <a:solidFill>
                  <a:srgbClr val="252525"/>
                </a:solidFill>
                <a:latin typeface="Arial"/>
                <a:ea typeface="DejaVu Sans"/>
              </a:rPr>
              <a:t/>
            </a:r>
            <a:br>
              <a:rPr lang="ru-RU" sz="3200" b="0" strike="noStrike" spc="-1" dirty="0">
                <a:solidFill>
                  <a:srgbClr val="252525"/>
                </a:solidFill>
                <a:latin typeface="Arial"/>
                <a:ea typeface="DejaVu Sans"/>
              </a:rPr>
            </a:br>
            <a:r>
              <a:rPr lang="en-US" sz="3200" b="0" strike="noStrike" spc="-1" dirty="0">
                <a:solidFill>
                  <a:srgbClr val="252525"/>
                </a:solidFill>
                <a:latin typeface="Arial"/>
                <a:ea typeface="DejaVu Sans"/>
              </a:rPr>
              <a:t>Star Tracker and Angular Velocity Sensor Measurements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 idx="4294967295"/>
          </p:nvPr>
        </p:nvSpPr>
        <p:spPr>
          <a:xfrm>
            <a:off x="-600" y="5175364"/>
            <a:ext cx="12192000" cy="1713695"/>
          </a:xfrm>
          <a:prstGeom prst="rect">
            <a:avLst/>
          </a:prstGeom>
          <a:noFill/>
          <a:ln w="0">
            <a:noFill/>
          </a:ln>
        </p:spPr>
        <p:txBody>
          <a:bodyPr lIns="0" tIns="91440" rIns="0" bIns="91440" anchor="t"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1001"/>
              </a:spcBef>
              <a:buClr>
                <a:srgbClr val="252525"/>
              </a:buClr>
              <a:buNone/>
              <a:tabLst>
                <a:tab pos="0" algn="l"/>
              </a:tabLst>
            </a:pPr>
            <a:r>
              <a:rPr lang="en-US" b="1" strike="noStrike" spc="-1" dirty="0" err="1">
                <a:solidFill>
                  <a:srgbClr val="252525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Danil</a:t>
            </a:r>
            <a:r>
              <a:rPr lang="en-US" b="1" strike="noStrike" spc="-1" dirty="0">
                <a:solidFill>
                  <a:srgbClr val="252525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Ivanov</a:t>
            </a:r>
            <a:r>
              <a:rPr lang="en-US" strike="noStrike" spc="-1" dirty="0">
                <a:solidFill>
                  <a:srgbClr val="252525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, </a:t>
            </a:r>
            <a:r>
              <a:rPr lang="en-US" strike="noStrike" spc="-1" dirty="0" err="1">
                <a:solidFill>
                  <a:srgbClr val="252525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Uliana</a:t>
            </a:r>
            <a:r>
              <a:rPr lang="en-US" strike="noStrike" spc="-1" dirty="0">
                <a:solidFill>
                  <a:srgbClr val="252525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trike="noStrike" spc="-1" dirty="0" err="1">
                <a:solidFill>
                  <a:srgbClr val="252525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Monakhova</a:t>
            </a:r>
            <a:r>
              <a:rPr lang="en-US" strike="noStrike" spc="-1" dirty="0">
                <a:solidFill>
                  <a:srgbClr val="252525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, </a:t>
            </a:r>
            <a:r>
              <a:rPr lang="en-US" strike="noStrike" spc="-1" dirty="0" err="1">
                <a:solidFill>
                  <a:srgbClr val="252525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Yaroslav</a:t>
            </a:r>
            <a:r>
              <a:rPr lang="en-US" strike="noStrike" spc="-1" dirty="0">
                <a:solidFill>
                  <a:srgbClr val="252525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en-US" strike="noStrike" spc="-1" dirty="0" err="1">
                <a:solidFill>
                  <a:srgbClr val="252525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Mashtakov</a:t>
            </a:r>
            <a:endParaRPr lang="en-US" strike="noStrike" spc="-1" dirty="0">
              <a:solidFill>
                <a:srgbClr val="252525"/>
              </a:solidFill>
              <a:latin typeface="Calibri" panose="020F0502020204030204" pitchFamily="34" charset="0"/>
              <a:ea typeface="DejaVu Sans"/>
              <a:cs typeface="Calibri" panose="020F05020202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1001"/>
              </a:spcBef>
              <a:buClr>
                <a:srgbClr val="252525"/>
              </a:buClr>
              <a:buNone/>
              <a:tabLst>
                <a:tab pos="0" algn="l"/>
              </a:tabLst>
            </a:pPr>
            <a:r>
              <a:rPr lang="en-US" strike="noStrike" spc="-1" dirty="0">
                <a:latin typeface="Calibri" panose="020F0502020204030204" pitchFamily="34" charset="0"/>
                <a:cs typeface="Calibri" panose="020F0502020204030204" pitchFamily="34" charset="0"/>
              </a:rPr>
              <a:t>Keldysh Institute of Applied Mathematics RAS</a:t>
            </a:r>
          </a:p>
          <a:p>
            <a:pPr marL="0" indent="0" algn="ctr">
              <a:lnSpc>
                <a:spcPct val="100000"/>
              </a:lnSpc>
              <a:spcBef>
                <a:spcPts val="1001"/>
              </a:spcBef>
              <a:buClr>
                <a:srgbClr val="252525"/>
              </a:buClr>
              <a:buNone/>
              <a:tabLst>
                <a:tab pos="0" algn="l"/>
              </a:tabLst>
            </a:pPr>
            <a:r>
              <a:rPr lang="en-US" spc="-1" dirty="0">
                <a:solidFill>
                  <a:srgbClr val="252525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16</a:t>
            </a:r>
            <a:r>
              <a:rPr lang="en-US" strike="noStrike" spc="-1" dirty="0">
                <a:solidFill>
                  <a:srgbClr val="252525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October 2024</a:t>
            </a:r>
            <a:endParaRPr lang="en-US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05" y="5282439"/>
            <a:ext cx="1969176" cy="143742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B2BCD2A-A6E9-466F-94BF-12065E168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93"/>
            <a:ext cx="12192000" cy="23456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Прямоугольник 9"/>
          <p:cNvSpPr/>
          <p:nvPr/>
        </p:nvSpPr>
        <p:spPr>
          <a:xfrm>
            <a:off x="0" y="0"/>
            <a:ext cx="12191400" cy="1097640"/>
          </a:xfrm>
          <a:prstGeom prst="rect">
            <a:avLst/>
          </a:prstGeom>
          <a:solidFill>
            <a:srgbClr val="F5F6F1"/>
          </a:solidFill>
          <a:ln>
            <a:solidFill>
              <a:srgbClr val="F5F6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64040" y="133200"/>
            <a:ext cx="11262960" cy="87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200" b="1" spc="-1" dirty="0">
                <a:solidFill>
                  <a:srgbClr val="000000"/>
                </a:solidFill>
                <a:latin typeface="Calibri Light"/>
              </a:rPr>
              <a:t>EKF performance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345" y="162079"/>
            <a:ext cx="1114855" cy="8138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9BEAB0-7E43-4898-A5B1-DC2AB14DC894}"/>
              </a:ext>
            </a:extLst>
          </p:cNvPr>
          <p:cNvSpPr txBox="1"/>
          <p:nvPr/>
        </p:nvSpPr>
        <p:spPr>
          <a:xfrm>
            <a:off x="11543226" y="64494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EF80693-DDF9-4A16-A776-7A0D03386082}" type="slidenum">
              <a:rPr lang="ru-RU" smtClean="0"/>
              <a:t>10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2083F6A-9662-4746-8AFF-E7F2EF2E34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59" y="85700"/>
            <a:ext cx="1875121" cy="780050"/>
          </a:xfrm>
          <a:prstGeom prst="rect">
            <a:avLst/>
          </a:prstGeom>
        </p:spPr>
      </p:pic>
      <p:pic>
        <p:nvPicPr>
          <p:cNvPr id="15361" name="Picture 1">
            <a:extLst>
              <a:ext uri="{FF2B5EF4-FFF2-40B4-BE49-F238E27FC236}">
                <a16:creationId xmlns:a16="http://schemas.microsoft.com/office/drawing/2014/main" xmlns="" id="{D57B55C8-27AC-42E5-90DB-E63436E0B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8207" y="4403397"/>
            <a:ext cx="3215442" cy="2191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xmlns="" id="{BDB353D1-B42A-42BA-BDDA-0636DF43C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403397"/>
            <a:ext cx="2880078" cy="196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xmlns="" id="{B7B91027-90FF-4CC0-BAD0-58CD7E260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052" y="1354451"/>
            <a:ext cx="3495218" cy="237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Рисунок 14">
            <a:extLst>
              <a:ext uri="{FF2B5EF4-FFF2-40B4-BE49-F238E27FC236}">
                <a16:creationId xmlns:a16="http://schemas.microsoft.com/office/drawing/2014/main" xmlns="" id="{3BD26EA4-BC21-4357-9980-CE013511A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7187" y="1292477"/>
            <a:ext cx="3742677" cy="256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Рисунок 11">
            <a:extLst>
              <a:ext uri="{FF2B5EF4-FFF2-40B4-BE49-F238E27FC236}">
                <a16:creationId xmlns:a16="http://schemas.microsoft.com/office/drawing/2014/main" xmlns="" id="{33DF7369-84C3-4ABA-98E1-6C45F87F3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1289" y="4432465"/>
            <a:ext cx="3080770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Рисунок 12">
            <a:extLst>
              <a:ext uri="{FF2B5EF4-FFF2-40B4-BE49-F238E27FC236}">
                <a16:creationId xmlns:a16="http://schemas.microsoft.com/office/drawing/2014/main" xmlns="" id="{274251C3-9A4C-4733-8C9A-EB6FE17D9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73137" y="4350470"/>
            <a:ext cx="3131699" cy="216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FCD73CC-A2D6-4397-9054-B97D99A3F320}"/>
              </a:ext>
            </a:extLst>
          </p:cNvPr>
          <p:cNvSpPr txBox="1"/>
          <p:nvPr/>
        </p:nvSpPr>
        <p:spPr>
          <a:xfrm>
            <a:off x="464040" y="978658"/>
            <a:ext cx="6110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Attitude estimation error using kinematic EKF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A1075F0-006A-46F6-B432-D8BE446626F7}"/>
              </a:ext>
            </a:extLst>
          </p:cNvPr>
          <p:cNvSpPr txBox="1"/>
          <p:nvPr/>
        </p:nvSpPr>
        <p:spPr>
          <a:xfrm>
            <a:off x="6272460" y="1020259"/>
            <a:ext cx="515334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Attitude estimation error using dynamic EKF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FCD73CC-A2D6-4397-9054-B97D99A3F320}"/>
              </a:ext>
            </a:extLst>
          </p:cNvPr>
          <p:cNvSpPr txBox="1"/>
          <p:nvPr/>
        </p:nvSpPr>
        <p:spPr>
          <a:xfrm>
            <a:off x="398052" y="3761642"/>
            <a:ext cx="22697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/>
              <a:t>Angular velocity </a:t>
            </a:r>
          </a:p>
          <a:p>
            <a:r>
              <a:rPr lang="en-US" dirty="0" smtClean="0"/>
              <a:t>estimation errors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FCD73CC-A2D6-4397-9054-B97D99A3F320}"/>
              </a:ext>
            </a:extLst>
          </p:cNvPr>
          <p:cNvSpPr txBox="1"/>
          <p:nvPr/>
        </p:nvSpPr>
        <p:spPr>
          <a:xfrm>
            <a:off x="3243262" y="3732827"/>
            <a:ext cx="22697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/>
              <a:t>AVS bias</a:t>
            </a:r>
          </a:p>
          <a:p>
            <a:r>
              <a:rPr lang="en-US" dirty="0" smtClean="0"/>
              <a:t>estimation errors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FCD73CC-A2D6-4397-9054-B97D99A3F320}"/>
              </a:ext>
            </a:extLst>
          </p:cNvPr>
          <p:cNvSpPr txBox="1"/>
          <p:nvPr/>
        </p:nvSpPr>
        <p:spPr>
          <a:xfrm>
            <a:off x="6169365" y="3827735"/>
            <a:ext cx="22697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/>
              <a:t>Angular velocity </a:t>
            </a:r>
          </a:p>
          <a:p>
            <a:r>
              <a:rPr lang="en-US" dirty="0" smtClean="0"/>
              <a:t>estimation errors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FCD73CC-A2D6-4397-9054-B97D99A3F320}"/>
              </a:ext>
            </a:extLst>
          </p:cNvPr>
          <p:cNvSpPr txBox="1"/>
          <p:nvPr/>
        </p:nvSpPr>
        <p:spPr>
          <a:xfrm>
            <a:off x="9014575" y="3798920"/>
            <a:ext cx="22697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/>
              <a:t>AVS bias</a:t>
            </a:r>
          </a:p>
          <a:p>
            <a:r>
              <a:rPr lang="en-US" dirty="0" smtClean="0"/>
              <a:t>estimation errors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FCD73CC-A2D6-4397-9054-B97D99A3F320}"/>
              </a:ext>
            </a:extLst>
          </p:cNvPr>
          <p:cNvSpPr txBox="1"/>
          <p:nvPr/>
        </p:nvSpPr>
        <p:spPr>
          <a:xfrm>
            <a:off x="9834047" y="1754013"/>
            <a:ext cx="22697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/>
              <a:t>The performance of the dynamic EKF is better than kinematic EKF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39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Прямоугольник 9"/>
          <p:cNvSpPr/>
          <p:nvPr/>
        </p:nvSpPr>
        <p:spPr>
          <a:xfrm>
            <a:off x="0" y="0"/>
            <a:ext cx="12191400" cy="1097640"/>
          </a:xfrm>
          <a:prstGeom prst="rect">
            <a:avLst/>
          </a:prstGeom>
          <a:solidFill>
            <a:srgbClr val="F5F6F1"/>
          </a:solidFill>
          <a:ln>
            <a:solidFill>
              <a:srgbClr val="F5F6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64040" y="133200"/>
            <a:ext cx="11262960" cy="87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200" b="1" spc="-1" dirty="0">
                <a:solidFill>
                  <a:srgbClr val="000000"/>
                </a:solidFill>
                <a:latin typeface="Calibri Light"/>
              </a:rPr>
              <a:t>Not available star tracker measurements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345" y="162079"/>
            <a:ext cx="1114855" cy="8138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9BEAB0-7E43-4898-A5B1-DC2AB14DC894}"/>
              </a:ext>
            </a:extLst>
          </p:cNvPr>
          <p:cNvSpPr txBox="1"/>
          <p:nvPr/>
        </p:nvSpPr>
        <p:spPr>
          <a:xfrm>
            <a:off x="11543226" y="6449400"/>
            <a:ext cx="424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EF80693-DDF9-4A16-A776-7A0D03386082}" type="slidenum">
              <a:rPr lang="ru-RU" smtClean="0"/>
              <a:t>11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2083F6A-9662-4746-8AFF-E7F2EF2E34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59" y="85700"/>
            <a:ext cx="1875121" cy="780050"/>
          </a:xfrm>
          <a:prstGeom prst="rect">
            <a:avLst/>
          </a:prstGeom>
        </p:spPr>
      </p:pic>
      <p:pic>
        <p:nvPicPr>
          <p:cNvPr id="17410" name="Рисунок 15">
            <a:extLst>
              <a:ext uri="{FF2B5EF4-FFF2-40B4-BE49-F238E27FC236}">
                <a16:creationId xmlns:a16="http://schemas.microsoft.com/office/drawing/2014/main" xmlns="" id="{FCB1B8A6-0044-46A7-A1BD-657C3279A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8894" y="3272954"/>
            <a:ext cx="3881192" cy="3495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Рисунок 19">
            <a:extLst>
              <a:ext uri="{FF2B5EF4-FFF2-40B4-BE49-F238E27FC236}">
                <a16:creationId xmlns:a16="http://schemas.microsoft.com/office/drawing/2014/main" xmlns="" id="{7BF8BE38-96A6-4531-88BB-A3FE0574C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0562" y="1396277"/>
            <a:ext cx="3848963" cy="261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Рисунок 17">
            <a:extLst>
              <a:ext uri="{FF2B5EF4-FFF2-40B4-BE49-F238E27FC236}">
                <a16:creationId xmlns:a16="http://schemas.microsoft.com/office/drawing/2014/main" xmlns="" id="{E09C1E4C-56C3-45FD-9479-15F6B7E45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78598" y="4096070"/>
            <a:ext cx="3848963" cy="274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23">
            <a:extLst>
              <a:ext uri="{FF2B5EF4-FFF2-40B4-BE49-F238E27FC236}">
                <a16:creationId xmlns:a16="http://schemas.microsoft.com/office/drawing/2014/main" xmlns="" id="{C9F4258D-F726-4CE0-8EB0-719662F4D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0298" y="1501574"/>
            <a:ext cx="3691325" cy="2537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21">
            <a:extLst>
              <a:ext uri="{FF2B5EF4-FFF2-40B4-BE49-F238E27FC236}">
                <a16:creationId xmlns:a16="http://schemas.microsoft.com/office/drawing/2014/main" xmlns="" id="{19C821CC-2CCC-4FB4-92C4-1ECFDE369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4078" y="4149240"/>
            <a:ext cx="3863767" cy="262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FCD73CC-A2D6-4397-9054-B97D99A3F320}"/>
              </a:ext>
            </a:extLst>
          </p:cNvPr>
          <p:cNvSpPr txBox="1"/>
          <p:nvPr/>
        </p:nvSpPr>
        <p:spPr>
          <a:xfrm>
            <a:off x="306347" y="1250141"/>
            <a:ext cx="393571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When angular velocity is higher than 0.5 </a:t>
            </a:r>
            <a:r>
              <a:rPr lang="en-US" dirty="0" err="1" smtClean="0"/>
              <a:t>deg</a:t>
            </a:r>
            <a:r>
              <a:rPr lang="en-US" dirty="0" smtClean="0"/>
              <a:t>/s, the star tracker measurements are not available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The attitude is estimated using  by AVS measurements only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FCD73CC-A2D6-4397-9054-B97D99A3F320}"/>
              </a:ext>
            </a:extLst>
          </p:cNvPr>
          <p:cNvSpPr txBox="1"/>
          <p:nvPr/>
        </p:nvSpPr>
        <p:spPr>
          <a:xfrm>
            <a:off x="1121981" y="2953831"/>
            <a:ext cx="22697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1D02BE"/>
                </a:solidFill>
              </a:rPr>
              <a:t>Okay, Houston ... </a:t>
            </a:r>
            <a:endParaRPr lang="en-US" sz="1600" b="1" dirty="0" smtClean="0">
              <a:solidFill>
                <a:srgbClr val="1D02BE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1D02BE"/>
                </a:solidFill>
              </a:rPr>
              <a:t>we've </a:t>
            </a:r>
            <a:r>
              <a:rPr lang="en-US" sz="1600" b="1" dirty="0">
                <a:solidFill>
                  <a:srgbClr val="1D02BE"/>
                </a:solidFill>
              </a:rPr>
              <a:t>had </a:t>
            </a:r>
            <a:endParaRPr lang="en-US" sz="1600" b="1" dirty="0" smtClean="0">
              <a:solidFill>
                <a:srgbClr val="1D02BE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1D02BE"/>
                </a:solidFill>
              </a:rPr>
              <a:t>a </a:t>
            </a:r>
            <a:r>
              <a:rPr lang="en-US" sz="1600" b="1" dirty="0">
                <a:solidFill>
                  <a:srgbClr val="1D02BE"/>
                </a:solidFill>
              </a:rPr>
              <a:t>problem here</a:t>
            </a:r>
            <a:endParaRPr lang="ru-RU" sz="1600" dirty="0">
              <a:solidFill>
                <a:srgbClr val="1D02B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FCD73CC-A2D6-4397-9054-B97D99A3F320}"/>
              </a:ext>
            </a:extLst>
          </p:cNvPr>
          <p:cNvSpPr txBox="1"/>
          <p:nvPr/>
        </p:nvSpPr>
        <p:spPr>
          <a:xfrm>
            <a:off x="5333553" y="1131554"/>
            <a:ext cx="24488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/>
              <a:t>Kinematic EKF errors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FCD73CC-A2D6-4397-9054-B97D99A3F320}"/>
              </a:ext>
            </a:extLst>
          </p:cNvPr>
          <p:cNvSpPr txBox="1"/>
          <p:nvPr/>
        </p:nvSpPr>
        <p:spPr>
          <a:xfrm>
            <a:off x="9182516" y="1105657"/>
            <a:ext cx="24488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/>
              <a:t>Dynamic EKF errors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783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Прямоугольник 9"/>
          <p:cNvSpPr/>
          <p:nvPr/>
        </p:nvSpPr>
        <p:spPr>
          <a:xfrm>
            <a:off x="0" y="0"/>
            <a:ext cx="12191400" cy="1097640"/>
          </a:xfrm>
          <a:prstGeom prst="rect">
            <a:avLst/>
          </a:prstGeom>
          <a:solidFill>
            <a:srgbClr val="F5F6F1"/>
          </a:solidFill>
          <a:ln>
            <a:solidFill>
              <a:srgbClr val="F5F6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64040" y="133200"/>
            <a:ext cx="11262960" cy="87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200" b="1" spc="-1" dirty="0">
                <a:solidFill>
                  <a:srgbClr val="000000"/>
                </a:solidFill>
                <a:latin typeface="Calibri Light"/>
              </a:rPr>
              <a:t>Pointing accuracy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345" y="162079"/>
            <a:ext cx="1114855" cy="8138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9BEAB0-7E43-4898-A5B1-DC2AB14DC894}"/>
              </a:ext>
            </a:extLst>
          </p:cNvPr>
          <p:cNvSpPr txBox="1"/>
          <p:nvPr/>
        </p:nvSpPr>
        <p:spPr>
          <a:xfrm>
            <a:off x="11543226" y="64494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EF80693-DDF9-4A16-A776-7A0D03386082}" type="slidenum">
              <a:rPr lang="ru-RU" smtClean="0"/>
              <a:t>12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2083F6A-9662-4746-8AFF-E7F2EF2E34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59" y="85700"/>
            <a:ext cx="1875121" cy="780050"/>
          </a:xfrm>
          <a:prstGeom prst="rect">
            <a:avLst/>
          </a:prstGeom>
        </p:spPr>
      </p:pic>
      <p:pic>
        <p:nvPicPr>
          <p:cNvPr id="8" name="Рисунок 24">
            <a:extLst>
              <a:ext uri="{FF2B5EF4-FFF2-40B4-BE49-F238E27FC236}">
                <a16:creationId xmlns:a16="http://schemas.microsoft.com/office/drawing/2014/main" xmlns="" id="{EA658591-8C7D-4A73-9AF1-70E0B1C67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5029" y="3184871"/>
            <a:ext cx="4794185" cy="3419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20">
            <a:extLst>
              <a:ext uri="{FF2B5EF4-FFF2-40B4-BE49-F238E27FC236}">
                <a16:creationId xmlns:a16="http://schemas.microsoft.com/office/drawing/2014/main" xmlns="" id="{8C5A1D54-2D8A-46A3-B141-8EC479067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667" y="3154878"/>
            <a:ext cx="4878293" cy="347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FCD73CC-A2D6-4397-9054-B97D99A3F320}"/>
              </a:ext>
            </a:extLst>
          </p:cNvPr>
          <p:cNvSpPr txBox="1"/>
          <p:nvPr/>
        </p:nvSpPr>
        <p:spPr>
          <a:xfrm>
            <a:off x="372335" y="1183340"/>
            <a:ext cx="644269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The resulting pointing accuracy is calculated as difference between the reference frame attitude and satellite real attitude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The control implementation error due to inertia tensor uncertainty is also taken into account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FCD73CC-A2D6-4397-9054-B97D99A3F320}"/>
              </a:ext>
            </a:extLst>
          </p:cNvPr>
          <p:cNvSpPr txBox="1"/>
          <p:nvPr/>
        </p:nvSpPr>
        <p:spPr>
          <a:xfrm>
            <a:off x="2147293" y="2933526"/>
            <a:ext cx="1802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/>
              <a:t>Kinematic EKF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FCD73CC-A2D6-4397-9054-B97D99A3F320}"/>
              </a:ext>
            </a:extLst>
          </p:cNvPr>
          <p:cNvSpPr txBox="1"/>
          <p:nvPr/>
        </p:nvSpPr>
        <p:spPr>
          <a:xfrm>
            <a:off x="8568518" y="2815539"/>
            <a:ext cx="18025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smtClean="0"/>
              <a:t>Dynamic EKF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663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Прямоугольник 9"/>
          <p:cNvSpPr/>
          <p:nvPr/>
        </p:nvSpPr>
        <p:spPr>
          <a:xfrm>
            <a:off x="0" y="0"/>
            <a:ext cx="12191400" cy="1097640"/>
          </a:xfrm>
          <a:prstGeom prst="rect">
            <a:avLst/>
          </a:prstGeom>
          <a:solidFill>
            <a:srgbClr val="F5F6F1"/>
          </a:solidFill>
          <a:ln>
            <a:solidFill>
              <a:srgbClr val="F5F6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64040" y="133200"/>
            <a:ext cx="11262960" cy="87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200" b="1" spc="-1" dirty="0">
                <a:solidFill>
                  <a:srgbClr val="000000"/>
                </a:solidFill>
                <a:latin typeface="Calibri Light"/>
              </a:rPr>
              <a:t>Performance comparison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345" y="162079"/>
            <a:ext cx="1114855" cy="8138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9BEAB0-7E43-4898-A5B1-DC2AB14DC894}"/>
              </a:ext>
            </a:extLst>
          </p:cNvPr>
          <p:cNvSpPr txBox="1"/>
          <p:nvPr/>
        </p:nvSpPr>
        <p:spPr>
          <a:xfrm>
            <a:off x="11543226" y="64494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EF80693-DDF9-4A16-A776-7A0D03386082}" type="slidenum">
              <a:rPr lang="ru-RU" smtClean="0"/>
              <a:t>13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2083F6A-9662-4746-8AFF-E7F2EF2E34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59" y="85700"/>
            <a:ext cx="1875121" cy="7800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1AB87BC-9E97-4ED4-9B42-C03B68D10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040" y="3022922"/>
            <a:ext cx="5003053" cy="329632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680BEED-85E6-46ED-9FD6-33C34EF267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1689" y="3031315"/>
            <a:ext cx="5245311" cy="329632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C2183DD-0CCE-4D53-BEF9-01B5C375C9FE}"/>
              </a:ext>
            </a:extLst>
          </p:cNvPr>
          <p:cNvSpPr txBox="1"/>
          <p:nvPr/>
        </p:nvSpPr>
        <p:spPr>
          <a:xfrm>
            <a:off x="6597255" y="2553702"/>
            <a:ext cx="4084800" cy="377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Earth-point stabilization accuracy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2EC0E27-5390-42A6-80C4-119C553A9532}"/>
              </a:ext>
            </a:extLst>
          </p:cNvPr>
          <p:cNvSpPr txBox="1"/>
          <p:nvPr/>
        </p:nvSpPr>
        <p:spPr>
          <a:xfrm>
            <a:off x="530028" y="2463640"/>
            <a:ext cx="2659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EKF accuracy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FCD73CC-A2D6-4397-9054-B97D99A3F320}"/>
              </a:ext>
            </a:extLst>
          </p:cNvPr>
          <p:cNvSpPr txBox="1"/>
          <p:nvPr/>
        </p:nvSpPr>
        <p:spPr>
          <a:xfrm>
            <a:off x="362908" y="1350360"/>
            <a:ext cx="64426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Monte-Carlo simulations are carried out to study the algorithms performance using AVS with different set of noise levels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253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Прямоугольник 5"/>
          <p:cNvSpPr/>
          <p:nvPr/>
        </p:nvSpPr>
        <p:spPr>
          <a:xfrm>
            <a:off x="0" y="0"/>
            <a:ext cx="12191400" cy="1097640"/>
          </a:xfrm>
          <a:prstGeom prst="rect">
            <a:avLst/>
          </a:prstGeom>
          <a:solidFill>
            <a:srgbClr val="F5F6F1"/>
          </a:solidFill>
          <a:ln>
            <a:solidFill>
              <a:srgbClr val="F5F6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64040" y="113040"/>
            <a:ext cx="11262960" cy="87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2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Conclusions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/>
          </p:nvPr>
        </p:nvSpPr>
        <p:spPr>
          <a:xfrm>
            <a:off x="418680" y="1402560"/>
            <a:ext cx="10425665" cy="373504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228600" indent="-228600">
              <a:lnSpc>
                <a:spcPct val="90000"/>
              </a:lnSpc>
              <a:spcBef>
                <a:spcPts val="2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The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EKF-based algorithms were described, whose state vector estimations are 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necessary for the implementation of the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control law for Earth-point tracking</a:t>
            </a:r>
          </a:p>
          <a:p>
            <a:pPr marL="228600" indent="-228600">
              <a:lnSpc>
                <a:spcPct val="90000"/>
              </a:lnSpc>
              <a:spcBef>
                <a:spcPts val="2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The estimation algorithms take 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into account the delay and non-synchronism of measurements, and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they also allow </a:t>
            </a: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for the loss of some measurements from the telemetry information</a:t>
            </a:r>
          </a:p>
          <a:p>
            <a:pPr marL="228600" indent="-228600">
              <a:lnSpc>
                <a:spcPct val="90000"/>
              </a:lnSpc>
              <a:spcBef>
                <a:spcPts val="2400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The </a:t>
            </a:r>
            <a:r>
              <a:rPr lang="en-US" sz="28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dynamic EKF-based algorithm showed better performance, though </a:t>
            </a:r>
            <a:r>
              <a:rPr lang="en-US" sz="2800" spc="-1" dirty="0" smtClean="0">
                <a:solidFill>
                  <a:srgbClr val="000000"/>
                </a:solidFill>
                <a:latin typeface="Calibri"/>
                <a:ea typeface="DejaVu Sans"/>
              </a:rPr>
              <a:t>it requires more computational burden than kinematic EKF</a:t>
            </a:r>
            <a:endParaRPr lang="ru-RU" sz="2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345" y="162079"/>
            <a:ext cx="1114855" cy="8138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DF9B2B9-33A8-47DE-8792-47FFF9613D75}"/>
              </a:ext>
            </a:extLst>
          </p:cNvPr>
          <p:cNvSpPr txBox="1"/>
          <p:nvPr/>
        </p:nvSpPr>
        <p:spPr>
          <a:xfrm>
            <a:off x="11401772" y="637562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EF80693-DDF9-4A16-A776-7A0D03386082}" type="slidenum">
              <a:rPr lang="ru-RU" smtClean="0"/>
              <a:t>14</a:t>
            </a:fld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A6194D7-4667-4FA3-884D-5FB2DACBFF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59" y="85700"/>
            <a:ext cx="1875121" cy="780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Прямоугольник 5"/>
          <p:cNvSpPr/>
          <p:nvPr/>
        </p:nvSpPr>
        <p:spPr>
          <a:xfrm>
            <a:off x="0" y="0"/>
            <a:ext cx="12191400" cy="1097640"/>
          </a:xfrm>
          <a:prstGeom prst="rect">
            <a:avLst/>
          </a:prstGeom>
          <a:solidFill>
            <a:srgbClr val="F5F6F1"/>
          </a:solidFill>
          <a:ln>
            <a:solidFill>
              <a:srgbClr val="F5F6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359385" y="1602261"/>
            <a:ext cx="11262960" cy="87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200" b="1" strike="noStrike" spc="-1" dirty="0" smtClean="0">
                <a:solidFill>
                  <a:srgbClr val="000000"/>
                </a:solidFill>
                <a:latin typeface="Calibri Light"/>
                <a:ea typeface="DejaVu Sans"/>
              </a:rPr>
              <a:t>Thank you for the attention!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345" y="162079"/>
            <a:ext cx="1114855" cy="8138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DF9B2B9-33A8-47DE-8792-47FFF9613D75}"/>
              </a:ext>
            </a:extLst>
          </p:cNvPr>
          <p:cNvSpPr txBox="1"/>
          <p:nvPr/>
        </p:nvSpPr>
        <p:spPr>
          <a:xfrm>
            <a:off x="11401772" y="637562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EF80693-DDF9-4A16-A776-7A0D03386082}" type="slidenum">
              <a:rPr lang="ru-RU" smtClean="0"/>
              <a:t>15</a:t>
            </a:fld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EA6194D7-4667-4FA3-884D-5FB2DACBFF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59" y="85700"/>
            <a:ext cx="1875121" cy="780050"/>
          </a:xfrm>
          <a:prstGeom prst="rect">
            <a:avLst/>
          </a:prstGeom>
        </p:spPr>
      </p:pic>
      <p:pic>
        <p:nvPicPr>
          <p:cNvPr id="19458" name="Picture 2" descr="Il Signore degli Anelli: come è nato il meme di Boromir? | Lega Ner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533" y="2727966"/>
            <a:ext cx="6776334" cy="381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63964" y="2756156"/>
            <a:ext cx="5863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One does not simply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63964" y="5954879"/>
            <a:ext cx="5863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be precise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948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Прямоугольник 9"/>
          <p:cNvSpPr/>
          <p:nvPr/>
        </p:nvSpPr>
        <p:spPr>
          <a:xfrm>
            <a:off x="0" y="0"/>
            <a:ext cx="12191400" cy="1097640"/>
          </a:xfrm>
          <a:prstGeom prst="rect">
            <a:avLst/>
          </a:prstGeom>
          <a:solidFill>
            <a:srgbClr val="F5F6F1"/>
          </a:solidFill>
          <a:ln>
            <a:solidFill>
              <a:srgbClr val="F5F6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64040" y="133200"/>
            <a:ext cx="11262960" cy="87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200" b="1" spc="-1" dirty="0">
                <a:solidFill>
                  <a:srgbClr val="000000"/>
                </a:solidFill>
                <a:latin typeface="Calibri Light"/>
              </a:rPr>
              <a:t>Introduction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Прямоугольник 4"/>
          <p:cNvSpPr/>
          <p:nvPr/>
        </p:nvSpPr>
        <p:spPr>
          <a:xfrm>
            <a:off x="383787" y="1428202"/>
            <a:ext cx="6729211" cy="409197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latin typeface="Arial"/>
              </a:rPr>
              <a:t>High resolution Earth observation </a:t>
            </a:r>
            <a:r>
              <a:rPr lang="en-US" sz="2000" b="0" strike="noStrike" spc="-1" dirty="0" smtClean="0">
                <a:latin typeface="Arial"/>
              </a:rPr>
              <a:t>missions and optical laser communications </a:t>
            </a:r>
            <a:r>
              <a:rPr lang="en-US" sz="2000" b="0" strike="noStrike" spc="-1" dirty="0">
                <a:latin typeface="Arial"/>
              </a:rPr>
              <a:t>require p</a:t>
            </a:r>
            <a:r>
              <a:rPr lang="en-US" sz="2000" spc="-1" dirty="0">
                <a:latin typeface="Arial"/>
              </a:rPr>
              <a:t>recise attitude control performance</a:t>
            </a:r>
          </a:p>
          <a:p>
            <a:pPr marL="285840" indent="-285840"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latin typeface="Arial"/>
              </a:rPr>
              <a:t>During </a:t>
            </a:r>
            <a:r>
              <a:rPr lang="en-US" sz="2000" spc="-1" dirty="0" smtClean="0">
                <a:latin typeface="Arial"/>
              </a:rPr>
              <a:t>camera or laser </a:t>
            </a:r>
            <a:r>
              <a:rPr lang="en-US" sz="2000" spc="-1" dirty="0">
                <a:latin typeface="Arial"/>
              </a:rPr>
              <a:t>stabilization to on-</a:t>
            </a:r>
            <a:r>
              <a:rPr lang="en-US" sz="2000" spc="-1" dirty="0"/>
              <a:t>Earth </a:t>
            </a:r>
            <a:r>
              <a:rPr lang="en-US" sz="2000" spc="-1" dirty="0">
                <a:latin typeface="Arial"/>
              </a:rPr>
              <a:t>point of interest satellite attitude must track complex trajectory profile</a:t>
            </a:r>
          </a:p>
          <a:p>
            <a:pPr marL="285840" indent="-285840"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latin typeface="Arial"/>
              </a:rPr>
              <a:t>Attitude motion determination in real-time is the most critical issue</a:t>
            </a:r>
          </a:p>
          <a:p>
            <a:pPr marL="285840" indent="-285840"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latin typeface="Arial"/>
              </a:rPr>
              <a:t>Star tracker and angular velocity sensor measurements are often used in ADCS</a:t>
            </a:r>
          </a:p>
          <a:p>
            <a:pPr marL="743040" lvl="1" indent="-285840">
              <a:buClr>
                <a:srgbClr val="000000"/>
              </a:buClr>
              <a:buFont typeface="Arial"/>
              <a:buChar char="•"/>
            </a:pPr>
            <a:endParaRPr lang="en-US" sz="2000" b="0" strike="noStrike" spc="-1" dirty="0">
              <a:latin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345" y="162079"/>
            <a:ext cx="1114855" cy="8138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9BEAB0-7E43-4898-A5B1-DC2AB14DC894}"/>
              </a:ext>
            </a:extLst>
          </p:cNvPr>
          <p:cNvSpPr txBox="1"/>
          <p:nvPr/>
        </p:nvSpPr>
        <p:spPr>
          <a:xfrm>
            <a:off x="11543226" y="6449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EF80693-DDF9-4A16-A776-7A0D03386082}" type="slidenum">
              <a:rPr lang="ru-RU" smtClean="0"/>
              <a:t>2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2083F6A-9662-4746-8AFF-E7F2EF2E34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59" y="85700"/>
            <a:ext cx="1875121" cy="780050"/>
          </a:xfrm>
          <a:prstGeom prst="rect">
            <a:avLst/>
          </a:prstGeom>
        </p:spPr>
      </p:pic>
      <p:pic>
        <p:nvPicPr>
          <p:cNvPr id="7172" name="Picture 4" descr="Фото Земли из Космоса">
            <a:extLst>
              <a:ext uri="{FF2B5EF4-FFF2-40B4-BE49-F238E27FC236}">
                <a16:creationId xmlns:a16="http://schemas.microsoft.com/office/drawing/2014/main" xmlns="" id="{7ECBBA09-D360-40DD-B7A7-A46B8BA3AB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2" t="24810" r="33143" b="5786"/>
          <a:stretch/>
        </p:blipFill>
        <p:spPr bwMode="auto">
          <a:xfrm>
            <a:off x="9547293" y="1782245"/>
            <a:ext cx="2594103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A620B66C-EE92-45F7-89E2-4FEA1CA05EEF}"/>
              </a:ext>
            </a:extLst>
          </p:cNvPr>
          <p:cNvCxnSpPr>
            <a:cxnSpLocks/>
          </p:cNvCxnSpPr>
          <p:nvPr/>
        </p:nvCxnSpPr>
        <p:spPr>
          <a:xfrm>
            <a:off x="8564997" y="2724664"/>
            <a:ext cx="607578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74" name="Picture 6">
            <a:extLst>
              <a:ext uri="{FF2B5EF4-FFF2-40B4-BE49-F238E27FC236}">
                <a16:creationId xmlns:a16="http://schemas.microsoft.com/office/drawing/2014/main" xmlns="" id="{17BEFD68-DC56-4F97-A4CE-02E2F6F1FA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9" t="2363" r="14071" b="3567"/>
          <a:stretch/>
        </p:blipFill>
        <p:spPr bwMode="auto">
          <a:xfrm rot="16200000">
            <a:off x="6981228" y="2014280"/>
            <a:ext cx="2230759" cy="168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107FCF5-04A1-4084-B278-51EEF861D969}"/>
              </a:ext>
            </a:extLst>
          </p:cNvPr>
          <p:cNvSpPr txBox="1"/>
          <p:nvPr/>
        </p:nvSpPr>
        <p:spPr>
          <a:xfrm>
            <a:off x="8458829" y="1830999"/>
            <a:ext cx="11541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Camera </a:t>
            </a:r>
          </a:p>
          <a:p>
            <a:pPr algn="ctr"/>
            <a:r>
              <a:rPr lang="en-US" sz="1600" dirty="0"/>
              <a:t>optical </a:t>
            </a:r>
          </a:p>
          <a:p>
            <a:pPr algn="ctr"/>
            <a:r>
              <a:rPr lang="en-US" sz="1600" dirty="0"/>
              <a:t>axis</a:t>
            </a:r>
            <a:endParaRPr lang="ru-RU" sz="16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9424838" y="2410692"/>
            <a:ext cx="852846" cy="1965187"/>
          </a:xfrm>
          <a:prstGeom prst="line">
            <a:avLst/>
          </a:prstGeom>
          <a:ln w="25400">
            <a:solidFill>
              <a:srgbClr val="FF010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 descr="Microsatellite and CubeSat platforms on the global market | satsearch blo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177327">
            <a:off x="7995690" y="4173181"/>
            <a:ext cx="2516471" cy="135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107FCF5-04A1-4084-B278-51EEF861D969}"/>
              </a:ext>
            </a:extLst>
          </p:cNvPr>
          <p:cNvSpPr txBox="1"/>
          <p:nvPr/>
        </p:nvSpPr>
        <p:spPr>
          <a:xfrm>
            <a:off x="7840980" y="3544882"/>
            <a:ext cx="19001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Laser communication beam</a:t>
            </a:r>
            <a:endParaRPr lang="ru-RU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Прямоугольник 9"/>
          <p:cNvSpPr/>
          <p:nvPr/>
        </p:nvSpPr>
        <p:spPr>
          <a:xfrm>
            <a:off x="0" y="0"/>
            <a:ext cx="12191400" cy="1097640"/>
          </a:xfrm>
          <a:prstGeom prst="rect">
            <a:avLst/>
          </a:prstGeom>
          <a:solidFill>
            <a:srgbClr val="F5F6F1"/>
          </a:solidFill>
          <a:ln>
            <a:solidFill>
              <a:srgbClr val="F5F6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64040" y="133200"/>
            <a:ext cx="11262960" cy="87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200" b="1" strike="noStrike" spc="-1" dirty="0">
                <a:solidFill>
                  <a:srgbClr val="000000"/>
                </a:solidFill>
                <a:latin typeface="Calibri Light"/>
                <a:ea typeface="DejaVu Sans"/>
              </a:rPr>
              <a:t>Problem statement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Прямоугольник 4"/>
          <p:cNvSpPr/>
          <p:nvPr/>
        </p:nvSpPr>
        <p:spPr>
          <a:xfrm>
            <a:off x="256009" y="1183340"/>
            <a:ext cx="7357820" cy="578474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spcAft>
                <a:spcPts val="1200"/>
              </a:spcAft>
              <a:buClr>
                <a:srgbClr val="000000"/>
              </a:buClr>
            </a:pPr>
            <a:r>
              <a:rPr lang="en-US" sz="2000" b="1" spc="-1" dirty="0">
                <a:latin typeface="Arial"/>
              </a:rPr>
              <a:t>Considered:</a:t>
            </a:r>
          </a:p>
          <a:p>
            <a:pPr marL="743040" lvl="1" indent="-285840"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latin typeface="Arial"/>
              </a:rPr>
              <a:t>Satellite </a:t>
            </a:r>
            <a:r>
              <a:rPr lang="en-US" sz="2000" spc="-1" dirty="0" smtClean="0">
                <a:latin typeface="Arial"/>
              </a:rPr>
              <a:t>is in LEO, </a:t>
            </a:r>
            <a:r>
              <a:rPr lang="en-US" sz="2000" spc="-1" dirty="0" smtClean="0">
                <a:latin typeface="Arial"/>
              </a:rPr>
              <a:t>satellite-fixed axis tracks Earth point</a:t>
            </a:r>
            <a:endParaRPr lang="en-US" sz="2000" spc="-1" dirty="0">
              <a:latin typeface="Arial"/>
            </a:endParaRPr>
          </a:p>
          <a:p>
            <a:pPr marL="743040" lvl="1" indent="-285840"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latin typeface="Arial"/>
              </a:rPr>
              <a:t>ADCS </a:t>
            </a:r>
            <a:r>
              <a:rPr lang="en-US" sz="2000" spc="-1" dirty="0" smtClean="0">
                <a:latin typeface="Arial"/>
              </a:rPr>
              <a:t>includes </a:t>
            </a:r>
            <a:r>
              <a:rPr lang="en-US" sz="2000" spc="-1" dirty="0">
                <a:latin typeface="Arial"/>
              </a:rPr>
              <a:t>reaction wheels, </a:t>
            </a:r>
            <a:r>
              <a:rPr lang="en-US" sz="2000" spc="-1" dirty="0" smtClean="0">
                <a:latin typeface="Arial"/>
              </a:rPr>
              <a:t>star </a:t>
            </a:r>
            <a:r>
              <a:rPr lang="en-US" sz="2000" spc="-1" dirty="0">
                <a:latin typeface="Arial"/>
              </a:rPr>
              <a:t>tracker and angular velocity sensor</a:t>
            </a:r>
          </a:p>
          <a:p>
            <a:pPr marL="743040" lvl="1" indent="-285840"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latin typeface="Arial"/>
              </a:rPr>
              <a:t>Time moments of the control calculation, star tracker measurements and angular velocity measurements are </a:t>
            </a:r>
            <a:r>
              <a:rPr lang="en-US" sz="2000" spc="-1" dirty="0" smtClean="0">
                <a:solidFill>
                  <a:srgbClr val="252525"/>
                </a:solidFill>
              </a:rPr>
              <a:t>asynchronous</a:t>
            </a:r>
          </a:p>
          <a:p>
            <a:pPr marL="743040" lvl="1" indent="-285840"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000" spc="-1" dirty="0" smtClean="0">
                <a:solidFill>
                  <a:srgbClr val="252525"/>
                </a:solidFill>
              </a:rPr>
              <a:t>Star tracker measurements are available with a delay</a:t>
            </a:r>
            <a:endParaRPr lang="en-US" sz="2000" spc="-1" dirty="0">
              <a:solidFill>
                <a:srgbClr val="252525"/>
              </a:solidFill>
            </a:endParaRPr>
          </a:p>
          <a:p>
            <a:pPr marL="743040" lvl="1" indent="-285840"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252525"/>
                </a:solidFill>
              </a:rPr>
              <a:t>Under high angular velocity star tracker measurements are not available</a:t>
            </a:r>
          </a:p>
          <a:p>
            <a:pPr>
              <a:spcAft>
                <a:spcPts val="1200"/>
              </a:spcAft>
              <a:buClr>
                <a:srgbClr val="000000"/>
              </a:buClr>
            </a:pPr>
            <a:r>
              <a:rPr lang="en-US" sz="2000" b="1" strike="noStrike" spc="-1" dirty="0">
                <a:solidFill>
                  <a:srgbClr val="252525"/>
                </a:solidFill>
                <a:latin typeface="Arial"/>
              </a:rPr>
              <a:t>Goals of this study:</a:t>
            </a:r>
          </a:p>
          <a:p>
            <a:pPr marL="743040" lvl="1" indent="-285840"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252525"/>
                </a:solidFill>
                <a:latin typeface="Arial"/>
              </a:rPr>
              <a:t>Develop EKF-based attitude determination algorithms</a:t>
            </a:r>
          </a:p>
          <a:p>
            <a:pPr marL="743040" lvl="1" indent="-285840"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000" spc="-1" dirty="0">
                <a:solidFill>
                  <a:srgbClr val="252525"/>
                </a:solidFill>
                <a:latin typeface="Arial"/>
              </a:rPr>
              <a:t>Estimate Earth-point stabilization performance</a:t>
            </a:r>
          </a:p>
          <a:p>
            <a:pPr marL="743040" lvl="1" indent="-285840">
              <a:spcAft>
                <a:spcPts val="1200"/>
              </a:spcAft>
              <a:buClr>
                <a:srgbClr val="000000"/>
              </a:buClr>
              <a:buFont typeface="Arial"/>
              <a:buChar char="•"/>
            </a:pPr>
            <a:endParaRPr lang="en-US" sz="2000" b="0" strike="noStrike" spc="-1" dirty="0">
              <a:latin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345" y="162079"/>
            <a:ext cx="1114855" cy="8138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9BEAB0-7E43-4898-A5B1-DC2AB14DC894}"/>
              </a:ext>
            </a:extLst>
          </p:cNvPr>
          <p:cNvSpPr txBox="1"/>
          <p:nvPr/>
        </p:nvSpPr>
        <p:spPr>
          <a:xfrm>
            <a:off x="11543226" y="6449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EF80693-DDF9-4A16-A776-7A0D03386082}" type="slidenum">
              <a:rPr lang="ru-RU" smtClean="0"/>
              <a:t>3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2083F6A-9662-4746-8AFF-E7F2EF2E34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59" y="85700"/>
            <a:ext cx="1875121" cy="780050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7807198" y="1545996"/>
            <a:ext cx="4152002" cy="2630078"/>
            <a:chOff x="7807198" y="1545996"/>
            <a:chExt cx="4152002" cy="2630078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4"/>
            <a:srcRect t="11880"/>
            <a:stretch/>
          </p:blipFill>
          <p:spPr>
            <a:xfrm>
              <a:off x="7807198" y="1545996"/>
              <a:ext cx="4048934" cy="263007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807198" y="2804023"/>
              <a:ext cx="1706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Star </a:t>
              </a:r>
            </a:p>
            <a:p>
              <a:r>
                <a:rPr lang="en-US" dirty="0" smtClean="0">
                  <a:solidFill>
                    <a:schemeClr val="bg1"/>
                  </a:solidFill>
                </a:rPr>
                <a:t>tracker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964890" y="2665523"/>
              <a:ext cx="17062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Delayed measurements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774210" y="2988689"/>
              <a:ext cx="11849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Attitude control algorithm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710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Прямоугольник 9"/>
          <p:cNvSpPr/>
          <p:nvPr/>
        </p:nvSpPr>
        <p:spPr>
          <a:xfrm>
            <a:off x="0" y="0"/>
            <a:ext cx="12191400" cy="1097640"/>
          </a:xfrm>
          <a:prstGeom prst="rect">
            <a:avLst/>
          </a:prstGeom>
          <a:solidFill>
            <a:srgbClr val="F5F6F1"/>
          </a:solidFill>
          <a:ln>
            <a:solidFill>
              <a:srgbClr val="F5F6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64040" y="133200"/>
            <a:ext cx="11262960" cy="87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200" b="1" spc="-1" dirty="0">
                <a:solidFill>
                  <a:srgbClr val="000000"/>
                </a:solidFill>
                <a:latin typeface="Calibri Light"/>
              </a:rPr>
              <a:t>Extended Kalman filter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345" y="162079"/>
            <a:ext cx="1114855" cy="8138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9BEAB0-7E43-4898-A5B1-DC2AB14DC894}"/>
              </a:ext>
            </a:extLst>
          </p:cNvPr>
          <p:cNvSpPr txBox="1"/>
          <p:nvPr/>
        </p:nvSpPr>
        <p:spPr>
          <a:xfrm>
            <a:off x="11543226" y="6449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EF80693-DDF9-4A16-A776-7A0D03386082}" type="slidenum">
              <a:rPr lang="ru-RU" smtClean="0"/>
              <a:t>4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2083F6A-9662-4746-8AFF-E7F2EF2E347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59" y="85700"/>
            <a:ext cx="1875121" cy="7800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B595C87-D890-40CB-BA87-245D9BA06F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880" y="1230840"/>
            <a:ext cx="8554052" cy="54171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30"/>
          <a:stretch/>
        </p:blipFill>
        <p:spPr>
          <a:xfrm>
            <a:off x="4483574" y="1137960"/>
            <a:ext cx="2841123" cy="568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7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Прямоугольник 9"/>
          <p:cNvSpPr/>
          <p:nvPr/>
        </p:nvSpPr>
        <p:spPr>
          <a:xfrm>
            <a:off x="0" y="0"/>
            <a:ext cx="12191400" cy="1097640"/>
          </a:xfrm>
          <a:prstGeom prst="rect">
            <a:avLst/>
          </a:prstGeom>
          <a:solidFill>
            <a:srgbClr val="F5F6F1"/>
          </a:solidFill>
          <a:ln>
            <a:solidFill>
              <a:srgbClr val="F5F6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64040" y="133200"/>
            <a:ext cx="11262960" cy="87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200" b="1" spc="-1" dirty="0">
                <a:solidFill>
                  <a:srgbClr val="000000"/>
                </a:solidFill>
                <a:latin typeface="Calibri Light"/>
              </a:rPr>
              <a:t>Motion equations and </a:t>
            </a:r>
            <a:r>
              <a:rPr lang="en-US" sz="3200" b="1" spc="-1" dirty="0" smtClean="0">
                <a:solidFill>
                  <a:srgbClr val="000000"/>
                </a:solidFill>
                <a:latin typeface="Calibri Light"/>
              </a:rPr>
              <a:t>its </a:t>
            </a:r>
            <a:r>
              <a:rPr lang="en-US" sz="3200" b="1" spc="-1" dirty="0" smtClean="0">
                <a:solidFill>
                  <a:srgbClr val="000000"/>
                </a:solidFill>
                <a:latin typeface="Calibri Light"/>
              </a:rPr>
              <a:t>linearization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345" y="162079"/>
            <a:ext cx="1114855" cy="8138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9BEAB0-7E43-4898-A5B1-DC2AB14DC894}"/>
              </a:ext>
            </a:extLst>
          </p:cNvPr>
          <p:cNvSpPr txBox="1"/>
          <p:nvPr/>
        </p:nvSpPr>
        <p:spPr>
          <a:xfrm>
            <a:off x="11543226" y="6449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EF80693-DDF9-4A16-A776-7A0D03386082}" type="slidenum">
              <a:rPr lang="ru-RU" smtClean="0"/>
              <a:t>5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2083F6A-9662-4746-8AFF-E7F2EF2E347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59" y="85700"/>
            <a:ext cx="1875121" cy="780050"/>
          </a:xfrm>
          <a:prstGeom prst="rect">
            <a:avLst/>
          </a:prstGeom>
        </p:spPr>
      </p:pic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xmlns="" id="{C5F7E5A2-DEE6-44FC-9665-88270B9A7B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4243870"/>
              </p:ext>
            </p:extLst>
          </p:nvPr>
        </p:nvGraphicFramePr>
        <p:xfrm>
          <a:off x="954088" y="2035175"/>
          <a:ext cx="3878262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7" name="Equation" r:id="rId5" imgW="1739880" imgH="444240" progId="Equation.DSMT4">
                  <p:embed/>
                </p:oleObj>
              </mc:Choice>
              <mc:Fallback>
                <p:oleObj name="Equation" r:id="rId5" imgW="1739880" imgH="4442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088" y="2035175"/>
                        <a:ext cx="3878262" cy="984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>
            <a:extLst>
              <a:ext uri="{FF2B5EF4-FFF2-40B4-BE49-F238E27FC236}">
                <a16:creationId xmlns:a16="http://schemas.microsoft.com/office/drawing/2014/main" xmlns="" id="{D5C5C7B8-2A0C-4E22-9291-6630EB813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3550" y="243998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xmlns="" id="{BA48A249-B806-4676-82B8-F7DF30290E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536598"/>
              </p:ext>
            </p:extLst>
          </p:nvPr>
        </p:nvGraphicFramePr>
        <p:xfrm>
          <a:off x="5543550" y="1948152"/>
          <a:ext cx="1533803" cy="1158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8" name="Equation" r:id="rId7" imgW="723600" imgH="545760" progId="Equation.DSMT4">
                  <p:embed/>
                </p:oleObj>
              </mc:Choice>
              <mc:Fallback>
                <p:oleObj name="Equation" r:id="rId7" imgW="723600" imgH="5457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50" y="1948152"/>
                        <a:ext cx="1533803" cy="11582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A2C50ABF-102D-4758-94CE-3DBF4FF5C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xmlns="" id="{F1B4CC42-B2C4-47ED-8F29-2E7AC9CD70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569659"/>
              </p:ext>
            </p:extLst>
          </p:nvPr>
        </p:nvGraphicFramePr>
        <p:xfrm>
          <a:off x="911225" y="3744913"/>
          <a:ext cx="37719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9" name="Equation" r:id="rId9" imgW="1828800" imgH="215640" progId="Equation.DSMT4">
                  <p:embed/>
                </p:oleObj>
              </mc:Choice>
              <mc:Fallback>
                <p:oleObj name="Equation" r:id="rId9" imgW="1828800" imgH="215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3744913"/>
                        <a:ext cx="3771900" cy="438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>
            <a:extLst>
              <a:ext uri="{FF2B5EF4-FFF2-40B4-BE49-F238E27FC236}">
                <a16:creationId xmlns:a16="http://schemas.microsoft.com/office/drawing/2014/main" xmlns="" id="{1D8F8F16-8D30-458B-82F4-76FF49C74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xmlns="" id="{E6A4C914-0854-4C8D-9837-4CDCEB3E56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27723"/>
              </p:ext>
            </p:extLst>
          </p:nvPr>
        </p:nvGraphicFramePr>
        <p:xfrm>
          <a:off x="5543550" y="3744913"/>
          <a:ext cx="5525189" cy="248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0" name="Equation" r:id="rId11" imgW="2793960" imgH="1257120" progId="Equation.DSMT4">
                  <p:embed/>
                </p:oleObj>
              </mc:Choice>
              <mc:Fallback>
                <p:oleObj name="Equation" r:id="rId11" imgW="2793960" imgH="12571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550" y="3744913"/>
                        <a:ext cx="5525189" cy="24835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4B88811-AEFD-4A9D-9006-136174A6868D}"/>
              </a:ext>
            </a:extLst>
          </p:cNvPr>
          <p:cNvSpPr txBox="1"/>
          <p:nvPr/>
        </p:nvSpPr>
        <p:spPr>
          <a:xfrm>
            <a:off x="823745" y="1544707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Kinematic equations in quaternions</a:t>
            </a:r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4582B9C3-DA43-4610-9284-6D93A353E177}"/>
              </a:ext>
            </a:extLst>
          </p:cNvPr>
          <p:cNvSpPr txBox="1"/>
          <p:nvPr/>
        </p:nvSpPr>
        <p:spPr>
          <a:xfrm>
            <a:off x="867274" y="3256457"/>
            <a:ext cx="2026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Euler equations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C953A1A9-F614-4EFD-82B4-5D82353272C9}"/>
              </a:ext>
            </a:extLst>
          </p:cNvPr>
          <p:cNvSpPr txBox="1"/>
          <p:nvPr/>
        </p:nvSpPr>
        <p:spPr>
          <a:xfrm>
            <a:off x="5543550" y="1541495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Results of linearization</a:t>
            </a:r>
            <a:endParaRPr lang="ru-RU" dirty="0"/>
          </a:p>
        </p:txBody>
      </p:sp>
      <p:sp>
        <p:nvSpPr>
          <p:cNvPr id="3" name="Rectangle 2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786975"/>
              </p:ext>
            </p:extLst>
          </p:nvPr>
        </p:nvGraphicFramePr>
        <p:xfrm>
          <a:off x="911225" y="4458879"/>
          <a:ext cx="2206852" cy="449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1" name="Equation" r:id="rId13" imgW="1016000" imgH="203200" progId="Equation.DSMT4">
                  <p:embed/>
                </p:oleObj>
              </mc:Choice>
              <mc:Fallback>
                <p:oleObj name="Equation" r:id="rId13" imgW="1016000" imgH="2032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225" y="4458879"/>
                        <a:ext cx="2206852" cy="4496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807386"/>
              </p:ext>
            </p:extLst>
          </p:nvPr>
        </p:nvGraphicFramePr>
        <p:xfrm>
          <a:off x="954088" y="5118378"/>
          <a:ext cx="2225675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2" name="Equation" r:id="rId15" imgW="965160" imgH="215640" progId="Equation.DSMT4">
                  <p:embed/>
                </p:oleObj>
              </mc:Choice>
              <mc:Fallback>
                <p:oleObj name="Equation" r:id="rId15" imgW="965160" imgH="21564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4088" y="5118378"/>
                        <a:ext cx="2225675" cy="490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2290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Прямоугольник 9"/>
          <p:cNvSpPr/>
          <p:nvPr/>
        </p:nvSpPr>
        <p:spPr>
          <a:xfrm>
            <a:off x="0" y="0"/>
            <a:ext cx="12191400" cy="1097640"/>
          </a:xfrm>
          <a:prstGeom prst="rect">
            <a:avLst/>
          </a:prstGeom>
          <a:solidFill>
            <a:srgbClr val="F5F6F1"/>
          </a:solidFill>
          <a:ln>
            <a:solidFill>
              <a:srgbClr val="F5F6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64040" y="133200"/>
            <a:ext cx="11262960" cy="87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200" b="1" spc="-1" dirty="0">
                <a:solidFill>
                  <a:srgbClr val="000000"/>
                </a:solidFill>
                <a:latin typeface="Calibri Light"/>
              </a:rPr>
              <a:t>Measurement models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345" y="162079"/>
            <a:ext cx="1114855" cy="8138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9BEAB0-7E43-4898-A5B1-DC2AB14DC894}"/>
              </a:ext>
            </a:extLst>
          </p:cNvPr>
          <p:cNvSpPr txBox="1"/>
          <p:nvPr/>
        </p:nvSpPr>
        <p:spPr>
          <a:xfrm>
            <a:off x="11543226" y="6449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EF80693-DDF9-4A16-A776-7A0D03386082}" type="slidenum">
              <a:rPr lang="ru-RU" smtClean="0"/>
              <a:t>6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2083F6A-9662-4746-8AFF-E7F2EF2E347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59" y="85700"/>
            <a:ext cx="1875121" cy="7800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E5F387E-CC92-4BD9-B6B3-7AAFD8F24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FC99CFE3-169B-46D8-AD95-70EC111AE8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528763"/>
              </p:ext>
            </p:extLst>
          </p:nvPr>
        </p:nvGraphicFramePr>
        <p:xfrm>
          <a:off x="1153310" y="2019530"/>
          <a:ext cx="2863000" cy="1028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3" name="Equation" r:id="rId5" imgW="1104900" imgH="393700" progId="Equation.DSMT4">
                  <p:embed/>
                </p:oleObj>
              </mc:Choice>
              <mc:Fallback>
                <p:oleObj name="Equation" r:id="rId5" imgW="1104900" imgH="393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3310" y="2019530"/>
                        <a:ext cx="2863000" cy="10283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DD0D78C7-7706-4165-BEC3-54C01B55B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xmlns="" id="{CC917704-0FB0-473E-AA4F-5C9CAFC8CF8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405174"/>
              </p:ext>
            </p:extLst>
          </p:nvPr>
        </p:nvGraphicFramePr>
        <p:xfrm>
          <a:off x="1153310" y="3826636"/>
          <a:ext cx="2732434" cy="2327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4" name="Equation" r:id="rId7" imgW="1257120" imgH="1054080" progId="Equation.DSMT4">
                  <p:embed/>
                </p:oleObj>
              </mc:Choice>
              <mc:Fallback>
                <p:oleObj name="Equation" r:id="rId7" imgW="1257120" imgH="10540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3310" y="3826636"/>
                        <a:ext cx="2732434" cy="232762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E29222B-C706-4769-9884-3B448C4022FB}"/>
              </a:ext>
            </a:extLst>
          </p:cNvPr>
          <p:cNvSpPr txBox="1"/>
          <p:nvPr/>
        </p:nvSpPr>
        <p:spPr>
          <a:xfrm>
            <a:off x="1095374" y="1505897"/>
            <a:ext cx="473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Angular velocity sensor measurement model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EC8CDE8-380E-45BA-A0E6-D12B41F43BE8}"/>
              </a:ext>
            </a:extLst>
          </p:cNvPr>
          <p:cNvSpPr txBox="1"/>
          <p:nvPr/>
        </p:nvSpPr>
        <p:spPr>
          <a:xfrm>
            <a:off x="1095374" y="3404188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Star tracker measurement model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1103" y="1266463"/>
            <a:ext cx="3672038" cy="2763584"/>
          </a:xfrm>
          <a:prstGeom prst="rect">
            <a:avLst/>
          </a:prstGeom>
        </p:spPr>
      </p:pic>
      <p:pic>
        <p:nvPicPr>
          <p:cNvPr id="14" name="Picture 15">
            <a:extLst>
              <a:ext uri="{FF2B5EF4-FFF2-40B4-BE49-F238E27FC236}">
                <a16:creationId xmlns:a16="http://schemas.microsoft.com/office/drawing/2014/main" xmlns="" id="{886C4073-743D-415F-91A5-B9AA9775F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9486" y="4093390"/>
            <a:ext cx="3636473" cy="272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E29222B-C706-4769-9884-3B448C4022FB}"/>
              </a:ext>
            </a:extLst>
          </p:cNvPr>
          <p:cNvSpPr txBox="1"/>
          <p:nvPr/>
        </p:nvSpPr>
        <p:spPr>
          <a:xfrm>
            <a:off x="7881428" y="897131"/>
            <a:ext cx="2052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AVS bias example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E29222B-C706-4769-9884-3B448C4022FB}"/>
              </a:ext>
            </a:extLst>
          </p:cNvPr>
          <p:cNvSpPr txBox="1"/>
          <p:nvPr/>
        </p:nvSpPr>
        <p:spPr>
          <a:xfrm>
            <a:off x="7210017" y="3908724"/>
            <a:ext cx="363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Star tracker measurements errors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85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Прямоугольник 9"/>
          <p:cNvSpPr/>
          <p:nvPr/>
        </p:nvSpPr>
        <p:spPr>
          <a:xfrm>
            <a:off x="0" y="0"/>
            <a:ext cx="12191400" cy="1097640"/>
          </a:xfrm>
          <a:prstGeom prst="rect">
            <a:avLst/>
          </a:prstGeom>
          <a:solidFill>
            <a:srgbClr val="F5F6F1"/>
          </a:solidFill>
          <a:ln>
            <a:solidFill>
              <a:srgbClr val="F5F6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64040" y="133200"/>
            <a:ext cx="11262960" cy="87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200" b="1" spc="-1" dirty="0">
                <a:solidFill>
                  <a:srgbClr val="000000"/>
                </a:solidFill>
                <a:latin typeface="Calibri Light"/>
              </a:rPr>
              <a:t>Kinematic and dynamic EKF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345" y="162079"/>
            <a:ext cx="1114855" cy="8138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9BEAB0-7E43-4898-A5B1-DC2AB14DC894}"/>
              </a:ext>
            </a:extLst>
          </p:cNvPr>
          <p:cNvSpPr txBox="1"/>
          <p:nvPr/>
        </p:nvSpPr>
        <p:spPr>
          <a:xfrm>
            <a:off x="11543226" y="6449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EF80693-DDF9-4A16-A776-7A0D03386082}" type="slidenum">
              <a:rPr lang="ru-RU" smtClean="0"/>
              <a:t>7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2083F6A-9662-4746-8AFF-E7F2EF2E347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59" y="85700"/>
            <a:ext cx="1875121" cy="7800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F845E76-1861-4417-B4D3-D7B9C0561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AAB63CF9-FD9D-4362-945B-11464EA136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1619166"/>
              </p:ext>
            </p:extLst>
          </p:nvPr>
        </p:nvGraphicFramePr>
        <p:xfrm>
          <a:off x="795684" y="2265242"/>
          <a:ext cx="92171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8" name="Equation" r:id="rId5" imgW="533169" imgH="393529" progId="Equation.DSMT4">
                  <p:embed/>
                </p:oleObj>
              </mc:Choice>
              <mc:Fallback>
                <p:oleObj name="Equation" r:id="rId5" imgW="533169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84" y="2265242"/>
                        <a:ext cx="921715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xmlns="" id="{26E3BC01-9717-46C6-9924-CC061E691A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xmlns="" id="{6E10D766-E3B2-4BAA-BEFA-5EB3DD564C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796389"/>
              </p:ext>
            </p:extLst>
          </p:nvPr>
        </p:nvGraphicFramePr>
        <p:xfrm>
          <a:off x="2798989" y="1736534"/>
          <a:ext cx="3779838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9" name="Equation" r:id="rId7" imgW="2133360" imgH="558720" progId="Equation.DSMT4">
                  <p:embed/>
                </p:oleObj>
              </mc:Choice>
              <mc:Fallback>
                <p:oleObj name="Equation" r:id="rId7" imgW="2133360" imgH="55872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8989" y="1736534"/>
                        <a:ext cx="3779838" cy="9826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82F8CD3C-235A-4A0A-9C96-1DB0545EFE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xmlns="" id="{40FFAA3D-8C87-4F47-B4E2-7642C70A5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xmlns="" id="{F08DD762-6D4F-4B22-98DC-34C046FF61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9443080"/>
              </p:ext>
            </p:extLst>
          </p:nvPr>
        </p:nvGraphicFramePr>
        <p:xfrm>
          <a:off x="7096004" y="2032813"/>
          <a:ext cx="1583283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0" name="Equation" r:id="rId9" imgW="825142" imgH="215806" progId="Equation.DSMT4">
                  <p:embed/>
                </p:oleObj>
              </mc:Choice>
              <mc:Fallback>
                <p:oleObj name="Equation" r:id="rId9" imgW="825142" imgH="215806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004" y="2032813"/>
                        <a:ext cx="1583283" cy="409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2">
            <a:extLst>
              <a:ext uri="{FF2B5EF4-FFF2-40B4-BE49-F238E27FC236}">
                <a16:creationId xmlns:a16="http://schemas.microsoft.com/office/drawing/2014/main" xmlns="" id="{6226F851-DF53-4954-8F36-B43D2A03F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1875" y="303057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6" name="Объект 15">
            <a:extLst>
              <a:ext uri="{FF2B5EF4-FFF2-40B4-BE49-F238E27FC236}">
                <a16:creationId xmlns:a16="http://schemas.microsoft.com/office/drawing/2014/main" xmlns="" id="{95AB0D8F-33E8-41F0-80AC-9C9350D85A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2341133"/>
              </p:ext>
            </p:extLst>
          </p:nvPr>
        </p:nvGraphicFramePr>
        <p:xfrm>
          <a:off x="2428875" y="2671707"/>
          <a:ext cx="7534276" cy="1191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1" name="Equation" r:id="rId11" imgW="3987800" imgH="622300" progId="Equation.DSMT4">
                  <p:embed/>
                </p:oleObj>
              </mc:Choice>
              <mc:Fallback>
                <p:oleObj name="Equation" r:id="rId11" imgW="3987800" imgH="6223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2671707"/>
                        <a:ext cx="7534276" cy="119143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4">
            <a:extLst>
              <a:ext uri="{FF2B5EF4-FFF2-40B4-BE49-F238E27FC236}">
                <a16:creationId xmlns:a16="http://schemas.microsoft.com/office/drawing/2014/main" xmlns="" id="{CC311399-5F2E-4D88-974E-419E15557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xmlns="" id="{94F0532E-93F5-4F69-9BDC-35B41F4D80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4637773"/>
              </p:ext>
            </p:extLst>
          </p:nvPr>
        </p:nvGraphicFramePr>
        <p:xfrm>
          <a:off x="795684" y="4597875"/>
          <a:ext cx="921715" cy="1025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2" name="Equation" r:id="rId13" imgW="533169" imgH="596641" progId="Equation.DSMT4">
                  <p:embed/>
                </p:oleObj>
              </mc:Choice>
              <mc:Fallback>
                <p:oleObj name="Equation" r:id="rId13" imgW="533169" imgH="596641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684" y="4597875"/>
                        <a:ext cx="921715" cy="10259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6">
            <a:extLst>
              <a:ext uri="{FF2B5EF4-FFF2-40B4-BE49-F238E27FC236}">
                <a16:creationId xmlns:a16="http://schemas.microsoft.com/office/drawing/2014/main" xmlns="" id="{1F4C2F82-D1ED-4428-976E-17EC18A5CD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xmlns="" id="{8B3260CE-3F23-46B8-9CC3-F2CB128883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64882"/>
              </p:ext>
            </p:extLst>
          </p:nvPr>
        </p:nvGraphicFramePr>
        <p:xfrm>
          <a:off x="2638425" y="4225925"/>
          <a:ext cx="4016375" cy="1366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3" name="Equation" r:id="rId15" imgW="2641320" imgH="901440" progId="Equation.DSMT4">
                  <p:embed/>
                </p:oleObj>
              </mc:Choice>
              <mc:Fallback>
                <p:oleObj name="Equation" r:id="rId15" imgW="2641320" imgH="9014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25" y="4225925"/>
                        <a:ext cx="4016375" cy="1366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8">
            <a:extLst>
              <a:ext uri="{FF2B5EF4-FFF2-40B4-BE49-F238E27FC236}">
                <a16:creationId xmlns:a16="http://schemas.microsoft.com/office/drawing/2014/main" xmlns="" id="{1B6119A9-0C8C-4EA3-BE13-8C0404E44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2690" y="45872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" name="Объект 21">
            <a:extLst>
              <a:ext uri="{FF2B5EF4-FFF2-40B4-BE49-F238E27FC236}">
                <a16:creationId xmlns:a16="http://schemas.microsoft.com/office/drawing/2014/main" xmlns="" id="{FCAE0BC7-7576-457F-A093-C485E79516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152472"/>
              </p:ext>
            </p:extLst>
          </p:nvPr>
        </p:nvGraphicFramePr>
        <p:xfrm>
          <a:off x="6945039" y="4622359"/>
          <a:ext cx="29114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4" name="Equation" r:id="rId17" imgW="1447560" imgH="215640" progId="Equation.DSMT4">
                  <p:embed/>
                </p:oleObj>
              </mc:Choice>
              <mc:Fallback>
                <p:oleObj name="Equation" r:id="rId17" imgW="1447560" imgH="21564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5039" y="4622359"/>
                        <a:ext cx="2911475" cy="428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0">
            <a:extLst>
              <a:ext uri="{FF2B5EF4-FFF2-40B4-BE49-F238E27FC236}">
                <a16:creationId xmlns:a16="http://schemas.microsoft.com/office/drawing/2014/main" xmlns="" id="{253C7A83-5477-44F3-88DE-FFED14856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9345" y="512378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xmlns="" id="{C3E07759-909C-453C-841F-E0C880C5B4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652208"/>
              </p:ext>
            </p:extLst>
          </p:nvPr>
        </p:nvGraphicFramePr>
        <p:xfrm>
          <a:off x="6970440" y="5138987"/>
          <a:ext cx="2860675" cy="4014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5" name="Equation" r:id="rId19" imgW="1511280" imgH="215640" progId="Equation.DSMT4">
                  <p:embed/>
                </p:oleObj>
              </mc:Choice>
              <mc:Fallback>
                <p:oleObj name="Equation" r:id="rId19" imgW="1511280" imgH="21564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0440" y="5138987"/>
                        <a:ext cx="2860675" cy="4014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2">
            <a:extLst>
              <a:ext uri="{FF2B5EF4-FFF2-40B4-BE49-F238E27FC236}">
                <a16:creationId xmlns:a16="http://schemas.microsoft.com/office/drawing/2014/main" xmlns="" id="{2900FC46-697F-4158-9186-A05FC984E5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" name="Объект 25">
            <a:extLst>
              <a:ext uri="{FF2B5EF4-FFF2-40B4-BE49-F238E27FC236}">
                <a16:creationId xmlns:a16="http://schemas.microsoft.com/office/drawing/2014/main" xmlns="" id="{C90BA9C9-2B84-49C2-A200-0A9BEBF8BF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663829"/>
              </p:ext>
            </p:extLst>
          </p:nvPr>
        </p:nvGraphicFramePr>
        <p:xfrm>
          <a:off x="2300296" y="5660322"/>
          <a:ext cx="6875652" cy="1080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6" name="Equation" r:id="rId21" imgW="3962400" imgH="622300" progId="Equation.DSMT4">
                  <p:embed/>
                </p:oleObj>
              </mc:Choice>
              <mc:Fallback>
                <p:oleObj name="Equation" r:id="rId21" imgW="3962400" imgH="6223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96" y="5660322"/>
                        <a:ext cx="6875652" cy="10806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F6AF548-6422-4B77-BB38-A721EDEEBDFF}"/>
              </a:ext>
            </a:extLst>
          </p:cNvPr>
          <p:cNvSpPr txBox="1"/>
          <p:nvPr/>
        </p:nvSpPr>
        <p:spPr>
          <a:xfrm>
            <a:off x="9343186" y="2664913"/>
            <a:ext cx="2848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Diagram of time moments </a:t>
            </a:r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9075FA7-4E14-4A50-908C-40334B483868}"/>
              </a:ext>
            </a:extLst>
          </p:cNvPr>
          <p:cNvSpPr txBox="1"/>
          <p:nvPr/>
        </p:nvSpPr>
        <p:spPr>
          <a:xfrm>
            <a:off x="650313" y="3762727"/>
            <a:ext cx="19239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Dynamic EKF:</a:t>
            </a:r>
            <a:endParaRPr lang="ru-RU" sz="20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F6AF548-6422-4B77-BB38-A721EDEEBDFF}"/>
              </a:ext>
            </a:extLst>
          </p:cNvPr>
          <p:cNvSpPr txBox="1"/>
          <p:nvPr/>
        </p:nvSpPr>
        <p:spPr>
          <a:xfrm>
            <a:off x="592336" y="1233184"/>
            <a:ext cx="2206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Kinematic EKF:</a:t>
            </a:r>
            <a:endParaRPr lang="ru-RU" sz="20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F6AF548-6422-4B77-BB38-A721EDEEBDFF}"/>
              </a:ext>
            </a:extLst>
          </p:cNvPr>
          <p:cNvSpPr txBox="1"/>
          <p:nvPr/>
        </p:nvSpPr>
        <p:spPr>
          <a:xfrm>
            <a:off x="9375207" y="5924537"/>
            <a:ext cx="2848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Diagram of time moments </a:t>
            </a:r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AF6AF548-6422-4B77-BB38-A721EDEEBDFF}"/>
              </a:ext>
            </a:extLst>
          </p:cNvPr>
          <p:cNvSpPr txBox="1"/>
          <p:nvPr/>
        </p:nvSpPr>
        <p:spPr>
          <a:xfrm>
            <a:off x="592337" y="1770613"/>
            <a:ext cx="2206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State vector:</a:t>
            </a:r>
            <a:endParaRPr lang="ru-RU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AF6AF548-6422-4B77-BB38-A721EDEEBDFF}"/>
              </a:ext>
            </a:extLst>
          </p:cNvPr>
          <p:cNvSpPr txBox="1"/>
          <p:nvPr/>
        </p:nvSpPr>
        <p:spPr>
          <a:xfrm>
            <a:off x="3120356" y="1230839"/>
            <a:ext cx="2206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System matrix:</a:t>
            </a:r>
            <a:endParaRPr lang="ru-RU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AF6AF548-6422-4B77-BB38-A721EDEEBDFF}"/>
              </a:ext>
            </a:extLst>
          </p:cNvPr>
          <p:cNvSpPr txBox="1"/>
          <p:nvPr/>
        </p:nvSpPr>
        <p:spPr>
          <a:xfrm>
            <a:off x="5167543" y="1204736"/>
            <a:ext cx="2206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System noise influence matrix:</a:t>
            </a:r>
            <a:endParaRPr lang="ru-RU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AF6AF548-6422-4B77-BB38-A721EDEEBDFF}"/>
              </a:ext>
            </a:extLst>
          </p:cNvPr>
          <p:cNvSpPr txBox="1"/>
          <p:nvPr/>
        </p:nvSpPr>
        <p:spPr>
          <a:xfrm>
            <a:off x="7271375" y="1184794"/>
            <a:ext cx="2206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 matrix:</a:t>
            </a:r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F6AF548-6422-4B77-BB38-A721EDEEBDFF}"/>
              </a:ext>
            </a:extLst>
          </p:cNvPr>
          <p:cNvSpPr txBox="1"/>
          <p:nvPr/>
        </p:nvSpPr>
        <p:spPr>
          <a:xfrm>
            <a:off x="650313" y="4194764"/>
            <a:ext cx="2206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State vector:</a:t>
            </a:r>
            <a:endParaRPr lang="ru-RU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F6AF548-6422-4B77-BB38-A721EDEEBDFF}"/>
              </a:ext>
            </a:extLst>
          </p:cNvPr>
          <p:cNvSpPr txBox="1"/>
          <p:nvPr/>
        </p:nvSpPr>
        <p:spPr>
          <a:xfrm>
            <a:off x="3017535" y="3861303"/>
            <a:ext cx="2206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System matrix:</a:t>
            </a:r>
            <a:endParaRPr lang="ru-RU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F6AF548-6422-4B77-BB38-A721EDEEBDFF}"/>
              </a:ext>
            </a:extLst>
          </p:cNvPr>
          <p:cNvSpPr txBox="1"/>
          <p:nvPr/>
        </p:nvSpPr>
        <p:spPr>
          <a:xfrm>
            <a:off x="5064722" y="3835200"/>
            <a:ext cx="2206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System noise influence matrix:</a:t>
            </a:r>
            <a:endParaRPr lang="ru-RU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F6AF548-6422-4B77-BB38-A721EDEEBDFF}"/>
              </a:ext>
            </a:extLst>
          </p:cNvPr>
          <p:cNvSpPr txBox="1"/>
          <p:nvPr/>
        </p:nvSpPr>
        <p:spPr>
          <a:xfrm>
            <a:off x="7168554" y="3815258"/>
            <a:ext cx="2206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 matrices: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69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Прямоугольник 9"/>
          <p:cNvSpPr/>
          <p:nvPr/>
        </p:nvSpPr>
        <p:spPr>
          <a:xfrm>
            <a:off x="0" y="0"/>
            <a:ext cx="12191400" cy="1097640"/>
          </a:xfrm>
          <a:prstGeom prst="rect">
            <a:avLst/>
          </a:prstGeom>
          <a:solidFill>
            <a:srgbClr val="F5F6F1"/>
          </a:solidFill>
          <a:ln>
            <a:solidFill>
              <a:srgbClr val="F5F6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764133" y="118265"/>
            <a:ext cx="11262960" cy="87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200" b="1" spc="-1" dirty="0">
                <a:solidFill>
                  <a:srgbClr val="000000"/>
                </a:solidFill>
                <a:latin typeface="Calibri Light"/>
              </a:rPr>
              <a:t>Reference motion for Earth-point tracking and control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345" y="162079"/>
            <a:ext cx="1114855" cy="8138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9BEAB0-7E43-4898-A5B1-DC2AB14DC894}"/>
              </a:ext>
            </a:extLst>
          </p:cNvPr>
          <p:cNvSpPr txBox="1"/>
          <p:nvPr/>
        </p:nvSpPr>
        <p:spPr>
          <a:xfrm>
            <a:off x="11543226" y="6449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EF80693-DDF9-4A16-A776-7A0D03386082}" type="slidenum">
              <a:rPr lang="ru-RU" smtClean="0"/>
              <a:t>8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2083F6A-9662-4746-8AFF-E7F2EF2E347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59" y="85700"/>
            <a:ext cx="1875121" cy="7800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9138CA6-D0CD-490E-A563-3E3D2F32E390}"/>
              </a:ext>
            </a:extLst>
          </p:cNvPr>
          <p:cNvSpPr txBox="1"/>
          <p:nvPr/>
        </p:nvSpPr>
        <p:spPr>
          <a:xfrm>
            <a:off x="294904" y="1085850"/>
            <a:ext cx="6110286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US" dirty="0"/>
              <a:t>For Earth-point tracking the reference attitude motion is calculated using the following data:</a:t>
            </a:r>
          </a:p>
          <a:p>
            <a:pPr>
              <a:lnSpc>
                <a:spcPct val="150000"/>
              </a:lnSpc>
            </a:pPr>
            <a:r>
              <a:rPr lang="en-US" dirty="0"/>
              <a:t>– optical camera axis coincides with satellite axis </a:t>
            </a:r>
          </a:p>
          <a:p>
            <a:pPr>
              <a:lnSpc>
                <a:spcPct val="150000"/>
              </a:lnSpc>
            </a:pPr>
            <a:r>
              <a:rPr lang="en-US" dirty="0"/>
              <a:t>– optical axis of a star tracker is in the </a:t>
            </a:r>
            <a:r>
              <a:rPr lang="en-US" dirty="0" smtClean="0"/>
              <a:t>plane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Reference frame axis are</a:t>
            </a:r>
            <a:r>
              <a:rPr lang="en-US" dirty="0" smtClean="0"/>
              <a:t> </a:t>
            </a:r>
            <a:endParaRPr lang="en-US" dirty="0"/>
          </a:p>
          <a:p>
            <a:endParaRPr lang="ru-RU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D8841367-ED89-404E-B8D6-0F79C3A32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xmlns="" id="{7F509CC6-5FD7-4848-ADCF-1F7E38C53F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1424474"/>
              </p:ext>
            </p:extLst>
          </p:nvPr>
        </p:nvGraphicFramePr>
        <p:xfrm>
          <a:off x="5543801" y="2036966"/>
          <a:ext cx="40005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2" name="Equation" r:id="rId5" imgW="228600" imgH="190500" progId="Equation.DSMT4">
                  <p:embed/>
                </p:oleObj>
              </mc:Choice>
              <mc:Fallback>
                <p:oleObj name="Equation" r:id="rId5" imgW="228600" imgH="1905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3801" y="2036966"/>
                        <a:ext cx="400050" cy="333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xmlns="" id="{17BEA5AF-714B-4B63-AF82-A9347AA09D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230610"/>
              </p:ext>
            </p:extLst>
          </p:nvPr>
        </p:nvGraphicFramePr>
        <p:xfrm>
          <a:off x="4965052" y="2437256"/>
          <a:ext cx="572294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3" name="Equation" r:id="rId7" imgW="330057" imgH="190417" progId="Equation.DSMT4">
                  <p:embed/>
                </p:oleObj>
              </mc:Choice>
              <mc:Fallback>
                <p:oleObj name="Equation" r:id="rId7" imgW="330057" imgH="190417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052" y="2437256"/>
                        <a:ext cx="572294" cy="333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7">
            <a:extLst>
              <a:ext uri="{FF2B5EF4-FFF2-40B4-BE49-F238E27FC236}">
                <a16:creationId xmlns:a16="http://schemas.microsoft.com/office/drawing/2014/main" xmlns="" id="{090C25D0-FE22-4847-9F31-E4C7B9BC5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  <a:endParaRPr kumimoji="0" lang="en-US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xmlns="" id="{8AC3CCBB-DAE5-4272-9533-6324E359A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xmlns="" id="{1F67FC15-6184-4AEC-A92E-B9A2B82FE3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2338" y="348777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2" name="Объект 21">
            <a:extLst>
              <a:ext uri="{FF2B5EF4-FFF2-40B4-BE49-F238E27FC236}">
                <a16:creationId xmlns:a16="http://schemas.microsoft.com/office/drawing/2014/main" xmlns="" id="{D869CA19-2BD3-43B7-8FE9-4F0D4243E5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334840"/>
              </p:ext>
            </p:extLst>
          </p:nvPr>
        </p:nvGraphicFramePr>
        <p:xfrm>
          <a:off x="508762" y="3165167"/>
          <a:ext cx="384651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4" name="Equation" r:id="rId9" imgW="1815840" imgH="393480" progId="Equation.DSMT4">
                  <p:embed/>
                </p:oleObj>
              </mc:Choice>
              <mc:Fallback>
                <p:oleObj name="Equation" r:id="rId9" imgW="1815840" imgH="3934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62" y="3165167"/>
                        <a:ext cx="3846512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5">
            <a:extLst>
              <a:ext uri="{FF2B5EF4-FFF2-40B4-BE49-F238E27FC236}">
                <a16:creationId xmlns:a16="http://schemas.microsoft.com/office/drawing/2014/main" xmlns="" id="{B36D33FC-B79F-40C1-AE8E-81918FC2C2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7624" y="380622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4" name="Объект 23">
            <a:extLst>
              <a:ext uri="{FF2B5EF4-FFF2-40B4-BE49-F238E27FC236}">
                <a16:creationId xmlns:a16="http://schemas.microsoft.com/office/drawing/2014/main" xmlns="" id="{32B8E1D5-98D8-4D89-AFC4-A7284A961D2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396937"/>
              </p:ext>
            </p:extLst>
          </p:nvPr>
        </p:nvGraphicFramePr>
        <p:xfrm>
          <a:off x="4624452" y="3364621"/>
          <a:ext cx="1419920" cy="441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5" name="Equation" r:id="rId11" imgW="660113" imgH="203112" progId="Equation.DSMT4">
                  <p:embed/>
                </p:oleObj>
              </mc:Choice>
              <mc:Fallback>
                <p:oleObj name="Equation" r:id="rId11" imgW="660113" imgH="203112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4452" y="3364621"/>
                        <a:ext cx="1419920" cy="4416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>
            <a:extLst>
              <a:ext uri="{FF2B5EF4-FFF2-40B4-BE49-F238E27FC236}">
                <a16:creationId xmlns:a16="http://schemas.microsoft.com/office/drawing/2014/main" xmlns="" id="{94C1A2EF-FF01-49E6-A258-4F30C108BA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317378"/>
              </p:ext>
            </p:extLst>
          </p:nvPr>
        </p:nvGraphicFramePr>
        <p:xfrm>
          <a:off x="446385" y="4263096"/>
          <a:ext cx="3264906" cy="6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6" name="Equation" r:id="rId13" imgW="1739900" imgH="342900" progId="Equation.DSMT4">
                  <p:embed/>
                </p:oleObj>
              </mc:Choice>
              <mc:Fallback>
                <p:oleObj name="Equation" r:id="rId13" imgW="1739900" imgH="3429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85" y="4263096"/>
                        <a:ext cx="3264906" cy="644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19">
            <a:extLst>
              <a:ext uri="{FF2B5EF4-FFF2-40B4-BE49-F238E27FC236}">
                <a16:creationId xmlns:a16="http://schemas.microsoft.com/office/drawing/2014/main" xmlns="" id="{7D49578D-6CE5-4F11-8627-4FE270075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8838" y="53340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8" name="Объект 27">
            <a:extLst>
              <a:ext uri="{FF2B5EF4-FFF2-40B4-BE49-F238E27FC236}">
                <a16:creationId xmlns:a16="http://schemas.microsoft.com/office/drawing/2014/main" xmlns="" id="{37989D84-30A5-435D-9857-78553C7538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589271"/>
              </p:ext>
            </p:extLst>
          </p:nvPr>
        </p:nvGraphicFramePr>
        <p:xfrm>
          <a:off x="446385" y="5067950"/>
          <a:ext cx="3484996" cy="1750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7" name="Equation" r:id="rId15" imgW="2005729" imgH="1002865" progId="Equation.DSMT4">
                  <p:embed/>
                </p:oleObj>
              </mc:Choice>
              <mc:Fallback>
                <p:oleObj name="Equation" r:id="rId15" imgW="2005729" imgH="1002865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85" y="5067950"/>
                        <a:ext cx="3484996" cy="17507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ectangle 21">
            <a:extLst>
              <a:ext uri="{FF2B5EF4-FFF2-40B4-BE49-F238E27FC236}">
                <a16:creationId xmlns:a16="http://schemas.microsoft.com/office/drawing/2014/main" xmlns="" id="{DEAC1A49-81C0-4DA7-9C4E-D919082DB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1199" y="544932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" name="Объект 29">
            <a:extLst>
              <a:ext uri="{FF2B5EF4-FFF2-40B4-BE49-F238E27FC236}">
                <a16:creationId xmlns:a16="http://schemas.microsoft.com/office/drawing/2014/main" xmlns="" id="{E2EAFCAE-97A9-44F0-BEAA-E1C64ED743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562842"/>
              </p:ext>
            </p:extLst>
          </p:nvPr>
        </p:nvGraphicFramePr>
        <p:xfrm>
          <a:off x="4125804" y="4223520"/>
          <a:ext cx="3236044" cy="638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8" name="Equation" r:id="rId17" imgW="1739900" imgH="342900" progId="Equation.DSMT4">
                  <p:embed/>
                </p:oleObj>
              </mc:Choice>
              <mc:Fallback>
                <p:oleObj name="Equation" r:id="rId17" imgW="1739900" imgH="3429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5804" y="4223520"/>
                        <a:ext cx="3236044" cy="6389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>
            <a:extLst>
              <a:ext uri="{FF2B5EF4-FFF2-40B4-BE49-F238E27FC236}">
                <a16:creationId xmlns:a16="http://schemas.microsoft.com/office/drawing/2014/main" xmlns="" id="{BC5DB9D0-A056-4533-B1BE-9DAEBB8EE4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082055"/>
              </p:ext>
            </p:extLst>
          </p:nvPr>
        </p:nvGraphicFramePr>
        <p:xfrm>
          <a:off x="4096625" y="5188844"/>
          <a:ext cx="4698704" cy="14782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9" name="Equation" r:id="rId19" imgW="2793960" imgH="876240" progId="Equation.DSMT4">
                  <p:embed/>
                </p:oleObj>
              </mc:Choice>
              <mc:Fallback>
                <p:oleObj name="Equation" r:id="rId19" imgW="2793960" imgH="87624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6625" y="5188844"/>
                        <a:ext cx="4698704" cy="14782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4" descr="Фото Земли из Космоса">
            <a:extLst>
              <a:ext uri="{FF2B5EF4-FFF2-40B4-BE49-F238E27FC236}">
                <a16:creationId xmlns:a16="http://schemas.microsoft.com/office/drawing/2014/main" xmlns="" id="{7ECBBA09-D360-40DD-B7A7-A46B8BA3AB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 cstate="print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2" t="24810" r="33143" b="5786"/>
          <a:stretch/>
        </p:blipFill>
        <p:spPr bwMode="auto">
          <a:xfrm>
            <a:off x="9597897" y="1414957"/>
            <a:ext cx="2594103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>
            <a:extLst>
              <a:ext uri="{FF2B5EF4-FFF2-40B4-BE49-F238E27FC236}">
                <a16:creationId xmlns:a16="http://schemas.microsoft.com/office/drawing/2014/main" xmlns="" id="{17BEFD68-DC56-4F97-A4CE-02E2F6F1FA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9" t="2363" r="14071" b="3567"/>
          <a:stretch/>
        </p:blipFill>
        <p:spPr bwMode="auto">
          <a:xfrm rot="16200000">
            <a:off x="7031832" y="1646992"/>
            <a:ext cx="2230759" cy="168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xmlns="" id="{A620B66C-EE92-45F7-89E2-4FEA1CA05EEF}"/>
              </a:ext>
            </a:extLst>
          </p:cNvPr>
          <p:cNvCxnSpPr>
            <a:cxnSpLocks/>
          </p:cNvCxnSpPr>
          <p:nvPr/>
        </p:nvCxnSpPr>
        <p:spPr>
          <a:xfrm>
            <a:off x="8272098" y="2321915"/>
            <a:ext cx="951081" cy="3546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7" name="Объект 36">
            <a:extLst>
              <a:ext uri="{FF2B5EF4-FFF2-40B4-BE49-F238E27FC236}">
                <a16:creationId xmlns:a16="http://schemas.microsoft.com/office/drawing/2014/main" xmlns="" id="{7F509CC6-5FD7-4848-ADCF-1F7E38C53F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5123855"/>
              </p:ext>
            </p:extLst>
          </p:nvPr>
        </p:nvGraphicFramePr>
        <p:xfrm>
          <a:off x="9114633" y="2462210"/>
          <a:ext cx="2667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0" name="Equation" r:id="rId23" imgW="152280" imgH="190440" progId="Equation.DSMT4">
                  <p:embed/>
                </p:oleObj>
              </mc:Choice>
              <mc:Fallback>
                <p:oleObj name="Equation" r:id="rId23" imgW="1522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14633" y="2462210"/>
                        <a:ext cx="266700" cy="333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xmlns="" id="{A620B66C-EE92-45F7-89E2-4FEA1CA05EEF}"/>
              </a:ext>
            </a:extLst>
          </p:cNvPr>
          <p:cNvCxnSpPr>
            <a:cxnSpLocks/>
          </p:cNvCxnSpPr>
          <p:nvPr/>
        </p:nvCxnSpPr>
        <p:spPr>
          <a:xfrm flipH="1" flipV="1">
            <a:off x="7805977" y="1437929"/>
            <a:ext cx="466122" cy="883986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xmlns="" id="{A620B66C-EE92-45F7-89E2-4FEA1CA05EEF}"/>
              </a:ext>
            </a:extLst>
          </p:cNvPr>
          <p:cNvCxnSpPr>
            <a:cxnSpLocks/>
          </p:cNvCxnSpPr>
          <p:nvPr/>
        </p:nvCxnSpPr>
        <p:spPr>
          <a:xfrm flipV="1">
            <a:off x="8261328" y="1481973"/>
            <a:ext cx="617839" cy="840465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0" name="Объект 39">
            <a:extLst>
              <a:ext uri="{FF2B5EF4-FFF2-40B4-BE49-F238E27FC236}">
                <a16:creationId xmlns:a16="http://schemas.microsoft.com/office/drawing/2014/main" xmlns="" id="{7F509CC6-5FD7-4848-ADCF-1F7E38C53F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774692"/>
              </p:ext>
            </p:extLst>
          </p:nvPr>
        </p:nvGraphicFramePr>
        <p:xfrm>
          <a:off x="7980363" y="1333500"/>
          <a:ext cx="2444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1" name="Equation" r:id="rId25" imgW="139680" imgH="190440" progId="Equation.DSMT4">
                  <p:embed/>
                </p:oleObj>
              </mc:Choice>
              <mc:Fallback>
                <p:oleObj name="Equation" r:id="rId25" imgW="1396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0363" y="1333500"/>
                        <a:ext cx="244475" cy="333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Объект 40">
            <a:extLst>
              <a:ext uri="{FF2B5EF4-FFF2-40B4-BE49-F238E27FC236}">
                <a16:creationId xmlns:a16="http://schemas.microsoft.com/office/drawing/2014/main" xmlns="" id="{7F509CC6-5FD7-4848-ADCF-1F7E38C53F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636516"/>
              </p:ext>
            </p:extLst>
          </p:nvPr>
        </p:nvGraphicFramePr>
        <p:xfrm>
          <a:off x="8947471" y="1475760"/>
          <a:ext cx="2444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2" name="Equation" r:id="rId27" imgW="139680" imgH="190440" progId="Equation.DSMT4">
                  <p:embed/>
                </p:oleObj>
              </mc:Choice>
              <mc:Fallback>
                <p:oleObj name="Equation" r:id="rId27" imgW="1396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7471" y="1475760"/>
                        <a:ext cx="244475" cy="333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xmlns="" id="{A620B66C-EE92-45F7-89E2-4FEA1CA05EEF}"/>
              </a:ext>
            </a:extLst>
          </p:cNvPr>
          <p:cNvCxnSpPr>
            <a:cxnSpLocks/>
          </p:cNvCxnSpPr>
          <p:nvPr/>
        </p:nvCxnSpPr>
        <p:spPr>
          <a:xfrm flipV="1">
            <a:off x="8240865" y="1883970"/>
            <a:ext cx="2089009" cy="44869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45" name="Объект 44">
            <a:extLst>
              <a:ext uri="{FF2B5EF4-FFF2-40B4-BE49-F238E27FC236}">
                <a16:creationId xmlns:a16="http://schemas.microsoft.com/office/drawing/2014/main" xmlns="" id="{7F509CC6-5FD7-4848-ADCF-1F7E38C53F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074189"/>
              </p:ext>
            </p:extLst>
          </p:nvPr>
        </p:nvGraphicFramePr>
        <p:xfrm>
          <a:off x="9323942" y="1812853"/>
          <a:ext cx="244475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3" name="Equation" r:id="rId29" imgW="139680" imgH="152280" progId="Equation.DSMT4">
                  <p:embed/>
                </p:oleObj>
              </mc:Choice>
              <mc:Fallback>
                <p:oleObj name="Equation" r:id="rId29" imgW="1396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23942" y="1812853"/>
                        <a:ext cx="244475" cy="266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AF6AF548-6422-4B77-BB38-A721EDEEBDFF}"/>
              </a:ext>
            </a:extLst>
          </p:cNvPr>
          <p:cNvSpPr txBox="1"/>
          <p:nvPr/>
        </p:nvSpPr>
        <p:spPr>
          <a:xfrm>
            <a:off x="385766" y="3903015"/>
            <a:ext cx="382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Reference frame angular velocity:</a:t>
            </a:r>
            <a:endParaRPr lang="ru-RU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AF6AF548-6422-4B77-BB38-A721EDEEBDFF}"/>
              </a:ext>
            </a:extLst>
          </p:cNvPr>
          <p:cNvSpPr txBox="1"/>
          <p:nvPr/>
        </p:nvSpPr>
        <p:spPr>
          <a:xfrm>
            <a:off x="380955" y="4846539"/>
            <a:ext cx="382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here:</a:t>
            </a:r>
            <a:endParaRPr lang="ru-RU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AF6AF548-6422-4B77-BB38-A721EDEEBDFF}"/>
              </a:ext>
            </a:extLst>
          </p:cNvPr>
          <p:cNvSpPr txBox="1"/>
          <p:nvPr/>
        </p:nvSpPr>
        <p:spPr>
          <a:xfrm>
            <a:off x="4208318" y="3900068"/>
            <a:ext cx="382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Reference angular acceleration:</a:t>
            </a:r>
            <a:endParaRPr lang="ru-RU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F6AF548-6422-4B77-BB38-A721EDEEBDFF}"/>
              </a:ext>
            </a:extLst>
          </p:cNvPr>
          <p:cNvSpPr txBox="1"/>
          <p:nvPr/>
        </p:nvSpPr>
        <p:spPr>
          <a:xfrm>
            <a:off x="4032575" y="4840931"/>
            <a:ext cx="382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here:</a:t>
            </a:r>
            <a:endParaRPr lang="ru-RU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AF6AF548-6422-4B77-BB38-A721EDEEBDFF}"/>
              </a:ext>
            </a:extLst>
          </p:cNvPr>
          <p:cNvSpPr txBox="1"/>
          <p:nvPr/>
        </p:nvSpPr>
        <p:spPr>
          <a:xfrm>
            <a:off x="8418598" y="3936929"/>
            <a:ext cx="382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Lyapunov</a:t>
            </a:r>
            <a:r>
              <a:rPr lang="en-US" dirty="0" smtClean="0"/>
              <a:t>-based </a:t>
            </a:r>
            <a:r>
              <a:rPr lang="en-US" dirty="0" smtClean="0"/>
              <a:t>control:</a:t>
            </a:r>
            <a:endParaRPr lang="ru-RU" dirty="0"/>
          </a:p>
        </p:txBody>
      </p:sp>
      <p:graphicFrame>
        <p:nvGraphicFramePr>
          <p:cNvPr id="51" name="Объект 50">
            <a:extLst>
              <a:ext uri="{FF2B5EF4-FFF2-40B4-BE49-F238E27FC236}">
                <a16:creationId xmlns:a16="http://schemas.microsoft.com/office/drawing/2014/main" xmlns="" id="{BC5DB9D0-A056-4533-B1BE-9DAEBB8EE4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212592"/>
              </p:ext>
            </p:extLst>
          </p:nvPr>
        </p:nvGraphicFramePr>
        <p:xfrm>
          <a:off x="8667750" y="4413250"/>
          <a:ext cx="3406775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4" name="Equation" r:id="rId31" imgW="1701720" imgH="622080" progId="Equation.DSMT4">
                  <p:embed/>
                </p:oleObj>
              </mc:Choice>
              <mc:Fallback>
                <p:oleObj name="Equation" r:id="rId31" imgW="1701720" imgH="622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7750" y="4413250"/>
                        <a:ext cx="3406775" cy="1249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864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Прямоугольник 9"/>
          <p:cNvSpPr/>
          <p:nvPr/>
        </p:nvSpPr>
        <p:spPr>
          <a:xfrm>
            <a:off x="0" y="0"/>
            <a:ext cx="12191400" cy="1097640"/>
          </a:xfrm>
          <a:prstGeom prst="rect">
            <a:avLst/>
          </a:prstGeom>
          <a:solidFill>
            <a:srgbClr val="F5F6F1"/>
          </a:solidFill>
          <a:ln>
            <a:solidFill>
              <a:srgbClr val="F5F6F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/>
        </p:style>
      </p:sp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64040" y="133200"/>
            <a:ext cx="11262960" cy="87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90000"/>
              </a:lnSpc>
              <a:buNone/>
            </a:pPr>
            <a:r>
              <a:rPr lang="en-US" sz="3200" b="1" spc="-1" dirty="0">
                <a:solidFill>
                  <a:srgbClr val="000000"/>
                </a:solidFill>
                <a:latin typeface="Calibri Light"/>
              </a:rPr>
              <a:t>Numerical </a:t>
            </a:r>
            <a:r>
              <a:rPr lang="en-US" sz="3200" b="1" spc="-1" dirty="0" smtClean="0">
                <a:solidFill>
                  <a:srgbClr val="000000"/>
                </a:solidFill>
                <a:latin typeface="Calibri Light"/>
              </a:rPr>
              <a:t>study parameters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345" y="162079"/>
            <a:ext cx="1114855" cy="8138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9BEAB0-7E43-4898-A5B1-DC2AB14DC894}"/>
              </a:ext>
            </a:extLst>
          </p:cNvPr>
          <p:cNvSpPr txBox="1"/>
          <p:nvPr/>
        </p:nvSpPr>
        <p:spPr>
          <a:xfrm>
            <a:off x="11543226" y="6449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0EF80693-DDF9-4A16-A776-7A0D03386082}" type="slidenum">
              <a:rPr lang="ru-RU" smtClean="0"/>
              <a:t>9</a:t>
            </a:fld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2083F6A-9662-4746-8AFF-E7F2EF2E347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759" y="85700"/>
            <a:ext cx="1875121" cy="780050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xmlns="" id="{883C1601-9E3F-41FF-B00C-43CA47BAEB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640413"/>
              </p:ext>
            </p:extLst>
          </p:nvPr>
        </p:nvGraphicFramePr>
        <p:xfrm>
          <a:off x="155992" y="1091909"/>
          <a:ext cx="4039768" cy="5641949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964280">
                  <a:extLst>
                    <a:ext uri="{9D8B030D-6E8A-4147-A177-3AD203B41FA5}">
                      <a16:colId xmlns:a16="http://schemas.microsoft.com/office/drawing/2014/main" xmlns="" val="397785436"/>
                    </a:ext>
                  </a:extLst>
                </a:gridCol>
                <a:gridCol w="1075488">
                  <a:extLst>
                    <a:ext uri="{9D8B030D-6E8A-4147-A177-3AD203B41FA5}">
                      <a16:colId xmlns:a16="http://schemas.microsoft.com/office/drawing/2014/main" xmlns="" val="3945421137"/>
                    </a:ext>
                  </a:extLst>
                </a:gridCol>
              </a:tblGrid>
              <a:tr h="166709">
                <a:tc>
                  <a:txBody>
                    <a:bodyPr/>
                    <a:lstStyle/>
                    <a:p>
                      <a:pPr indent="180340" algn="ctr"/>
                      <a:r>
                        <a:rPr lang="en-GB" sz="1200" b="0" dirty="0">
                          <a:effectLst/>
                        </a:rPr>
                        <a:t>Parameter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031" marR="57031" marT="0" marB="0"/>
                </a:tc>
                <a:tc>
                  <a:txBody>
                    <a:bodyPr/>
                    <a:lstStyle/>
                    <a:p>
                      <a:pPr indent="180340" algn="ctr"/>
                      <a:r>
                        <a:rPr lang="en-GB" sz="1200" b="0">
                          <a:effectLst/>
                        </a:rPr>
                        <a:t>Value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031" marR="57031" marT="0" marB="0"/>
                </a:tc>
                <a:extLst>
                  <a:ext uri="{0D108BD9-81ED-4DB2-BD59-A6C34878D82A}">
                    <a16:rowId xmlns:a16="http://schemas.microsoft.com/office/drawing/2014/main" xmlns="" val="1492067857"/>
                  </a:ext>
                </a:extLst>
              </a:tr>
              <a:tr h="166709">
                <a:tc>
                  <a:txBody>
                    <a:bodyPr/>
                    <a:lstStyle/>
                    <a:p>
                      <a:pPr indent="0" algn="l"/>
                      <a:r>
                        <a:rPr lang="en-GB" sz="1200" b="0" dirty="0">
                          <a:effectLst/>
                        </a:rPr>
                        <a:t>Orbit </a:t>
                      </a:r>
                      <a:r>
                        <a:rPr lang="en-GB" sz="1200" b="0" dirty="0" smtClean="0">
                          <a:effectLst/>
                        </a:rPr>
                        <a:t>height</a:t>
                      </a:r>
                      <a:r>
                        <a:rPr lang="en-GB" sz="1200" b="0" dirty="0">
                          <a:effectLst/>
                        </a:rPr>
                        <a:t>, km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031" marR="57031" marT="0" marB="0"/>
                </a:tc>
                <a:tc>
                  <a:txBody>
                    <a:bodyPr/>
                    <a:lstStyle/>
                    <a:p>
                      <a:pPr indent="180340" algn="just"/>
                      <a:r>
                        <a:rPr lang="en-GB" sz="1200" b="0">
                          <a:effectLst/>
                        </a:rPr>
                        <a:t>500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031" marR="57031" marT="0" marB="0"/>
                </a:tc>
                <a:extLst>
                  <a:ext uri="{0D108BD9-81ED-4DB2-BD59-A6C34878D82A}">
                    <a16:rowId xmlns:a16="http://schemas.microsoft.com/office/drawing/2014/main" xmlns="" val="1390884583"/>
                  </a:ext>
                </a:extLst>
              </a:tr>
              <a:tr h="166709">
                <a:tc>
                  <a:txBody>
                    <a:bodyPr/>
                    <a:lstStyle/>
                    <a:p>
                      <a:pPr indent="0" algn="l"/>
                      <a:r>
                        <a:rPr lang="en-GB" sz="1200" b="0">
                          <a:effectLst/>
                        </a:rPr>
                        <a:t>Orbit inclination, deg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031" marR="57031" marT="0" marB="0"/>
                </a:tc>
                <a:tc>
                  <a:txBody>
                    <a:bodyPr/>
                    <a:lstStyle/>
                    <a:p>
                      <a:pPr indent="180340" algn="just"/>
                      <a:r>
                        <a:rPr lang="en-GB" sz="1200" b="0">
                          <a:effectLst/>
                        </a:rPr>
                        <a:t>97,38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031" marR="57031" marT="0" marB="0"/>
                </a:tc>
                <a:extLst>
                  <a:ext uri="{0D108BD9-81ED-4DB2-BD59-A6C34878D82A}">
                    <a16:rowId xmlns:a16="http://schemas.microsoft.com/office/drawing/2014/main" xmlns="" val="2142851097"/>
                  </a:ext>
                </a:extLst>
              </a:tr>
              <a:tr h="500127">
                <a:tc>
                  <a:txBody>
                    <a:bodyPr/>
                    <a:lstStyle/>
                    <a:p>
                      <a:pPr indent="0" algn="l"/>
                      <a:r>
                        <a:rPr lang="en-US" sz="1200" b="0">
                          <a:effectLst/>
                        </a:rPr>
                        <a:t>Standard deviation of star tracker measurements at zero angular velocity, arc sec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031" marR="57031" marT="0" marB="0"/>
                </a:tc>
                <a:tc>
                  <a:txBody>
                    <a:bodyPr/>
                    <a:lstStyle/>
                    <a:p>
                      <a:pPr indent="180340" algn="just"/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1" marR="57031" marT="0" marB="0"/>
                </a:tc>
                <a:extLst>
                  <a:ext uri="{0D108BD9-81ED-4DB2-BD59-A6C34878D82A}">
                    <a16:rowId xmlns:a16="http://schemas.microsoft.com/office/drawing/2014/main" xmlns="" val="1166425606"/>
                  </a:ext>
                </a:extLst>
              </a:tr>
              <a:tr h="500127">
                <a:tc>
                  <a:txBody>
                    <a:bodyPr/>
                    <a:lstStyle/>
                    <a:p>
                      <a:pPr indent="0" algn="l"/>
                      <a:r>
                        <a:rPr lang="en-US" sz="1200" b="0">
                          <a:effectLst/>
                        </a:rPr>
                        <a:t>Standard deviation of star tracker measurements at angular velocity 1 deg/s, arc sec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031" marR="57031" marT="0" marB="0"/>
                </a:tc>
                <a:tc>
                  <a:txBody>
                    <a:bodyPr/>
                    <a:lstStyle/>
                    <a:p>
                      <a:pPr indent="180340" algn="just"/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1" marR="57031" marT="0" marB="0"/>
                </a:tc>
                <a:extLst>
                  <a:ext uri="{0D108BD9-81ED-4DB2-BD59-A6C34878D82A}">
                    <a16:rowId xmlns:a16="http://schemas.microsoft.com/office/drawing/2014/main" xmlns="" val="2368231737"/>
                  </a:ext>
                </a:extLst>
              </a:tr>
              <a:tr h="320751">
                <a:tc>
                  <a:txBody>
                    <a:bodyPr/>
                    <a:lstStyle/>
                    <a:p>
                      <a:pPr indent="0" algn="l"/>
                      <a:r>
                        <a:rPr lang="en-US" sz="1200" b="0">
                          <a:effectLst/>
                        </a:rPr>
                        <a:t>Constant star tracker delay, s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031" marR="57031" marT="0" marB="0"/>
                </a:tc>
                <a:tc>
                  <a:txBody>
                    <a:bodyPr/>
                    <a:lstStyle/>
                    <a:p>
                      <a:pPr indent="180340" algn="just">
                        <a:tabLst>
                          <a:tab pos="1771650" algn="l"/>
                        </a:tabLst>
                      </a:pPr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1" marR="57031" marT="0" marB="0"/>
                </a:tc>
                <a:extLst>
                  <a:ext uri="{0D108BD9-81ED-4DB2-BD59-A6C34878D82A}">
                    <a16:rowId xmlns:a16="http://schemas.microsoft.com/office/drawing/2014/main" xmlns="" val="1930894078"/>
                  </a:ext>
                </a:extLst>
              </a:tr>
              <a:tr h="320751">
                <a:tc>
                  <a:txBody>
                    <a:bodyPr/>
                    <a:lstStyle/>
                    <a:p>
                      <a:pPr indent="0" algn="l"/>
                      <a:r>
                        <a:rPr lang="en-US" sz="1200" b="0">
                          <a:effectLst/>
                        </a:rPr>
                        <a:t>Time-stamp noise std, s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031" marR="57031" marT="0" marB="0"/>
                </a:tc>
                <a:tc>
                  <a:txBody>
                    <a:bodyPr/>
                    <a:lstStyle/>
                    <a:p>
                      <a:pPr indent="180340" algn="just"/>
                      <a:endParaRPr lang="en-US" sz="1200" b="0" dirty="0">
                        <a:effectLst/>
                      </a:endParaRPr>
                    </a:p>
                    <a:p>
                      <a:pPr indent="180340" algn="just"/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1" marR="57031" marT="0" marB="0"/>
                </a:tc>
                <a:extLst>
                  <a:ext uri="{0D108BD9-81ED-4DB2-BD59-A6C34878D82A}">
                    <a16:rowId xmlns:a16="http://schemas.microsoft.com/office/drawing/2014/main" xmlns="" val="308100738"/>
                  </a:ext>
                </a:extLst>
              </a:tr>
              <a:tr h="481127">
                <a:tc>
                  <a:txBody>
                    <a:bodyPr/>
                    <a:lstStyle/>
                    <a:p>
                      <a:pPr indent="0" algn="l"/>
                      <a:r>
                        <a:rPr lang="en-US" sz="1200" b="0">
                          <a:effectLst/>
                        </a:rPr>
                        <a:t>Standard deviation of angular velocity measurements, deg/s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031" marR="57031" marT="0" marB="0"/>
                </a:tc>
                <a:tc>
                  <a:txBody>
                    <a:bodyPr/>
                    <a:lstStyle/>
                    <a:p>
                      <a:pPr indent="180340" algn="just"/>
                      <a:endParaRPr lang="en-US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1" marR="57031" marT="0" marB="0"/>
                </a:tc>
                <a:extLst>
                  <a:ext uri="{0D108BD9-81ED-4DB2-BD59-A6C34878D82A}">
                    <a16:rowId xmlns:a16="http://schemas.microsoft.com/office/drawing/2014/main" xmlns="" val="3043523043"/>
                  </a:ext>
                </a:extLst>
              </a:tr>
              <a:tr h="500127">
                <a:tc>
                  <a:txBody>
                    <a:bodyPr/>
                    <a:lstStyle/>
                    <a:p>
                      <a:pPr indent="0" algn="l"/>
                      <a:r>
                        <a:rPr lang="en-US" sz="1200" b="0">
                          <a:effectLst/>
                        </a:rPr>
                        <a:t>Standard deviation of derivative of angular velocity measurements, deg/ s</a:t>
                      </a:r>
                      <a:r>
                        <a:rPr lang="en-US" sz="1200" b="0" baseline="30000">
                          <a:effectLst/>
                        </a:rPr>
                        <a:t>2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031" marR="57031" marT="0" marB="0"/>
                </a:tc>
                <a:tc>
                  <a:txBody>
                    <a:bodyPr/>
                    <a:lstStyle/>
                    <a:p>
                      <a:pPr indent="180340" algn="just"/>
                      <a:endParaRPr lang="en-GB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1" marR="57031" marT="0" marB="0"/>
                </a:tc>
                <a:extLst>
                  <a:ext uri="{0D108BD9-81ED-4DB2-BD59-A6C34878D82A}">
                    <a16:rowId xmlns:a16="http://schemas.microsoft.com/office/drawing/2014/main" xmlns="" val="2391910189"/>
                  </a:ext>
                </a:extLst>
              </a:tr>
              <a:tr h="333417">
                <a:tc>
                  <a:txBody>
                    <a:bodyPr/>
                    <a:lstStyle/>
                    <a:p>
                      <a:pPr indent="0" algn="l"/>
                      <a:r>
                        <a:rPr lang="en-US" sz="1200" b="0">
                          <a:effectLst/>
                        </a:rPr>
                        <a:t>Angular velocity measurements delay, s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031" marR="57031" marT="0" marB="0"/>
                </a:tc>
                <a:tc>
                  <a:txBody>
                    <a:bodyPr/>
                    <a:lstStyle/>
                    <a:p>
                      <a:pPr indent="180340" algn="just"/>
                      <a:endParaRPr lang="en-GB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1" marR="57031" marT="0" marB="0"/>
                </a:tc>
                <a:extLst>
                  <a:ext uri="{0D108BD9-81ED-4DB2-BD59-A6C34878D82A}">
                    <a16:rowId xmlns:a16="http://schemas.microsoft.com/office/drawing/2014/main" xmlns="" val="2604621500"/>
                  </a:ext>
                </a:extLst>
              </a:tr>
              <a:tr h="962253">
                <a:tc>
                  <a:txBody>
                    <a:bodyPr/>
                    <a:lstStyle/>
                    <a:p>
                      <a:pPr indent="0" algn="l"/>
                      <a:r>
                        <a:rPr lang="en-GB" sz="1200" b="0" dirty="0">
                          <a:effectLst/>
                        </a:rPr>
                        <a:t>Inertia tensor, </a:t>
                      </a:r>
                      <a:r>
                        <a:rPr lang="en-GB" sz="1200" b="0" dirty="0" smtClean="0">
                          <a:effectLst/>
                        </a:rPr>
                        <a:t>kg*m</a:t>
                      </a:r>
                      <a:r>
                        <a:rPr lang="en-GB" sz="1200" b="0" baseline="30000" dirty="0" smtClean="0">
                          <a:effectLst/>
                        </a:rPr>
                        <a:t>2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031" marR="57031" marT="0" marB="0"/>
                </a:tc>
                <a:tc>
                  <a:txBody>
                    <a:bodyPr/>
                    <a:lstStyle/>
                    <a:p>
                      <a:pPr indent="180340" algn="just"/>
                      <a:endParaRPr lang="en-GB" sz="1200" b="0" dirty="0">
                        <a:effectLst/>
                      </a:endParaRPr>
                    </a:p>
                    <a:p>
                      <a:pPr indent="180340" algn="just"/>
                      <a:endParaRPr lang="en-GB" sz="1200" b="0" dirty="0">
                        <a:effectLst/>
                      </a:endParaRPr>
                    </a:p>
                    <a:p>
                      <a:pPr indent="180340" algn="just"/>
                      <a:endParaRPr lang="en-GB" sz="1200" b="0" dirty="0">
                        <a:effectLst/>
                      </a:endParaRPr>
                    </a:p>
                    <a:p>
                      <a:pPr indent="180340" algn="just"/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031" marR="57031" marT="0" marB="0"/>
                </a:tc>
                <a:extLst>
                  <a:ext uri="{0D108BD9-81ED-4DB2-BD59-A6C34878D82A}">
                    <a16:rowId xmlns:a16="http://schemas.microsoft.com/office/drawing/2014/main" xmlns="" val="2903265589"/>
                  </a:ext>
                </a:extLst>
              </a:tr>
              <a:tr h="333417">
                <a:tc>
                  <a:txBody>
                    <a:bodyPr/>
                    <a:lstStyle/>
                    <a:p>
                      <a:pPr indent="0" algn="l"/>
                      <a:r>
                        <a:rPr lang="en-US" sz="1200" b="0" dirty="0">
                          <a:effectLst/>
                        </a:rPr>
                        <a:t>Star tracker measurements frequency, Hz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031" marR="57031" marT="0" marB="0"/>
                </a:tc>
                <a:tc>
                  <a:txBody>
                    <a:bodyPr/>
                    <a:lstStyle/>
                    <a:p>
                      <a:pPr indent="180340" algn="just"/>
                      <a:r>
                        <a:rPr lang="en-GB" sz="1200" b="0" dirty="0">
                          <a:effectLst/>
                        </a:rPr>
                        <a:t>5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031" marR="57031" marT="0" marB="0"/>
                </a:tc>
                <a:extLst>
                  <a:ext uri="{0D108BD9-81ED-4DB2-BD59-A6C34878D82A}">
                    <a16:rowId xmlns:a16="http://schemas.microsoft.com/office/drawing/2014/main" xmlns="" val="1562900829"/>
                  </a:ext>
                </a:extLst>
              </a:tr>
              <a:tr h="333417">
                <a:tc>
                  <a:txBody>
                    <a:bodyPr/>
                    <a:lstStyle/>
                    <a:p>
                      <a:pPr indent="0" algn="l"/>
                      <a:r>
                        <a:rPr lang="en-US" sz="1200" b="0">
                          <a:effectLst/>
                        </a:rPr>
                        <a:t>Angular velocity sensor measurements frequency, Hz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031" marR="57031" marT="0" marB="0"/>
                </a:tc>
                <a:tc>
                  <a:txBody>
                    <a:bodyPr/>
                    <a:lstStyle/>
                    <a:p>
                      <a:pPr indent="180340" algn="just"/>
                      <a:r>
                        <a:rPr lang="en-GB" sz="1200" b="0">
                          <a:effectLst/>
                        </a:rPr>
                        <a:t>50</a:t>
                      </a:r>
                      <a:endParaRPr lang="ru-RU" sz="12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031" marR="57031" marT="0" marB="0"/>
                </a:tc>
                <a:extLst>
                  <a:ext uri="{0D108BD9-81ED-4DB2-BD59-A6C34878D82A}">
                    <a16:rowId xmlns:a16="http://schemas.microsoft.com/office/drawing/2014/main" xmlns="" val="2455478469"/>
                  </a:ext>
                </a:extLst>
              </a:tr>
              <a:tr h="333417">
                <a:tc>
                  <a:txBody>
                    <a:bodyPr/>
                    <a:lstStyle/>
                    <a:p>
                      <a:pPr indent="0" algn="l"/>
                      <a:r>
                        <a:rPr lang="en-GB" sz="1200" b="0" dirty="0">
                          <a:effectLst/>
                        </a:rPr>
                        <a:t>Control calculation frequency, Hz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031" marR="57031" marT="0" marB="0"/>
                </a:tc>
                <a:tc>
                  <a:txBody>
                    <a:bodyPr/>
                    <a:lstStyle/>
                    <a:p>
                      <a:pPr indent="180340" algn="just"/>
                      <a:r>
                        <a:rPr lang="en-GB" sz="1200" b="0" dirty="0">
                          <a:effectLst/>
                        </a:rPr>
                        <a:t>50</a:t>
                      </a:r>
                      <a:endParaRPr lang="ru-RU" sz="1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7031" marR="57031" marT="0" marB="0"/>
                </a:tc>
                <a:extLst>
                  <a:ext uri="{0D108BD9-81ED-4DB2-BD59-A6C34878D82A}">
                    <a16:rowId xmlns:a16="http://schemas.microsoft.com/office/drawing/2014/main" xmlns="" val="1270247146"/>
                  </a:ext>
                </a:extLst>
              </a:tr>
            </a:tbl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5357AF7D-C5BD-4222-B27E-19228B1DAD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573598"/>
              </p:ext>
            </p:extLst>
          </p:nvPr>
        </p:nvGraphicFramePr>
        <p:xfrm>
          <a:off x="3217978" y="1635278"/>
          <a:ext cx="759388" cy="548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69" name="Equation" r:id="rId5" imgW="545863" imgH="393529" progId="Equation.DSMT4">
                  <p:embed/>
                </p:oleObj>
              </mc:Choice>
              <mc:Fallback>
                <p:oleObj name="Equation" r:id="rId5" imgW="545863" imgH="393529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978" y="1635278"/>
                        <a:ext cx="759388" cy="54869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DB9F1E44-B3A9-43A0-88AC-74D146AA23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7491154"/>
              </p:ext>
            </p:extLst>
          </p:nvPr>
        </p:nvGraphicFramePr>
        <p:xfrm>
          <a:off x="3216661" y="2183969"/>
          <a:ext cx="760705" cy="549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0" name="Equation" r:id="rId7" imgW="545863" imgH="393529" progId="Equation.DSMT4">
                  <p:embed/>
                </p:oleObj>
              </mc:Choice>
              <mc:Fallback>
                <p:oleObj name="Equation" r:id="rId7" imgW="545863" imgH="39352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6661" y="2183969"/>
                        <a:ext cx="760705" cy="54964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xmlns="" id="{C52D7DFC-E0AD-4D34-9576-3F2FDAA14C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002027"/>
              </p:ext>
            </p:extLst>
          </p:nvPr>
        </p:nvGraphicFramePr>
        <p:xfrm>
          <a:off x="3234721" y="2758646"/>
          <a:ext cx="750079" cy="235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1" name="Equation" r:id="rId9" imgW="558558" imgH="177723" progId="Equation.DSMT4">
                  <p:embed/>
                </p:oleObj>
              </mc:Choice>
              <mc:Fallback>
                <p:oleObj name="Equation" r:id="rId9" imgW="558558" imgH="177723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4721" y="2758646"/>
                        <a:ext cx="750079" cy="23573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xmlns="" id="{551DF3DA-DA6D-43BC-A80B-E21EF2F74F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871570"/>
              </p:ext>
            </p:extLst>
          </p:nvPr>
        </p:nvGraphicFramePr>
        <p:xfrm>
          <a:off x="3210546" y="3079519"/>
          <a:ext cx="828622" cy="273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2" name="Equation" r:id="rId11" imgW="622030" imgH="203112" progId="Equation.DSMT4">
                  <p:embed/>
                </p:oleObj>
              </mc:Choice>
              <mc:Fallback>
                <p:oleObj name="Equation" r:id="rId11" imgW="622030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0546" y="3079519"/>
                        <a:ext cx="828622" cy="27340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xmlns="" id="{E43E2427-E03C-429B-983E-919AC798E0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764104"/>
              </p:ext>
            </p:extLst>
          </p:nvPr>
        </p:nvGraphicFramePr>
        <p:xfrm>
          <a:off x="3182357" y="3501387"/>
          <a:ext cx="949918" cy="270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3" name="Equation" r:id="rId13" imgW="723586" imgH="203112" progId="Equation.DSMT4">
                  <p:embed/>
                </p:oleObj>
              </mc:Choice>
              <mc:Fallback>
                <p:oleObj name="Equation" r:id="rId13" imgW="723586" imgH="203112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357" y="3501387"/>
                        <a:ext cx="949918" cy="27081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xmlns="" id="{75003310-D4D4-4BD7-BB8F-253B25CD8D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163752"/>
              </p:ext>
            </p:extLst>
          </p:nvPr>
        </p:nvGraphicFramePr>
        <p:xfrm>
          <a:off x="3204491" y="3910038"/>
          <a:ext cx="882991" cy="318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4" name="Equation" r:id="rId15" imgW="571252" imgH="203112" progId="Equation.DSMT4">
                  <p:embed/>
                </p:oleObj>
              </mc:Choice>
              <mc:Fallback>
                <p:oleObj name="Equation" r:id="rId15" imgW="571252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4491" y="3910038"/>
                        <a:ext cx="882991" cy="31885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xmlns="" id="{86133651-420B-414C-8CE0-D64E24E960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288231"/>
              </p:ext>
            </p:extLst>
          </p:nvPr>
        </p:nvGraphicFramePr>
        <p:xfrm>
          <a:off x="3223436" y="4439501"/>
          <a:ext cx="555008" cy="265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5" name="Equation" r:id="rId17" imgW="368140" imgH="177723" progId="Equation.DSMT4">
                  <p:embed/>
                </p:oleObj>
              </mc:Choice>
              <mc:Fallback>
                <p:oleObj name="Equation" r:id="rId17" imgW="368140" imgH="177723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3436" y="4439501"/>
                        <a:ext cx="555008" cy="26543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xmlns="" id="{1FEECA17-859A-48C1-9DD6-F24046CEED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978691"/>
              </p:ext>
            </p:extLst>
          </p:nvPr>
        </p:nvGraphicFramePr>
        <p:xfrm>
          <a:off x="2806734" y="4783553"/>
          <a:ext cx="1347408" cy="778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6" name="Equation" r:id="rId19" imgW="1028520" imgH="596880" progId="Equation.DSMT4">
                  <p:embed/>
                </p:oleObj>
              </mc:Choice>
              <mc:Fallback>
                <p:oleObj name="Equation" r:id="rId19" imgW="1028520" imgH="5968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6734" y="4783553"/>
                        <a:ext cx="1347408" cy="77887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2">
            <a:extLst>
              <a:ext uri="{FF2B5EF4-FFF2-40B4-BE49-F238E27FC236}">
                <a16:creationId xmlns:a16="http://schemas.microsoft.com/office/drawing/2014/main" xmlns="" id="{FD47B36C-2CEE-401E-87A5-FEC40A0CAC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1100" y="184299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xmlns="" id="{6943D145-F294-4E84-8DCD-070BBC4BE1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3747268"/>
              </p:ext>
            </p:extLst>
          </p:nvPr>
        </p:nvGraphicFramePr>
        <p:xfrm>
          <a:off x="4354142" y="2345446"/>
          <a:ext cx="2808483" cy="786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7" name="Equation" r:id="rId21" imgW="1764534" imgH="495085" progId="Equation.DSMT4">
                  <p:embed/>
                </p:oleObj>
              </mc:Choice>
              <mc:Fallback>
                <p:oleObj name="Equation" r:id="rId21" imgW="1764534" imgH="495085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142" y="2345446"/>
                        <a:ext cx="2808483" cy="7865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4">
            <a:extLst>
              <a:ext uri="{FF2B5EF4-FFF2-40B4-BE49-F238E27FC236}">
                <a16:creationId xmlns:a16="http://schemas.microsoft.com/office/drawing/2014/main" xmlns="" id="{EF53E769-FF59-46B1-82D8-3BF88E076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9825" y="306352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9" name="Объект 18">
            <a:extLst>
              <a:ext uri="{FF2B5EF4-FFF2-40B4-BE49-F238E27FC236}">
                <a16:creationId xmlns:a16="http://schemas.microsoft.com/office/drawing/2014/main" xmlns="" id="{63DC0BFB-C943-4F37-B45A-B88F2DC9A7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720062"/>
              </p:ext>
            </p:extLst>
          </p:nvPr>
        </p:nvGraphicFramePr>
        <p:xfrm>
          <a:off x="4298027" y="4737189"/>
          <a:ext cx="3047033" cy="1365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8" name="Equation" r:id="rId23" imgW="2413000" imgH="1079500" progId="Equation.DSMT4">
                  <p:embed/>
                </p:oleObj>
              </mc:Choice>
              <mc:Fallback>
                <p:oleObj name="Equation" r:id="rId23" imgW="2413000" imgH="10795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027" y="4737189"/>
                        <a:ext cx="3047033" cy="13653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9" name="Picture 15">
            <a:extLst>
              <a:ext uri="{FF2B5EF4-FFF2-40B4-BE49-F238E27FC236}">
                <a16:creationId xmlns:a16="http://schemas.microsoft.com/office/drawing/2014/main" xmlns="" id="{886C4073-743D-415F-91A5-B9AA9775F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570" y="4043114"/>
            <a:ext cx="3636473" cy="2725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16">
            <a:extLst>
              <a:ext uri="{FF2B5EF4-FFF2-40B4-BE49-F238E27FC236}">
                <a16:creationId xmlns:a16="http://schemas.microsoft.com/office/drawing/2014/main" xmlns="" id="{0D46FEE0-F5F9-4F36-AA64-F31DB90C6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097" y="1438501"/>
            <a:ext cx="3344768" cy="250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A2EC4CE-AE46-44F4-BF04-0771C393B3A2}"/>
              </a:ext>
            </a:extLst>
          </p:cNvPr>
          <p:cNvSpPr txBox="1"/>
          <p:nvPr/>
        </p:nvSpPr>
        <p:spPr>
          <a:xfrm>
            <a:off x="4269154" y="1518428"/>
            <a:ext cx="2978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System noise covariance matrix for kinematic EKF:</a:t>
            </a:r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7C7D789-9EEB-409F-A99A-7FFE934B6625}"/>
              </a:ext>
            </a:extLst>
          </p:cNvPr>
          <p:cNvSpPr txBox="1"/>
          <p:nvPr/>
        </p:nvSpPr>
        <p:spPr>
          <a:xfrm>
            <a:off x="4298027" y="3868830"/>
            <a:ext cx="2978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System noise covariance matrix for dynamic EKF:</a:t>
            </a:r>
            <a:endParaRPr lang="ru-R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50FDAF9-9E69-4F87-BA86-CB6CD492E526}"/>
              </a:ext>
            </a:extLst>
          </p:cNvPr>
          <p:cNvSpPr txBox="1"/>
          <p:nvPr/>
        </p:nvSpPr>
        <p:spPr>
          <a:xfrm>
            <a:off x="7576097" y="3839688"/>
            <a:ext cx="36668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Star tracker measurements error</a:t>
            </a:r>
            <a:endParaRPr lang="ru-RU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69F255A-7A6D-456D-93E4-2A390ED90A39}"/>
              </a:ext>
            </a:extLst>
          </p:cNvPr>
          <p:cNvSpPr txBox="1"/>
          <p:nvPr/>
        </p:nvSpPr>
        <p:spPr>
          <a:xfrm>
            <a:off x="7387572" y="859750"/>
            <a:ext cx="45716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Angular velocity and angular velocity sensor measurements with bias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31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E5E5DB"/>
      </a:dk2>
      <a:lt2>
        <a:srgbClr val="C7C0B5"/>
      </a:lt2>
      <a:accent1>
        <a:srgbClr val="B9B5AA"/>
      </a:accent1>
      <a:accent2>
        <a:srgbClr val="84827B"/>
      </a:accent2>
      <a:accent3>
        <a:srgbClr val="EBE4E0"/>
      </a:accent3>
      <a:accent4>
        <a:srgbClr val="FFFFFF"/>
      </a:accent4>
      <a:accent5>
        <a:srgbClr val="FFFFFF"/>
      </a:accent5>
      <a:accent6>
        <a:srgbClr val="FFFFFF"/>
      </a:accent6>
      <a:hlink>
        <a:srgbClr val="252525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E5E5DB"/>
      </a:dk2>
      <a:lt2>
        <a:srgbClr val="C7C0B5"/>
      </a:lt2>
      <a:accent1>
        <a:srgbClr val="B9B5AA"/>
      </a:accent1>
      <a:accent2>
        <a:srgbClr val="84827B"/>
      </a:accent2>
      <a:accent3>
        <a:srgbClr val="EBE4E0"/>
      </a:accent3>
      <a:accent4>
        <a:srgbClr val="FFFFFF"/>
      </a:accent4>
      <a:accent5>
        <a:srgbClr val="FFFFFF"/>
      </a:accent5>
      <a:accent6>
        <a:srgbClr val="FFFFFF"/>
      </a:accent6>
      <a:hlink>
        <a:srgbClr val="252525"/>
      </a:hlink>
      <a:folHlink>
        <a:srgbClr val="0097A7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Annual Review Pitch Deck by Slidesgo</Template>
  <TotalTime>9668</TotalTime>
  <Words>679</Words>
  <Application>Microsoft Office PowerPoint</Application>
  <PresentationFormat>Широкоэкранный</PresentationFormat>
  <Paragraphs>138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PMingLiU</vt:lpstr>
      <vt:lpstr>Arial</vt:lpstr>
      <vt:lpstr>Calibri</vt:lpstr>
      <vt:lpstr>Calibri Light</vt:lpstr>
      <vt:lpstr>DejaVu Sans</vt:lpstr>
      <vt:lpstr>Symbol</vt:lpstr>
      <vt:lpstr>Times New Roman</vt:lpstr>
      <vt:lpstr>Wingdings</vt:lpstr>
      <vt:lpstr>Office Theme</vt:lpstr>
      <vt:lpstr>Office Theme</vt:lpstr>
      <vt:lpstr>MathType 6.0 Equation</vt:lpstr>
      <vt:lpstr>Equation</vt:lpstr>
      <vt:lpstr>Study of Attitude Determination Accuracy and  Earth-point Stabilization Performance Using Asynchronous  Star Tracker and Angular Velocity Sensor Measurements</vt:lpstr>
      <vt:lpstr>Introduction</vt:lpstr>
      <vt:lpstr>Problem statement</vt:lpstr>
      <vt:lpstr>Extended Kalman filter</vt:lpstr>
      <vt:lpstr>Motion equations and its linearization</vt:lpstr>
      <vt:lpstr>Measurement models</vt:lpstr>
      <vt:lpstr>Kinematic and dynamic EKF</vt:lpstr>
      <vt:lpstr>Reference motion for Earth-point tracking and control</vt:lpstr>
      <vt:lpstr>Numerical study parameters</vt:lpstr>
      <vt:lpstr>EKF performance</vt:lpstr>
      <vt:lpstr>Not available star tracker measurements</vt:lpstr>
      <vt:lpstr>Pointing accuracy</vt:lpstr>
      <vt:lpstr>Performance comparison</vt:lpstr>
      <vt:lpstr>Conclusions</vt:lpstr>
      <vt:lpstr>Thank you for the attention!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Учетная запись Майкрософт</dc:creator>
  <dc:description/>
  <cp:lastModifiedBy>Danil</cp:lastModifiedBy>
  <cp:revision>408</cp:revision>
  <cp:lastPrinted>2024-10-03T14:49:33Z</cp:lastPrinted>
  <dcterms:created xsi:type="dcterms:W3CDTF">2023-06-09T08:11:30Z</dcterms:created>
  <dcterms:modified xsi:type="dcterms:W3CDTF">2024-10-16T11:36:41Z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1</vt:i4>
  </property>
  <property fmtid="{D5CDD505-2E9C-101B-9397-08002B2CF9AE}" pid="3" name="Notes">
    <vt:i4>2</vt:i4>
  </property>
  <property fmtid="{D5CDD505-2E9C-101B-9397-08002B2CF9AE}" pid="4" name="PresentationFormat">
    <vt:lpwstr>Широкоэкранный</vt:lpwstr>
  </property>
  <property fmtid="{D5CDD505-2E9C-101B-9397-08002B2CF9AE}" pid="5" name="Slides">
    <vt:i4>25</vt:i4>
  </property>
</Properties>
</file>