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6" r:id="rId12"/>
    <p:sldId id="284" r:id="rId13"/>
    <p:sldId id="279" r:id="rId14"/>
    <p:sldId id="282" r:id="rId15"/>
    <p:sldId id="286" r:id="rId16"/>
    <p:sldId id="285" r:id="rId17"/>
    <p:sldId id="265" r:id="rId18"/>
    <p:sldId id="280" r:id="rId19"/>
    <p:sldId id="281" r:id="rId20"/>
    <p:sldId id="28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75BBFD"/>
    <a:srgbClr val="808080"/>
    <a:srgbClr val="D62728"/>
    <a:srgbClr val="2CA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2F486-647C-447F-BB9A-EF41DFF27320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86F1-EDE5-413B-A7BA-FCE99F37D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5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95828-9901-E919-8BAF-F7C45E559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592383-CABE-6BF3-AE5A-503754DC6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A6F39C-5A55-047D-D596-83656DAF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BDC-3C78-4246-ABA7-E04500836F5F}" type="datetime1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38903-A136-B79F-3DCF-183C8E14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AB36B-A454-D163-B315-5B18CBF1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00B0F0"/>
                </a:solidFill>
              </a:defRPr>
            </a:lvl1pPr>
          </a:lstStyle>
          <a:p>
            <a:fld id="{EF751096-2C9C-43F7-A0C8-E251BC9C232E}" type="slidenum">
              <a:rPr lang="ru-RU" smtClean="0"/>
              <a:pPr/>
              <a:t>‹#›</a:t>
            </a:fld>
            <a:r>
              <a:rPr lang="en-US"/>
              <a:t>/16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55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B99EE-9613-E808-A0A1-887F2D9A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A3D274-11E6-A80B-6E77-6B9CA327C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7AEDA-D516-D62C-1383-70D8C08B7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744D-1F20-450D-9EF0-AFEDC41BE181}" type="datetime1">
              <a:rPr lang="ru-RU" smtClean="0"/>
              <a:t>25.09.2024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5943E-4C0C-B98D-3849-305A3F2C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CA0907-BCD4-1335-A75D-7CD71EBC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89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F13D5E-E4BC-DF09-EEB7-18F1626E2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CBC770-F6A7-7211-4972-48814876F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A0D849-D6BC-BD62-4558-144ADD69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7EF7-1122-4FE8-8D38-2813F9203EF7}" type="datetime1">
              <a:rPr lang="ru-RU" smtClean="0"/>
              <a:t>25.09.2024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D3101B-69FB-DCF5-F0C7-68985870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40B7CD-7A33-1FC8-D6AE-6D337B98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99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59168-6347-93C1-CDFA-45822D39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38D3A3-1D1A-F1F5-03F6-ADBA79749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8F5C46-1945-1591-9DB2-D15ECF5A6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31B4-E002-47F3-80ED-2C27B6BC394A}" type="datetime1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D513A7-45A1-AA84-654C-51DF5A7E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AADED-3708-B44B-3A56-2CF644D6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460" y="6356350"/>
            <a:ext cx="2743200" cy="365125"/>
          </a:xfrm>
        </p:spPr>
        <p:txBody>
          <a:bodyPr/>
          <a:lstStyle>
            <a:lvl1pPr>
              <a:defRPr sz="2000">
                <a:solidFill>
                  <a:srgbClr val="75BBFD"/>
                </a:solidFill>
              </a:defRPr>
            </a:lvl1pPr>
          </a:lstStyle>
          <a:p>
            <a:fld id="{EF751096-2C9C-43F7-A0C8-E251BC9C232E}" type="slidenum">
              <a:rPr lang="ru-RU" smtClean="0"/>
              <a:pPr/>
              <a:t>‹#›</a:t>
            </a:fld>
            <a:r>
              <a:rPr lang="en-US" dirty="0"/>
              <a:t>/1</a:t>
            </a:r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3528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B2FA1-2B30-5A34-D334-A71561BE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9B956E-27BD-C4F5-A5D0-DE5E29F47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CA91D1-6414-1F7B-099B-92469A11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D04E-139E-4F9A-A18F-105CCFA2615A}" type="datetime1">
              <a:rPr lang="ru-RU" smtClean="0"/>
              <a:t>25.09.2024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CFA8A9-E89C-663E-65CA-0D0B022F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97081-AAC3-3F21-4A3B-FCD4334B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80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0351B-A9DF-733F-C163-72F54E2A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10456F-16CC-568F-BCA5-87C05467F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0BD0F2-630D-C251-BCAB-380137DB6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6699D6-DAB9-2C38-6416-75DBF516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634-B6A9-416A-8D9F-B68EBBC04EA0}" type="datetime1">
              <a:rPr lang="ru-RU" smtClean="0"/>
              <a:t>25.09.2024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9166-939A-4DB4-251E-3A965013A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3CF5A8-96AA-5495-4294-866B7378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7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B4738-8BC9-516F-746E-1BFA04C0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048E04-0832-AB97-3B5B-97F41109B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3327B-1298-3B97-0EE3-200EB6165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024D5E-71EB-147C-B534-E4C9F104F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276DE2-8C9C-07A2-2A9C-C683AB36A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344B01-D0F9-918F-AE42-0F09F719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7E04-6EDA-4252-9182-9E2B48B967FF}" type="datetime1">
              <a:rPr lang="ru-RU" smtClean="0"/>
              <a:t>25.09.2024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9DC758-BCF6-1B29-3645-167C45562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8428ED-A70D-402A-8D43-05D8E3B2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26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1A844-AE47-1154-971D-45114500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63A9B6-6A50-8D2F-4CBC-B0A26D61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D96E-6ED3-4C0A-A80B-D14FCEC58CD3}" type="datetime1">
              <a:rPr lang="ru-RU" smtClean="0"/>
              <a:t>25.09.2024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E04139-FA26-2CC2-E9A0-5A24510B1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5BEFED-D25C-A465-7518-2F34EC2B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92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DD08F5-0949-F7E9-597C-D19D41F2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BAB-343B-4163-AE20-F498324142C8}" type="datetime1">
              <a:rPr lang="ru-RU" smtClean="0"/>
              <a:t>25.09.2024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D5BA8A-7185-DCDB-A0E2-F7B0359F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378262-E4CD-4D94-0D65-EAB721C8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30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4E4D4-DF40-F244-FFC3-8D22BC22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CF7AF-5E87-D72E-4174-78F3F30AA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EBF2A4-FBE5-EA0E-F7DD-1FAA24AF3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A6E182-4BF9-2CE8-BA35-CADE4E2E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9167-6A70-4D3E-94BB-15792241BACC}" type="datetime1">
              <a:rPr lang="ru-RU" smtClean="0"/>
              <a:t>25.09.2024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D3627C-951B-6777-F921-6A1CFC75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4D0356-0C14-9F25-E785-CF2DC990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65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AF095-BDB4-F862-D074-FFB54CCA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7BB05B-0D5C-891D-BC2F-48326A436E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F2C29E-C8F4-CD60-D0B0-40D7B7DCB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56F9CE-D3CE-CF96-9ECB-72D26509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E58A-F26A-4BA0-9657-E2B2CD0B97E5}" type="datetime1">
              <a:rPr lang="ru-RU" smtClean="0"/>
              <a:t>25.09.2024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45AAA4-6D78-5C93-5D6F-70B1D345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6F6937-E65E-0C06-9CBC-71B6515F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26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4EA5C-D75A-752A-286E-3DF895C3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6A897-7CF1-1293-DC4F-9001A75B9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DB345-C398-D706-1278-9478F58DE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1069BE-BC14-4437-9180-DBC55130A201}" type="datetime1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FC3930-8DCC-432C-D911-EB1CB887E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B3D27-E01C-BD88-CB68-B0C470DBC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751096-2C9C-43F7-A0C8-E251BC9C2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0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4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0AA6D9-B41F-4E52-032E-A818795418DD}"/>
              </a:ext>
            </a:extLst>
          </p:cNvPr>
          <p:cNvSpPr/>
          <p:nvPr/>
        </p:nvSpPr>
        <p:spPr>
          <a:xfrm>
            <a:off x="0" y="0"/>
            <a:ext cx="12192000" cy="1637760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294DFF4C-42E8-7E12-6CB8-C27EED2DF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93" y="42160"/>
            <a:ext cx="1970314" cy="14382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5AAAE8-C6C1-DA41-462C-9D42F9FE6BB4}"/>
              </a:ext>
            </a:extLst>
          </p:cNvPr>
          <p:cNvSpPr txBox="1"/>
          <p:nvPr/>
        </p:nvSpPr>
        <p:spPr>
          <a:xfrm>
            <a:off x="0" y="19482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Асимптотический анализ</a:t>
            </a:r>
            <a:br>
              <a:rPr lang="ru-RU" sz="3200" b="1" i="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i="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относительного движения космических аппаратов</a:t>
            </a:r>
            <a:br>
              <a:rPr lang="ru-RU" sz="3200" b="1" i="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i="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 близких гиперболических траекториях</a:t>
            </a:r>
            <a:endParaRPr lang="ru-RU" sz="3200" b="1" i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00BA9-1B8B-4E13-633E-0298974BDB57}"/>
              </a:ext>
            </a:extLst>
          </p:cNvPr>
          <p:cNvSpPr txBox="1"/>
          <p:nvPr/>
        </p:nvSpPr>
        <p:spPr>
          <a:xfrm>
            <a:off x="2730041" y="3697798"/>
            <a:ext cx="6731917" cy="217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ru-RU" sz="2400" u="sng" dirty="0" err="1">
                <a:ea typeface="Calibri" panose="020F0502020204030204" pitchFamily="34" charset="0"/>
                <a:cs typeface="Calibri" panose="020F0502020204030204" pitchFamily="34" charset="0"/>
              </a:rPr>
              <a:t>Перепухов</a:t>
            </a:r>
            <a:r>
              <a:rPr lang="ru-RU" sz="2400" u="sng" dirty="0">
                <a:ea typeface="Calibri" panose="020F0502020204030204" pitchFamily="34" charset="0"/>
                <a:cs typeface="Calibri" panose="020F0502020204030204" pitchFamily="34" charset="0"/>
              </a:rPr>
              <a:t> Денис Глебович</a:t>
            </a:r>
            <a:r>
              <a:rPr lang="ru-RU" sz="2400" baseline="30000" dirty="0"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2400" u="sng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ru-RU" sz="2400" dirty="0">
                <a:ea typeface="Calibri" panose="020F0502020204030204" pitchFamily="34" charset="0"/>
                <a:cs typeface="Calibri" panose="020F0502020204030204" pitchFamily="34" charset="0"/>
              </a:rPr>
              <a:t>Трофимов Сергей Павлович</a:t>
            </a:r>
            <a:r>
              <a:rPr lang="ru-RU" sz="2400" baseline="30000" dirty="0"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endParaRPr lang="ru-RU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ru-RU" sz="2400" i="1" baseline="30000" dirty="0"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400" i="1" dirty="0">
                <a:ea typeface="Calibri" panose="020F0502020204030204" pitchFamily="34" charset="0"/>
                <a:cs typeface="Calibri" panose="020F0502020204030204" pitchFamily="34" charset="0"/>
              </a:rPr>
              <a:t>Институт прикладной математики</a:t>
            </a:r>
            <a:br>
              <a:rPr lang="ru-RU" sz="2400" i="1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i="1" dirty="0">
                <a:ea typeface="Calibri" panose="020F0502020204030204" pitchFamily="34" charset="0"/>
                <a:cs typeface="Calibri" panose="020F0502020204030204" pitchFamily="34" charset="0"/>
              </a:rPr>
              <a:t>им. М.В. Келдыша РАН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855C08-9ED2-6985-6624-69BEEB71F72C}"/>
              </a:ext>
            </a:extLst>
          </p:cNvPr>
          <p:cNvSpPr txBox="1"/>
          <p:nvPr/>
        </p:nvSpPr>
        <p:spPr>
          <a:xfrm>
            <a:off x="4674108" y="6254496"/>
            <a:ext cx="2843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a typeface="Calibri" panose="020F0502020204030204" pitchFamily="34" charset="0"/>
                <a:cs typeface="Calibri" panose="020F0502020204030204" pitchFamily="34" charset="0"/>
              </a:rPr>
              <a:t>Петергоф,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B89D06-01EF-4030-7DB1-EA1DDC6495E7}"/>
              </a:ext>
            </a:extLst>
          </p:cNvPr>
          <p:cNvSpPr txBox="1"/>
          <p:nvPr/>
        </p:nvSpPr>
        <p:spPr>
          <a:xfrm>
            <a:off x="2661507" y="-75192"/>
            <a:ext cx="6868986" cy="167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800" dirty="0">
                <a:latin typeface="Aptos Light" panose="020B0004020202020204" pitchFamily="34" charset="0"/>
                <a:ea typeface="Calibri" panose="020F0502020204030204" pitchFamily="34" charset="0"/>
                <a:cs typeface="Aptos Serif" panose="020B0502040204020203" pitchFamily="18" charset="0"/>
              </a:rPr>
              <a:t>Десятые </a:t>
            </a:r>
            <a:r>
              <a:rPr lang="ru-RU" sz="2800" dirty="0" err="1">
                <a:latin typeface="Aptos Light" panose="020B0004020202020204" pitchFamily="34" charset="0"/>
                <a:ea typeface="Calibri" panose="020F0502020204030204" pitchFamily="34" charset="0"/>
                <a:cs typeface="Aptos Serif" panose="020B0502040204020203" pitchFamily="18" charset="0"/>
              </a:rPr>
              <a:t>Поляховские</a:t>
            </a:r>
            <a:r>
              <a:rPr lang="ru-RU" sz="2800" dirty="0">
                <a:latin typeface="Aptos Light" panose="020B0004020202020204" pitchFamily="34" charset="0"/>
                <a:ea typeface="Calibri" panose="020F0502020204030204" pitchFamily="34" charset="0"/>
                <a:cs typeface="Aptos Serif" panose="020B0502040204020203" pitchFamily="18" charset="0"/>
              </a:rPr>
              <a:t> чтения</a:t>
            </a:r>
          </a:p>
          <a:p>
            <a:pPr algn="ctr">
              <a:lnSpc>
                <a:spcPct val="125000"/>
              </a:lnSpc>
            </a:pPr>
            <a:r>
              <a:rPr lang="ru-RU" sz="2800" dirty="0">
                <a:latin typeface="Aptos Light" panose="020B0004020202020204" pitchFamily="34" charset="0"/>
                <a:ea typeface="Calibri" panose="020F0502020204030204" pitchFamily="34" charset="0"/>
                <a:cs typeface="Aptos Serif" panose="020B0502040204020203" pitchFamily="18" charset="0"/>
              </a:rPr>
              <a:t>Секция динамики естественных</a:t>
            </a:r>
            <a:br>
              <a:rPr lang="ru-RU" sz="2800" dirty="0">
                <a:latin typeface="Aptos Light" panose="020B0004020202020204" pitchFamily="34" charset="0"/>
                <a:ea typeface="Calibri" panose="020F0502020204030204" pitchFamily="34" charset="0"/>
                <a:cs typeface="Aptos Serif" panose="020B0502040204020203" pitchFamily="18" charset="0"/>
              </a:rPr>
            </a:br>
            <a:r>
              <a:rPr lang="ru-RU" sz="2800" dirty="0">
                <a:latin typeface="Aptos Light" panose="020B0004020202020204" pitchFamily="34" charset="0"/>
                <a:ea typeface="Calibri" panose="020F0502020204030204" pitchFamily="34" charset="0"/>
                <a:cs typeface="Aptos Serif" panose="020B0502040204020203" pitchFamily="18" charset="0"/>
              </a:rPr>
              <a:t>и искусственных небесных тел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DCBD782-0C70-85DA-62BA-8CC7E9DA0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7" y="279045"/>
            <a:ext cx="2911645" cy="9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17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715BE1-44EB-EAEB-F133-BB6E01751CEF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235B5-5931-AD12-5783-0734E413C483}"/>
              </a:ext>
            </a:extLst>
          </p:cNvPr>
          <p:cNvSpPr txBox="1"/>
          <p:nvPr/>
        </p:nvSpPr>
        <p:spPr>
          <a:xfrm>
            <a:off x="179614" y="142933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ptos Light" panose="020B0004020202020204" pitchFamily="34" charset="0"/>
              </a:rPr>
              <a:t>КРИТЕРИЙ ОГРАНИЧЕННОСТИ ОТНОСИТЕЛЬНОГО ДВИЖЕНИЯ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2D681-4915-DC3D-A84E-1E2908D890EF}"/>
              </a:ext>
            </a:extLst>
          </p:cNvPr>
          <p:cNvSpPr txBox="1"/>
          <p:nvPr/>
        </p:nvSpPr>
        <p:spPr>
          <a:xfrm>
            <a:off x="704530" y="861421"/>
            <a:ext cx="6283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Критерий ограниченности относительного</a:t>
            </a:r>
          </a:p>
          <a:p>
            <a:r>
              <a:rPr lang="ru-RU" sz="2000" dirty="0"/>
              <a:t>движения в линейном приближении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886EB6-6BCF-5F5D-5807-4999587547A0}"/>
                  </a:ext>
                </a:extLst>
              </p:cNvPr>
              <p:cNvSpPr txBox="1"/>
              <p:nvPr/>
            </p:nvSpPr>
            <p:spPr>
              <a:xfrm>
                <a:off x="768328" y="1699429"/>
                <a:ext cx="23870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886EB6-6BCF-5F5D-5807-499958754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28" y="1699429"/>
                <a:ext cx="2387000" cy="307777"/>
              </a:xfrm>
              <a:prstGeom prst="rect">
                <a:avLst/>
              </a:prstGeom>
              <a:blipFill>
                <a:blip r:embed="rId2"/>
                <a:stretch>
                  <a:fillRect l="-1020" r="-2041" b="-3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A6795B4-8CE6-6CF2-E1CB-4EDFBC4EE3AC}"/>
              </a:ext>
            </a:extLst>
          </p:cNvPr>
          <p:cNvSpPr txBox="1"/>
          <p:nvPr/>
        </p:nvSpPr>
        <p:spPr>
          <a:xfrm>
            <a:off x="704530" y="2148146"/>
            <a:ext cx="50583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Эквивалентно СЛАУ из 3-х уравнений</a:t>
            </a:r>
          </a:p>
          <a:p>
            <a:r>
              <a:rPr lang="ru-RU" sz="2000" dirty="0"/>
              <a:t>на начальные положения и скорости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252092-860A-C3D1-4B32-94C66F6A4D82}"/>
                  </a:ext>
                </a:extLst>
              </p:cNvPr>
              <p:cNvSpPr txBox="1"/>
              <p:nvPr/>
            </p:nvSpPr>
            <p:spPr>
              <a:xfrm>
                <a:off x="704530" y="2996973"/>
                <a:ext cx="539147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/>
                  <a:t>По существу означает,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252092-860A-C3D1-4B32-94C66F6A4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0" y="2996973"/>
                <a:ext cx="5391470" cy="424283"/>
              </a:xfrm>
              <a:prstGeom prst="rect">
                <a:avLst/>
              </a:prstGeom>
              <a:blipFill>
                <a:blip r:embed="rId3"/>
                <a:stretch>
                  <a:fillRect l="-1244" t="-5797" b="-23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A5A6AD-91C9-10AD-FCDF-1F23BF6997C0}"/>
                  </a:ext>
                </a:extLst>
              </p:cNvPr>
              <p:cNvSpPr txBox="1"/>
              <p:nvPr/>
            </p:nvSpPr>
            <p:spPr>
              <a:xfrm>
                <a:off x="704530" y="4029524"/>
                <a:ext cx="3724054" cy="2685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𝑥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ru-RU" sz="2000" b="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𝛿</m:t>
                          </m:r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𝜂</m:t>
                              </m:r>
                            </m:den>
                          </m:f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+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О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𝛿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y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ru-RU" sz="2000" b="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𝛿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𝜂</m:t>
                              </m:r>
                            </m:den>
                          </m:f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+О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000" dirty="0"/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𝑧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ru-RU" sz="2000" b="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𝛿</m:t>
                          </m:r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𝜂</m:t>
                              </m:r>
                            </m:den>
                          </m:f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+О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A5A6AD-91C9-10AD-FCDF-1F23BF699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0" y="4029524"/>
                <a:ext cx="3724054" cy="26855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0CE59DA-2704-0781-CB87-7444261B7CF4}"/>
              </a:ext>
            </a:extLst>
          </p:cNvPr>
          <p:cNvSpPr txBox="1"/>
          <p:nvPr/>
        </p:nvSpPr>
        <p:spPr>
          <a:xfrm>
            <a:off x="704529" y="3562197"/>
            <a:ext cx="56856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Если это условие выполнено,</a:t>
            </a:r>
            <a:br>
              <a:rPr lang="ru-RU" sz="2000" dirty="0"/>
            </a:br>
            <a:r>
              <a:rPr lang="ru-RU" sz="2000" dirty="0"/>
              <a:t>то относительная траектория – отрезок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61BBB69-A8DA-7F28-1755-C34069F500F5}"/>
              </a:ext>
            </a:extLst>
          </p:cNvPr>
          <p:cNvGrpSpPr/>
          <p:nvPr/>
        </p:nvGrpSpPr>
        <p:grpSpPr>
          <a:xfrm>
            <a:off x="6096000" y="819476"/>
            <a:ext cx="6478009" cy="5822730"/>
            <a:chOff x="6096000" y="819476"/>
            <a:chExt cx="6478009" cy="5822730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0247A635-3992-EE41-7C9D-2E2EA68213CC}"/>
                </a:ext>
              </a:extLst>
            </p:cNvPr>
            <p:cNvGrpSpPr/>
            <p:nvPr/>
          </p:nvGrpSpPr>
          <p:grpSpPr>
            <a:xfrm>
              <a:off x="6096000" y="819476"/>
              <a:ext cx="6478009" cy="5822730"/>
              <a:chOff x="6096000" y="819476"/>
              <a:chExt cx="6478009" cy="5822730"/>
            </a:xfrm>
          </p:grpSpPr>
          <p:pic>
            <p:nvPicPr>
              <p:cNvPr id="15" name="Рисунок 14" descr="Изображение выглядит как линия, диаграмма, оригами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2A9EC4-B224-3E32-3B50-BA810141A3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5" t="1971" r="3746" b="2197"/>
              <a:stretch/>
            </p:blipFill>
            <p:spPr>
              <a:xfrm>
                <a:off x="6096000" y="819476"/>
                <a:ext cx="5545881" cy="480783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A6D987B4-24EE-5F10-B18F-DFEBDA02DDEA}"/>
                      </a:ext>
                    </a:extLst>
                  </p:cNvPr>
                  <p:cNvSpPr txBox="1"/>
                  <p:nvPr/>
                </p:nvSpPr>
                <p:spPr>
                  <a:xfrm>
                    <a:off x="6390166" y="5627312"/>
                    <a:ext cx="3239798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ru-RU" sz="2000" b="0" dirty="0">
                        <a:ea typeface="Cambria Math" panose="02040503050406030204" pitchFamily="18" charset="0"/>
                      </a:rPr>
                      <a:t>Случай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A6D987B4-24EE-5F10-B18F-DFEBDA02DD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90166" y="5627312"/>
                    <a:ext cx="3239798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699" t="-23529" r="-1692" b="-5098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7DDEAA-8506-5EC1-0775-A3C6CD49DA24}"/>
                  </a:ext>
                </a:extLst>
              </p:cNvPr>
              <p:cNvSpPr txBox="1"/>
              <p:nvPr/>
            </p:nvSpPr>
            <p:spPr>
              <a:xfrm>
                <a:off x="6290167" y="5934320"/>
                <a:ext cx="628384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rgbClr val="2CA02C"/>
                    </a:solidFill>
                  </a:rPr>
                  <a:t>Посчитано численно</a:t>
                </a:r>
              </a:p>
              <a:p>
                <a:r>
                  <a:rPr lang="ru-RU" sz="2000" dirty="0">
                    <a:solidFill>
                      <a:srgbClr val="D62728"/>
                    </a:solidFill>
                  </a:rPr>
                  <a:t>Посчитано по формуле слева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48E933F-F1EA-D5F4-B525-84D2858D809D}"/>
                    </a:ext>
                  </a:extLst>
                </p:cNvPr>
                <p:cNvSpPr txBox="1"/>
                <p:nvPr/>
              </p:nvSpPr>
              <p:spPr>
                <a:xfrm>
                  <a:off x="9924130" y="5627312"/>
                  <a:ext cx="143847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</m:t>
                      </m:r>
                    </m:oMath>
                  </a14:m>
                  <a:r>
                    <a:rPr lang="ru-RU" sz="2000" b="0" i="1" dirty="0">
                      <a:ea typeface="Cambria Math" panose="02040503050406030204" pitchFamily="18" charset="0"/>
                    </a:rPr>
                    <a:t> </a:t>
                  </a:r>
                  <a:r>
                    <a:rPr lang="ru-RU" sz="2000" b="0" dirty="0">
                      <a:ea typeface="Cambria Math" panose="02040503050406030204" pitchFamily="18" charset="0"/>
                    </a:rPr>
                    <a:t>км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=−60</m:t>
                      </m:r>
                    </m:oMath>
                  </a14:m>
                  <a:r>
                    <a:rPr lang="ru-RU" sz="2000" b="0" i="1" dirty="0">
                      <a:ea typeface="Cambria Math" panose="02040503050406030204" pitchFamily="18" charset="0"/>
                    </a:rPr>
                    <a:t> </a:t>
                  </a:r>
                  <a:r>
                    <a:rPr lang="ru-RU" sz="2000" b="0" dirty="0">
                      <a:ea typeface="Cambria Math" panose="02040503050406030204" pitchFamily="18" charset="0"/>
                    </a:rPr>
                    <a:t>км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</m:t>
                      </m:r>
                    </m:oMath>
                  </a14:m>
                  <a:r>
                    <a:rPr lang="en-US" sz="2000" b="0" dirty="0">
                      <a:ea typeface="Cambria Math" panose="02040503050406030204" pitchFamily="18" charset="0"/>
                    </a:rPr>
                    <a:t> </a:t>
                  </a:r>
                  <a:r>
                    <a:rPr lang="ru-RU" sz="2000" b="0" dirty="0">
                      <a:ea typeface="Cambria Math" panose="02040503050406030204" pitchFamily="18" charset="0"/>
                    </a:rPr>
                    <a:t>км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48E933F-F1EA-D5F4-B525-84D2858D80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4130" y="5627312"/>
                  <a:ext cx="1438471" cy="923330"/>
                </a:xfrm>
                <a:prstGeom prst="rect">
                  <a:avLst/>
                </a:prstGeom>
                <a:blipFill>
                  <a:blip r:embed="rId7"/>
                  <a:stretch>
                    <a:fillRect l="-8475" t="-7895" r="-8475" b="-164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2BB45FA-9F90-4016-08CD-37269533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pPr/>
              <a:t>10</a:t>
            </a:fld>
            <a:r>
              <a:rPr lang="en-US"/>
              <a:t>/1</a:t>
            </a:r>
            <a:r>
              <a:rPr lang="ru-RU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94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BDFA29-A8E7-F31A-1A6C-CD162C7E6A77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D61EA-544E-F040-8549-A9BFAB7B4454}"/>
              </a:ext>
            </a:extLst>
          </p:cNvPr>
          <p:cNvSpPr txBox="1"/>
          <p:nvPr/>
        </p:nvSpPr>
        <p:spPr>
          <a:xfrm>
            <a:off x="179614" y="142933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ptos Light" panose="020B0004020202020204" pitchFamily="34" charset="0"/>
              </a:rPr>
              <a:t>О ТОЧНОСТИ ПРИБЛИЖЁННОГО РЕШЕНИЯ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3579B3-A63A-1969-C896-DA7E42561E02}"/>
                  </a:ext>
                </a:extLst>
              </p:cNvPr>
              <p:cNvSpPr txBox="1"/>
              <p:nvPr/>
            </p:nvSpPr>
            <p:spPr>
              <a:xfrm>
                <a:off x="7634177" y="3764565"/>
                <a:ext cx="455782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ru-RU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ru-RU" sz="2000" b="0" i="1" dirty="0">
                    <a:ea typeface="Cambria Math" panose="02040503050406030204" pitchFamily="18" charset="0"/>
                  </a:rPr>
                  <a:t> </a:t>
                </a:r>
                <a:r>
                  <a:rPr lang="ru-RU" sz="2000" b="0" dirty="0">
                    <a:ea typeface="Cambria Math" panose="02040503050406030204" pitchFamily="18" charset="0"/>
                  </a:rPr>
                  <a:t>км</a:t>
                </a:r>
                <a14:m>
                  <m:oMath xmlns:m="http://schemas.openxmlformats.org/officeDocument/2006/math">
                    <m:r>
                      <a:rPr lang="ru-RU" sz="2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=−60</m:t>
                    </m:r>
                  </m:oMath>
                </a14:m>
                <a:r>
                  <a:rPr lang="ru-RU" sz="2000" b="0" i="1" dirty="0">
                    <a:ea typeface="Cambria Math" panose="02040503050406030204" pitchFamily="18" charset="0"/>
                  </a:rPr>
                  <a:t> </a:t>
                </a:r>
                <a:r>
                  <a:rPr lang="ru-RU" sz="2000" b="0" dirty="0">
                    <a:ea typeface="Cambria Math" panose="02040503050406030204" pitchFamily="18" charset="0"/>
                  </a:rPr>
                  <a:t>км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2000" b="0" dirty="0">
                    <a:ea typeface="Cambria Math" panose="02040503050406030204" pitchFamily="18" charset="0"/>
                  </a:rPr>
                  <a:t> </a:t>
                </a:r>
                <a:r>
                  <a:rPr lang="ru-RU" sz="2000" b="0" dirty="0">
                    <a:ea typeface="Cambria Math" panose="02040503050406030204" pitchFamily="18" charset="0"/>
                  </a:rPr>
                  <a:t>км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3579B3-A63A-1969-C896-DA7E42561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77" y="3764565"/>
                <a:ext cx="4557823" cy="707886"/>
              </a:xfrm>
              <a:prstGeom prst="rect">
                <a:avLst/>
              </a:prstGeom>
              <a:blipFill>
                <a:blip r:embed="rId2"/>
                <a:stretch>
                  <a:fillRect r="-1337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87D9962-D7EB-D1B2-B99B-BF25974E37D1}"/>
              </a:ext>
            </a:extLst>
          </p:cNvPr>
          <p:cNvSpPr txBox="1"/>
          <p:nvPr/>
        </p:nvSpPr>
        <p:spPr>
          <a:xfrm>
            <a:off x="7748164" y="1164563"/>
            <a:ext cx="44438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a typeface="Cambria Math" panose="02040503050406030204" pitchFamily="18" charset="0"/>
              </a:rPr>
              <a:t>Сравнение</a:t>
            </a:r>
            <a:br>
              <a:rPr lang="ru-RU" sz="2000" dirty="0">
                <a:ea typeface="Cambria Math" panose="02040503050406030204" pitchFamily="18" charset="0"/>
              </a:rPr>
            </a:br>
            <a:r>
              <a:rPr lang="ru-RU" sz="2000" dirty="0">
                <a:ea typeface="Cambria Math" panose="02040503050406030204" pitchFamily="18" charset="0"/>
              </a:rPr>
              <a:t>численного интегрирования</a:t>
            </a:r>
            <a:br>
              <a:rPr lang="ru-RU" sz="2000" dirty="0">
                <a:ea typeface="Cambria Math" panose="02040503050406030204" pitchFamily="18" charset="0"/>
              </a:rPr>
            </a:br>
            <a:r>
              <a:rPr lang="ru-RU" sz="2000" dirty="0">
                <a:ea typeface="Cambria Math" panose="02040503050406030204" pitchFamily="18" charset="0"/>
              </a:rPr>
              <a:t>(задача 2 тел) с приближениями</a:t>
            </a:r>
            <a:br>
              <a:rPr lang="ru-RU" sz="2000" dirty="0">
                <a:ea typeface="Cambria Math" panose="02040503050406030204" pitchFamily="18" charset="0"/>
              </a:rPr>
            </a:br>
            <a:r>
              <a:rPr lang="ru-RU" sz="2000" b="1" dirty="0">
                <a:ea typeface="Cambria Math" panose="02040503050406030204" pitchFamily="18" charset="0"/>
              </a:rPr>
              <a:t>первого</a:t>
            </a:r>
            <a:r>
              <a:rPr lang="ru-RU" sz="2000" dirty="0">
                <a:ea typeface="Cambria Math" panose="02040503050406030204" pitchFamily="18" charset="0"/>
              </a:rPr>
              <a:t> и </a:t>
            </a:r>
            <a:r>
              <a:rPr lang="ru-RU" sz="2000" b="1" dirty="0">
                <a:solidFill>
                  <a:srgbClr val="808080"/>
                </a:solidFill>
                <a:ea typeface="Cambria Math" panose="02040503050406030204" pitchFamily="18" charset="0"/>
              </a:rPr>
              <a:t>второго</a:t>
            </a:r>
            <a:r>
              <a:rPr lang="ru-RU" sz="2000" dirty="0">
                <a:ea typeface="Cambria Math" panose="02040503050406030204" pitchFamily="18" charset="0"/>
              </a:rPr>
              <a:t> порядков</a:t>
            </a:r>
          </a:p>
          <a:p>
            <a:pPr algn="ctr"/>
            <a:endParaRPr lang="ru-RU" sz="2000" b="1" dirty="0">
              <a:ea typeface="Cambria Math" panose="02040503050406030204" pitchFamily="18" charset="0"/>
            </a:endParaRPr>
          </a:p>
          <a:p>
            <a:pPr algn="ctr"/>
            <a:r>
              <a:rPr lang="ru-RU" sz="2000" dirty="0">
                <a:ea typeface="Cambria Math" panose="02040503050406030204" pitchFamily="18" charset="0"/>
              </a:rPr>
              <a:t>На графике: абсолютная ошибка</a:t>
            </a:r>
            <a:br>
              <a:rPr lang="ru-RU" sz="2000" dirty="0">
                <a:ea typeface="Cambria Math" panose="02040503050406030204" pitchFamily="18" charset="0"/>
              </a:rPr>
            </a:br>
            <a:r>
              <a:rPr lang="ru-RU" sz="2000" dirty="0">
                <a:ea typeface="Cambria Math" panose="02040503050406030204" pitchFamily="18" charset="0"/>
              </a:rPr>
              <a:t>по положению (в метрах)</a:t>
            </a:r>
          </a:p>
        </p:txBody>
      </p:sp>
      <p:pic>
        <p:nvPicPr>
          <p:cNvPr id="15" name="Рисунок 14" descr="Изображение выглядит как текст, диаграмма, График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A0EF00EB-77ED-0487-F1A8-556AFB512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" y="879240"/>
            <a:ext cx="7667214" cy="5750411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EB3543C-AE4E-A3B8-1402-BD8A3552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pPr/>
              <a:t>11</a:t>
            </a:fld>
            <a:r>
              <a:rPr lang="en-US"/>
              <a:t>/1</a:t>
            </a:r>
            <a:r>
              <a:rPr lang="ru-RU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59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6DC973CC-136B-786D-C731-E6E45B7966BF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245792-040B-3B31-5751-499B99094F3B}"/>
              </a:ext>
            </a:extLst>
          </p:cNvPr>
          <p:cNvSpPr txBox="1"/>
          <p:nvPr/>
        </p:nvSpPr>
        <p:spPr>
          <a:xfrm>
            <a:off x="179614" y="142933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ptos Light" panose="020B0004020202020204" pitchFamily="34" charset="0"/>
              </a:rPr>
              <a:t>СЛУЧАЙ НЕОГРАНИЧЕННОГО ОТНОСИТЕЛЬНОГО ДВИЖЕНИЯ</a:t>
            </a:r>
          </a:p>
        </p:txBody>
      </p:sp>
      <p:pic>
        <p:nvPicPr>
          <p:cNvPr id="8" name="Рисунок 7" descr="Изображение выглядит как линия, диаграмма, оригам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A6CA36-B74B-0EDB-9065-9D4FBBF43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04" y="849717"/>
            <a:ext cx="6277056" cy="53636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7D9282-8A1D-2A28-96C7-E16F2060FB7E}"/>
              </a:ext>
            </a:extLst>
          </p:cNvPr>
          <p:cNvSpPr txBox="1"/>
          <p:nvPr/>
        </p:nvSpPr>
        <p:spPr>
          <a:xfrm>
            <a:off x="704530" y="861421"/>
            <a:ext cx="62838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Если хотя бы одно из условий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FBD72A-5E43-9DFB-F142-A4FC85B58183}"/>
                  </a:ext>
                </a:extLst>
              </p:cNvPr>
              <p:cNvSpPr txBox="1"/>
              <p:nvPr/>
            </p:nvSpPr>
            <p:spPr>
              <a:xfrm>
                <a:off x="768328" y="1374309"/>
                <a:ext cx="23870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FBD72A-5E43-9DFB-F142-A4FC85B58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28" y="1374309"/>
                <a:ext cx="2387000" cy="307777"/>
              </a:xfrm>
              <a:prstGeom prst="rect">
                <a:avLst/>
              </a:prstGeom>
              <a:blipFill>
                <a:blip r:embed="rId3"/>
                <a:stretch>
                  <a:fillRect l="-1020" r="-2041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BC3685D-A917-9BB0-9275-3582C2999BA6}"/>
              </a:ext>
            </a:extLst>
          </p:cNvPr>
          <p:cNvSpPr txBox="1"/>
          <p:nvPr/>
        </p:nvSpPr>
        <p:spPr>
          <a:xfrm>
            <a:off x="704530" y="1794864"/>
            <a:ext cx="50583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НЕ</a:t>
            </a:r>
            <a:r>
              <a:rPr lang="ru-RU" sz="2000" dirty="0"/>
              <a:t> выполнено, то аппараты</a:t>
            </a:r>
            <a:br>
              <a:rPr lang="ru-RU" sz="2000" dirty="0"/>
            </a:br>
            <a:r>
              <a:rPr lang="ru-RU" sz="2000" dirty="0"/>
              <a:t>разлетаются «на бесконечность»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43D2C27-7EB4-5EC9-EC65-3F476BC185F2}"/>
              </a:ext>
            </a:extLst>
          </p:cNvPr>
          <p:cNvGrpSpPr/>
          <p:nvPr/>
        </p:nvGrpSpPr>
        <p:grpSpPr>
          <a:xfrm>
            <a:off x="704530" y="2619995"/>
            <a:ext cx="5685637" cy="1533017"/>
            <a:chOff x="704530" y="2619995"/>
            <a:chExt cx="5685637" cy="15330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12B62CB-E1A2-9175-3585-01363A5715AE}"/>
                    </a:ext>
                  </a:extLst>
                </p:cNvPr>
                <p:cNvSpPr txBox="1"/>
                <p:nvPr/>
              </p:nvSpPr>
              <p:spPr>
                <a:xfrm>
                  <a:off x="704530" y="3445126"/>
                  <a:ext cx="4557823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ru-RU" sz="2000" b="0" i="1" dirty="0">
                      <a:ea typeface="Cambria Math" panose="02040503050406030204" pitchFamily="18" charset="0"/>
                    </a:rPr>
                    <a:t> </a:t>
                  </a:r>
                  <a:r>
                    <a:rPr lang="ru-RU" sz="2000" b="0" dirty="0">
                      <a:ea typeface="Cambria Math" panose="02040503050406030204" pitchFamily="18" charset="0"/>
                    </a:rPr>
                    <a:t>км</a:t>
                  </a:r>
                  <a14:m>
                    <m:oMath xmlns:m="http://schemas.openxmlformats.org/officeDocument/2006/math">
                      <m:r>
                        <a:rPr lang="ru-RU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a14:m>
                  <a:r>
                    <a:rPr lang="ru-RU" sz="2000" b="0" i="1" dirty="0">
                      <a:ea typeface="Cambria Math" panose="02040503050406030204" pitchFamily="18" charset="0"/>
                    </a:rPr>
                    <a:t> </a:t>
                  </a:r>
                  <a:r>
                    <a:rPr lang="ru-RU" sz="2000" b="0" dirty="0">
                      <a:ea typeface="Cambria Math" panose="02040503050406030204" pitchFamily="18" charset="0"/>
                    </a:rPr>
                    <a:t>км</a:t>
                  </a:r>
                  <a14:m>
                    <m:oMath xmlns:m="http://schemas.openxmlformats.org/officeDocument/2006/math">
                      <m:r>
                        <a:rPr lang="ru-R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</m:t>
                      </m:r>
                    </m:oMath>
                  </a14:m>
                  <a:r>
                    <a:rPr lang="en-US" sz="2000" b="0" dirty="0">
                      <a:ea typeface="Cambria Math" panose="02040503050406030204" pitchFamily="18" charset="0"/>
                    </a:rPr>
                    <a:t> </a:t>
                  </a:r>
                  <a:r>
                    <a:rPr lang="ru-RU" sz="2000" b="0" dirty="0">
                      <a:ea typeface="Cambria Math" panose="02040503050406030204" pitchFamily="18" charset="0"/>
                    </a:rPr>
                    <a:t>км</a:t>
                  </a:r>
                  <a:br>
                    <a:rPr lang="ru-RU" sz="2000" dirty="0"/>
                  </a:b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</m:t>
                      </m:r>
                    </m:oMath>
                  </a14:m>
                  <a:r>
                    <a:rPr lang="ru-RU" sz="2000" b="0" i="1" dirty="0">
                      <a:ea typeface="Cambria Math" panose="02040503050406030204" pitchFamily="18" charset="0"/>
                    </a:rPr>
                    <a:t> </a:t>
                  </a:r>
                  <a:r>
                    <a:rPr lang="ru-RU" sz="2000" b="0" dirty="0">
                      <a:ea typeface="Cambria Math" panose="02040503050406030204" pitchFamily="18" charset="0"/>
                    </a:rPr>
                    <a:t>км</a:t>
                  </a:r>
                  <a14:m>
                    <m:oMath xmlns:m="http://schemas.openxmlformats.org/officeDocument/2006/math">
                      <m:r>
                        <a:rPr lang="ru-RU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=−60</m:t>
                      </m:r>
                    </m:oMath>
                  </a14:m>
                  <a:r>
                    <a:rPr lang="ru-RU" sz="2000" b="0" i="1" dirty="0">
                      <a:ea typeface="Cambria Math" panose="02040503050406030204" pitchFamily="18" charset="0"/>
                    </a:rPr>
                    <a:t> </a:t>
                  </a:r>
                  <a:r>
                    <a:rPr lang="ru-RU" sz="2000" b="0" dirty="0">
                      <a:ea typeface="Cambria Math" panose="02040503050406030204" pitchFamily="18" charset="0"/>
                    </a:rPr>
                    <a:t>км</a:t>
                  </a:r>
                  <a14:m>
                    <m:oMath xmlns:m="http://schemas.openxmlformats.org/officeDocument/2006/math">
                      <m:r>
                        <a:rPr lang="ru-R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</m:t>
                      </m:r>
                    </m:oMath>
                  </a14:m>
                  <a:r>
                    <a:rPr lang="en-US" sz="2000" b="0" dirty="0">
                      <a:ea typeface="Cambria Math" panose="02040503050406030204" pitchFamily="18" charset="0"/>
                    </a:rPr>
                    <a:t> </a:t>
                  </a:r>
                  <a:r>
                    <a:rPr lang="ru-RU" sz="2000" b="0" dirty="0">
                      <a:ea typeface="Cambria Math" panose="02040503050406030204" pitchFamily="18" charset="0"/>
                    </a:rPr>
                    <a:t>км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12B62CB-E1A2-9175-3585-01363A571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530" y="3445126"/>
                  <a:ext cx="4557823" cy="707886"/>
                </a:xfrm>
                <a:prstGeom prst="rect">
                  <a:avLst/>
                </a:prstGeom>
                <a:blipFill>
                  <a:blip r:embed="rId4"/>
                  <a:stretch>
                    <a:fillRect t="-3448" b="-1551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AEB6F7-29D5-A8A6-576B-A0AC6374F005}"/>
                </a:ext>
              </a:extLst>
            </p:cNvPr>
            <p:cNvSpPr txBox="1"/>
            <p:nvPr/>
          </p:nvSpPr>
          <p:spPr>
            <a:xfrm>
              <a:off x="704530" y="2619995"/>
              <a:ext cx="568563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dirty="0"/>
                <a:t>Относительная траектория</a:t>
              </a:r>
              <a:br>
                <a:rPr lang="ru-RU" sz="2000" dirty="0"/>
              </a:br>
              <a:r>
                <a:rPr lang="ru-RU" sz="2000" dirty="0"/>
                <a:t>для случая</a:t>
              </a:r>
            </a:p>
          </p:txBody>
        </p: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E5871D3D-EF16-200D-7063-6311811DC3C0}"/>
                </a:ext>
              </a:extLst>
            </p:cNvPr>
            <p:cNvCxnSpPr/>
            <p:nvPr/>
          </p:nvCxnSpPr>
          <p:spPr>
            <a:xfrm>
              <a:off x="4023360" y="3037840"/>
              <a:ext cx="2366807" cy="0"/>
            </a:xfrm>
            <a:prstGeom prst="straightConnector1">
              <a:avLst/>
            </a:prstGeom>
            <a:ln w="38100">
              <a:solidFill>
                <a:srgbClr val="15608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9F70531-AC93-FB31-CB14-65B55D73587A}"/>
              </a:ext>
            </a:extLst>
          </p:cNvPr>
          <p:cNvGrpSpPr/>
          <p:nvPr/>
        </p:nvGrpSpPr>
        <p:grpSpPr>
          <a:xfrm>
            <a:off x="704529" y="4255196"/>
            <a:ext cx="5685638" cy="2262495"/>
            <a:chOff x="704529" y="4255196"/>
            <a:chExt cx="5685638" cy="226249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AE2957-2392-CAF2-1B86-4AAC8E5DA658}"/>
                </a:ext>
              </a:extLst>
            </p:cNvPr>
            <p:cNvSpPr txBox="1"/>
            <p:nvPr/>
          </p:nvSpPr>
          <p:spPr>
            <a:xfrm>
              <a:off x="704530" y="4255196"/>
              <a:ext cx="4477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2CA02C"/>
                  </a:solidFill>
                </a:rPr>
                <a:t>Посчитано численно</a:t>
              </a:r>
            </a:p>
            <a:p>
              <a:r>
                <a:rPr lang="ru-RU" sz="2000" dirty="0">
                  <a:solidFill>
                    <a:srgbClr val="D62728"/>
                  </a:solidFill>
                </a:rPr>
                <a:t>Посчитано по формулам ниже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2266CD-F18E-0901-717A-10E6E4C27886}"/>
                    </a:ext>
                  </a:extLst>
                </p:cNvPr>
                <p:cNvSpPr txBox="1"/>
                <p:nvPr/>
              </p:nvSpPr>
              <p:spPr>
                <a:xfrm>
                  <a:off x="3822928" y="5843596"/>
                  <a:ext cx="2130109" cy="6192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𝑧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2266CD-F18E-0901-717A-10E6E4C278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2928" y="5843596"/>
                  <a:ext cx="2130109" cy="6192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810942D-99E0-135F-C27B-840807922239}"/>
                    </a:ext>
                  </a:extLst>
                </p:cNvPr>
                <p:cNvSpPr txBox="1"/>
                <p:nvPr/>
              </p:nvSpPr>
              <p:spPr>
                <a:xfrm>
                  <a:off x="704529" y="5788774"/>
                  <a:ext cx="2861631" cy="7289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𝜂</m:t>
                            </m:r>
                          </m:den>
                        </m:f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810942D-99E0-135F-C27B-8408079222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529" y="5788774"/>
                  <a:ext cx="2861631" cy="72891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59F67C0-0F79-B3EA-8F22-16B6349384C6}"/>
                    </a:ext>
                  </a:extLst>
                </p:cNvPr>
                <p:cNvSpPr txBox="1"/>
                <p:nvPr/>
              </p:nvSpPr>
              <p:spPr>
                <a:xfrm>
                  <a:off x="704530" y="5073462"/>
                  <a:ext cx="5685637" cy="7838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2</m:t>
                            </m:r>
                            <m:r>
                              <a:rPr lang="ru-RU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𝜂</m:t>
                            </m:r>
                          </m:den>
                        </m:f>
                        <m:r>
                          <a:rPr lang="en-US" sz="2000" b="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dirty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2</m:t>
                                </m:r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𝜂</m:t>
                                </m:r>
                              </m:num>
                              <m:den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𝑒</m:t>
                                </m:r>
                              </m:den>
                            </m:f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−11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59F67C0-0F79-B3EA-8F22-16B6349384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530" y="5073462"/>
                  <a:ext cx="5685637" cy="78386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FF13DFB6-962B-513A-6F5B-F983EAB1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pPr/>
              <a:t>12</a:t>
            </a:fld>
            <a:r>
              <a:rPr lang="en-US"/>
              <a:t>/1</a:t>
            </a:r>
            <a:r>
              <a:rPr lang="ru-RU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52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310DE2-F944-239A-92B5-7A7C114983B7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D9B6D6-058D-92F3-9011-F5332A3D385E}"/>
              </a:ext>
            </a:extLst>
          </p:cNvPr>
          <p:cNvSpPr txBox="1"/>
          <p:nvPr/>
        </p:nvSpPr>
        <p:spPr>
          <a:xfrm>
            <a:off x="179614" y="142933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ptos Light" panose="020B0004020202020204" pitchFamily="34" charset="0"/>
              </a:rPr>
              <a:t>О ТОЧНОСТИ ПРИБЛИЖЁННОГО РЕШЕНИЯ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21B765-6BC5-B999-E38A-01697E9362BB}"/>
                  </a:ext>
                </a:extLst>
              </p:cNvPr>
              <p:cNvSpPr txBox="1"/>
              <p:nvPr/>
            </p:nvSpPr>
            <p:spPr>
              <a:xfrm>
                <a:off x="7634177" y="4001350"/>
                <a:ext cx="455782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2000" b="0" i="1" dirty="0">
                    <a:ea typeface="Cambria Math" panose="02040503050406030204" pitchFamily="18" charset="0"/>
                  </a:rPr>
                  <a:t> </a:t>
                </a:r>
                <a:r>
                  <a:rPr lang="ru-RU" sz="2000" b="0" dirty="0">
                    <a:ea typeface="Cambria Math" panose="02040503050406030204" pitchFamily="18" charset="0"/>
                  </a:rPr>
                  <a:t>км</a:t>
                </a:r>
                <a14:m>
                  <m:oMath xmlns:m="http://schemas.openxmlformats.org/officeDocument/2006/math">
                    <m:r>
                      <a:rPr lang="ru-RU" sz="2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ru-RU" sz="2000" b="0" i="1" dirty="0">
                    <a:ea typeface="Cambria Math" panose="02040503050406030204" pitchFamily="18" charset="0"/>
                  </a:rPr>
                  <a:t> </a:t>
                </a:r>
                <a:r>
                  <a:rPr lang="ru-RU" sz="2000" b="0" dirty="0">
                    <a:ea typeface="Cambria Math" panose="02040503050406030204" pitchFamily="18" charset="0"/>
                  </a:rPr>
                  <a:t>км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000" b="0" dirty="0">
                    <a:ea typeface="Cambria Math" panose="02040503050406030204" pitchFamily="18" charset="0"/>
                  </a:rPr>
                  <a:t> </a:t>
                </a:r>
                <a:r>
                  <a:rPr lang="ru-RU" sz="2000" b="0" dirty="0">
                    <a:ea typeface="Cambria Math" panose="02040503050406030204" pitchFamily="18" charset="0"/>
                  </a:rPr>
                  <a:t>км</a:t>
                </a:r>
                <a:br>
                  <a:rPr lang="ru-RU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ru-RU" sz="2000" b="0" i="1" dirty="0">
                    <a:ea typeface="Cambria Math" panose="02040503050406030204" pitchFamily="18" charset="0"/>
                  </a:rPr>
                  <a:t> </a:t>
                </a:r>
                <a:r>
                  <a:rPr lang="ru-RU" sz="2000" b="0" dirty="0">
                    <a:ea typeface="Cambria Math" panose="02040503050406030204" pitchFamily="18" charset="0"/>
                  </a:rPr>
                  <a:t>км</a:t>
                </a:r>
                <a14:m>
                  <m:oMath xmlns:m="http://schemas.openxmlformats.org/officeDocument/2006/math">
                    <m:r>
                      <a:rPr lang="ru-RU" sz="2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=−60</m:t>
                    </m:r>
                  </m:oMath>
                </a14:m>
                <a:r>
                  <a:rPr lang="ru-RU" sz="2000" b="0" i="1" dirty="0">
                    <a:ea typeface="Cambria Math" panose="02040503050406030204" pitchFamily="18" charset="0"/>
                  </a:rPr>
                  <a:t> </a:t>
                </a:r>
                <a:r>
                  <a:rPr lang="ru-RU" sz="2000" b="0" dirty="0">
                    <a:ea typeface="Cambria Math" panose="02040503050406030204" pitchFamily="18" charset="0"/>
                  </a:rPr>
                  <a:t>км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2000" b="0" dirty="0">
                    <a:ea typeface="Cambria Math" panose="02040503050406030204" pitchFamily="18" charset="0"/>
                  </a:rPr>
                  <a:t> </a:t>
                </a:r>
                <a:r>
                  <a:rPr lang="ru-RU" sz="2000" b="0" dirty="0">
                    <a:ea typeface="Cambria Math" panose="02040503050406030204" pitchFamily="18" charset="0"/>
                  </a:rPr>
                  <a:t>км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21B765-6BC5-B999-E38A-01697E936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77" y="4001350"/>
                <a:ext cx="4557823" cy="707886"/>
              </a:xfrm>
              <a:prstGeom prst="rect">
                <a:avLst/>
              </a:prstGeom>
              <a:blipFill>
                <a:blip r:embed="rId2"/>
                <a:stretch>
                  <a:fillRect t="-3419" b="-145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A40B8E-B6AD-28E5-D8C9-B3C325360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65" y="882321"/>
            <a:ext cx="7658999" cy="57442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50AADB-50E8-6CA7-A1F1-4B145B898865}"/>
              </a:ext>
            </a:extLst>
          </p:cNvPr>
          <p:cNvSpPr txBox="1"/>
          <p:nvPr/>
        </p:nvSpPr>
        <p:spPr>
          <a:xfrm>
            <a:off x="7748164" y="1164563"/>
            <a:ext cx="44438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a typeface="Cambria Math" panose="02040503050406030204" pitchFamily="18" charset="0"/>
              </a:rPr>
              <a:t>Сравнение</a:t>
            </a:r>
            <a:br>
              <a:rPr lang="ru-RU" sz="2000" dirty="0">
                <a:ea typeface="Cambria Math" panose="02040503050406030204" pitchFamily="18" charset="0"/>
              </a:rPr>
            </a:br>
            <a:r>
              <a:rPr lang="ru-RU" sz="2000" dirty="0">
                <a:ea typeface="Cambria Math" panose="02040503050406030204" pitchFamily="18" charset="0"/>
              </a:rPr>
              <a:t>численного интегрирования</a:t>
            </a:r>
            <a:br>
              <a:rPr lang="ru-RU" sz="2000" dirty="0">
                <a:ea typeface="Cambria Math" panose="02040503050406030204" pitchFamily="18" charset="0"/>
              </a:rPr>
            </a:br>
            <a:r>
              <a:rPr lang="ru-RU" sz="2000" dirty="0">
                <a:ea typeface="Cambria Math" panose="02040503050406030204" pitchFamily="18" charset="0"/>
              </a:rPr>
              <a:t>(задача 2 тел) с приближениями</a:t>
            </a:r>
            <a:br>
              <a:rPr lang="ru-RU" sz="2000" dirty="0">
                <a:ea typeface="Cambria Math" panose="02040503050406030204" pitchFamily="18" charset="0"/>
              </a:rPr>
            </a:br>
            <a:r>
              <a:rPr lang="ru-RU" sz="2000" b="1" dirty="0">
                <a:ea typeface="Cambria Math" panose="02040503050406030204" pitchFamily="18" charset="0"/>
              </a:rPr>
              <a:t>первого</a:t>
            </a:r>
            <a:r>
              <a:rPr lang="ru-RU" sz="2000" dirty="0">
                <a:ea typeface="Cambria Math" panose="02040503050406030204" pitchFamily="18" charset="0"/>
              </a:rPr>
              <a:t> и </a:t>
            </a:r>
            <a:r>
              <a:rPr lang="ru-RU" sz="2000" b="1" dirty="0">
                <a:solidFill>
                  <a:srgbClr val="808080"/>
                </a:solidFill>
                <a:ea typeface="Cambria Math" panose="02040503050406030204" pitchFamily="18" charset="0"/>
              </a:rPr>
              <a:t>второго</a:t>
            </a:r>
            <a:r>
              <a:rPr lang="ru-RU" sz="2000" dirty="0">
                <a:ea typeface="Cambria Math" panose="02040503050406030204" pitchFamily="18" charset="0"/>
              </a:rPr>
              <a:t> порядков</a:t>
            </a:r>
          </a:p>
          <a:p>
            <a:pPr algn="ctr"/>
            <a:r>
              <a:rPr lang="ru-RU" sz="2000" dirty="0">
                <a:ea typeface="Cambria Math" panose="02040503050406030204" pitchFamily="18" charset="0"/>
              </a:rPr>
              <a:t>(с учётом логарифмов)</a:t>
            </a:r>
          </a:p>
          <a:p>
            <a:pPr algn="ctr"/>
            <a:endParaRPr lang="ru-RU" sz="2000" b="1" dirty="0">
              <a:ea typeface="Cambria Math" panose="02040503050406030204" pitchFamily="18" charset="0"/>
            </a:endParaRPr>
          </a:p>
          <a:p>
            <a:pPr algn="ctr"/>
            <a:r>
              <a:rPr lang="ru-RU" sz="2000" dirty="0">
                <a:ea typeface="Cambria Math" panose="02040503050406030204" pitchFamily="18" charset="0"/>
              </a:rPr>
              <a:t>На графике: абсолютная ошибка</a:t>
            </a:r>
            <a:br>
              <a:rPr lang="ru-RU" sz="2000" dirty="0">
                <a:ea typeface="Cambria Math" panose="02040503050406030204" pitchFamily="18" charset="0"/>
              </a:rPr>
            </a:br>
            <a:r>
              <a:rPr lang="ru-RU" sz="2000" dirty="0">
                <a:ea typeface="Cambria Math" panose="02040503050406030204" pitchFamily="18" charset="0"/>
              </a:rPr>
              <a:t>по положению (в метрах)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1F67A92-4D9B-8BF8-8D2A-1F192BC0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pPr/>
              <a:t>13</a:t>
            </a:fld>
            <a:r>
              <a:rPr lang="en-US"/>
              <a:t>/1</a:t>
            </a:r>
            <a:r>
              <a:rPr lang="ru-RU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164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E97808-6953-FDD4-BB7D-896F6954F66D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C9C09-7156-3FBE-E155-0190B0F51818}"/>
              </a:ext>
            </a:extLst>
          </p:cNvPr>
          <p:cNvSpPr txBox="1"/>
          <p:nvPr/>
        </p:nvSpPr>
        <p:spPr>
          <a:xfrm>
            <a:off x="179614" y="142933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ptos Light" panose="020B0004020202020204" pitchFamily="34" charset="0"/>
              </a:rPr>
              <a:t>ЗАКЛЮЧЕНИЕ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D347E-7368-2C35-AB2C-CEA21EFA6068}"/>
              </a:ext>
            </a:extLst>
          </p:cNvPr>
          <p:cNvSpPr txBox="1"/>
          <p:nvPr/>
        </p:nvSpPr>
        <p:spPr>
          <a:xfrm>
            <a:off x="796343" y="1382116"/>
            <a:ext cx="1045077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ea typeface="Roboto" panose="02000000000000000000" pitchFamily="2" charset="0"/>
              </a:rPr>
              <a:t>Предложен способ описания относительного движения КА</a:t>
            </a:r>
            <a:br>
              <a:rPr lang="ru-RU" sz="2400" dirty="0">
                <a:ea typeface="Roboto" panose="02000000000000000000" pitchFamily="2" charset="0"/>
              </a:rPr>
            </a:br>
            <a:r>
              <a:rPr lang="ru-RU" sz="2400" dirty="0">
                <a:ea typeface="Roboto" panose="02000000000000000000" pitchFamily="2" charset="0"/>
              </a:rPr>
              <a:t>на близких гиперболических траекториях</a:t>
            </a:r>
          </a:p>
          <a:p>
            <a:pPr marL="800100" lvl="1" indent="-342900">
              <a:spcAft>
                <a:spcPts val="24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ea typeface="Roboto" panose="02000000000000000000" pitchFamily="2" charset="0"/>
              </a:rPr>
              <a:t>Получено представление,</a:t>
            </a:r>
            <a:br>
              <a:rPr lang="ru-RU" sz="2400" dirty="0">
                <a:ea typeface="Roboto" panose="02000000000000000000" pitchFamily="2" charset="0"/>
              </a:rPr>
            </a:br>
            <a:r>
              <a:rPr lang="ru-RU" sz="2400" dirty="0">
                <a:ea typeface="Roboto" panose="02000000000000000000" pitchFamily="2" charset="0"/>
              </a:rPr>
              <a:t>явно зависящее от времени</a:t>
            </a:r>
          </a:p>
          <a:p>
            <a:pPr marL="342900" indent="-342900">
              <a:spcAft>
                <a:spcPts val="24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ea typeface="Roboto" panose="02000000000000000000" pitchFamily="2" charset="0"/>
              </a:rPr>
              <a:t>Продемонстрирована достаточно высокая точность</a:t>
            </a:r>
            <a:br>
              <a:rPr lang="ru-RU" sz="2400" dirty="0">
                <a:ea typeface="Roboto" panose="02000000000000000000" pitchFamily="2" charset="0"/>
              </a:rPr>
            </a:br>
            <a:r>
              <a:rPr lang="ru-RU" sz="2400" dirty="0">
                <a:ea typeface="Roboto" panose="02000000000000000000" pitchFamily="2" charset="0"/>
              </a:rPr>
              <a:t>приближённого описания и его асимптотическая сходимость</a:t>
            </a:r>
          </a:p>
          <a:p>
            <a:pPr marL="342900" indent="-342900">
              <a:spcAft>
                <a:spcPts val="24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ea typeface="Roboto" panose="02000000000000000000" pitchFamily="2" charset="0"/>
              </a:rPr>
              <a:t>Далее</a:t>
            </a:r>
            <a:r>
              <a:rPr lang="ru-RU" sz="2400" dirty="0">
                <a:ea typeface="Roboto" panose="02000000000000000000" pitchFamily="2" charset="0"/>
              </a:rPr>
              <a:t>: использование полученных формул, для связи требуемых точностей и требованиям к навигации и управлению</a:t>
            </a:r>
            <a:r>
              <a:rPr lang="en-US" sz="2400" dirty="0">
                <a:ea typeface="Roboto" panose="02000000000000000000" pitchFamily="2" charset="0"/>
              </a:rPr>
              <a:t>;</a:t>
            </a:r>
            <a:br>
              <a:rPr lang="ru-RU" sz="2400" dirty="0">
                <a:ea typeface="Roboto" panose="02000000000000000000" pitchFamily="2" charset="0"/>
              </a:rPr>
            </a:br>
            <a:r>
              <a:rPr lang="ru-RU" sz="2400" dirty="0">
                <a:ea typeface="Roboto" panose="02000000000000000000" pitchFamily="2" charset="0"/>
              </a:rPr>
              <a:t>расчёт управления для формирования и поддержания 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30360F-48F6-5C30-B866-E3DB04C59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pPr/>
              <a:t>14</a:t>
            </a:fld>
            <a:r>
              <a:rPr lang="en-US"/>
              <a:t>/1</a:t>
            </a:r>
            <a:r>
              <a:rPr lang="ru-RU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72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2F7239-AAB2-9F35-6895-688F0967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pPr/>
              <a:t>15</a:t>
            </a:fld>
            <a:r>
              <a:rPr lang="en-US"/>
              <a:t>/1</a:t>
            </a:r>
            <a:r>
              <a:rPr lang="ru-RU"/>
              <a:t>4</a:t>
            </a:r>
            <a:endParaRPr lang="ru-RU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792D730-5522-75FC-FB0E-C7874E77674C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66933-4F58-103F-EF6A-D1C5632AA87E}"/>
              </a:ext>
            </a:extLst>
          </p:cNvPr>
          <p:cNvSpPr txBox="1"/>
          <p:nvPr/>
        </p:nvSpPr>
        <p:spPr>
          <a:xfrm>
            <a:off x="179614" y="142933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ptos Light" panose="020B0004020202020204" pitchFamily="34" charset="0"/>
              </a:rPr>
              <a:t>СПАСИБО ЗА ВНИМАНИЕ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B1F9F-7EAA-F445-1D8A-C8D80860942B}"/>
              </a:ext>
            </a:extLst>
          </p:cNvPr>
          <p:cNvSpPr txBox="1"/>
          <p:nvPr/>
        </p:nvSpPr>
        <p:spPr>
          <a:xfrm>
            <a:off x="179614" y="3198167"/>
            <a:ext cx="11832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04598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634933-134E-878D-EE1B-6A3A3EF8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pPr/>
              <a:t>16</a:t>
            </a:fld>
            <a:r>
              <a:rPr lang="en-US"/>
              <a:t>/1</a:t>
            </a:r>
            <a:r>
              <a:rPr lang="ru-RU"/>
              <a:t>4</a:t>
            </a:r>
            <a:endParaRPr lang="ru-RU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09EDD9-0258-052D-CFE0-8EAA58F4EC0B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37F577-8CF4-8A8C-2814-D6B1CEFBC9BD}"/>
              </a:ext>
            </a:extLst>
          </p:cNvPr>
          <p:cNvSpPr txBox="1"/>
          <p:nvPr/>
        </p:nvSpPr>
        <p:spPr>
          <a:xfrm>
            <a:off x="179614" y="142933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ptos Light" panose="020B0004020202020204" pitchFamily="34" charset="0"/>
              </a:rPr>
              <a:t>ФУНДАМЕНТАЛЬНАЯ МАТРИЦА РЕШЕНИЙ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222403-ADF9-7C07-D534-EA79A5F2303A}"/>
                  </a:ext>
                </a:extLst>
              </p:cNvPr>
              <p:cNvSpPr txBox="1"/>
              <p:nvPr/>
            </p:nvSpPr>
            <p:spPr>
              <a:xfrm>
                <a:off x="4387355" y="1828681"/>
                <a:ext cx="7642305" cy="3446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ru-RU" sz="2000" dirty="0">
                    <a:ea typeface="Roboto" panose="02000000000000000000" pitchFamily="2" charset="0"/>
                  </a:rPr>
                  <a:t>Согласно </a:t>
                </a:r>
                <a:r>
                  <a:rPr lang="en-US" sz="2000" dirty="0">
                    <a:ea typeface="Roboto" panose="02000000000000000000" pitchFamily="2" charset="0"/>
                  </a:rPr>
                  <a:t>[1]</a:t>
                </a:r>
                <a:r>
                  <a:rPr lang="ru-RU" sz="2000" dirty="0">
                    <a:ea typeface="Roboto" panose="02000000000000000000" pitchFamily="2" charset="0"/>
                  </a:rPr>
                  <a:t>, в инерциальной СК при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e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endParaRPr lang="en-US" sz="2000" dirty="0">
                  <a:ea typeface="Roboto" panose="02000000000000000000" pitchFamily="2" charset="0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𝐫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 sz="2000" b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,∆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</m:d>
                    </m:oMath>
                  </m:oMathPara>
                </a14:m>
                <a:endParaRPr lang="ru-RU" sz="2000" dirty="0">
                  <a:ea typeface="Roboto" panose="02000000000000000000" pitchFamily="2" charset="0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𝐫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000" b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𝐫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𝐫</m:t>
                                        </m:r>
                                      </m:e>
                                    </m:d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𝐯</m:t>
                                        </m:r>
                                      </m:e>
                                    </m:d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𝐜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𝐫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0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1">
                                                    <a:latin typeface="Cambria Math" panose="02040503050406030204" pitchFamily="18" charset="0"/>
                                                    <a:ea typeface="Roboto" panose="02000000000000000000" pitchFamily="2" charset="0"/>
                                                  </a:rPr>
                                                  <m:t>𝐫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1">
                                                <a:latin typeface="Cambria Math" panose="02040503050406030204" pitchFamily="18" charset="0"/>
                                                <a:ea typeface="Roboto" panose="02000000000000000000" pitchFamily="2" charset="0"/>
                                              </a:rPr>
                                              <m:t>𝐫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𝐯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μ</m:t>
                                    </m:r>
                                  </m:num>
                                  <m:den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1">
                                                <a:latin typeface="Cambria Math" panose="02040503050406030204" pitchFamily="18" charset="0"/>
                                                <a:ea typeface="Roboto" panose="02000000000000000000" pitchFamily="2" charset="0"/>
                                              </a:rPr>
                                              <m:t>𝐫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000" b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𝐫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ea typeface="Roboto" panose="02000000000000000000" pitchFamily="2" charset="0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rank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=2,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⊥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⊥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ru-RU" sz="2000" dirty="0"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222403-ADF9-7C07-D534-EA79A5F23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355" y="1828681"/>
                <a:ext cx="7642305" cy="3446521"/>
              </a:xfrm>
              <a:prstGeom prst="rect">
                <a:avLst/>
              </a:prstGeom>
              <a:blipFill>
                <a:blip r:embed="rId2"/>
                <a:stretch>
                  <a:fillRect l="-878" t="-8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A358DC-D8C7-31D3-A28C-7BBB7237F8F4}"/>
                  </a:ext>
                </a:extLst>
              </p:cNvPr>
              <p:cNvSpPr txBox="1"/>
              <p:nvPr/>
            </p:nvSpPr>
            <p:spPr>
              <a:xfrm>
                <a:off x="545524" y="1987067"/>
                <a:ext cx="3841831" cy="2883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000" dirty="0">
                    <a:ea typeface="Roboto" panose="02000000000000000000" pitchFamily="2" charset="0"/>
                  </a:rPr>
                  <a:t>Далее</a:t>
                </a:r>
                <a:r>
                  <a:rPr lang="en-US" sz="2000" dirty="0">
                    <a:ea typeface="Roboto" panose="02000000000000000000" pitchFamily="2" charset="0"/>
                  </a:rPr>
                  <a:t> </a:t>
                </a:r>
                <a:r>
                  <a:rPr lang="ru-RU" sz="2000" dirty="0">
                    <a:ea typeface="Roboto" panose="02000000000000000000" pitchFamily="2" charset="0"/>
                  </a:rPr>
                  <a:t>обозначим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𝐱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𝛒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𝛒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, 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b="0" dirty="0">
                  <a:ea typeface="Roboto" panose="02000000000000000000" pitchFamily="2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𝐫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,</m:t>
                      </m:r>
                    </m:oMath>
                  </m:oMathPara>
                </a14:m>
                <a:endParaRPr lang="ru-RU" sz="2000" b="1" i="1" dirty="0">
                  <a:ea typeface="Roboto" panose="02000000000000000000" pitchFamily="2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𝐜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𝐫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>
                  <a:ea typeface="Roboto" panose="02000000000000000000" pitchFamily="2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a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a</m:t>
                                      </m:r>
                                    </m:e>
                                    <m:sub>
                                      <m: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a</m:t>
                                      </m:r>
                                    </m:e>
                                    <m:sub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000" b="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000" b="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000" b="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000" b="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000" b="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000" b="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2000" dirty="0">
                    <a:ea typeface="Roboto" panose="02000000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A358DC-D8C7-31D3-A28C-7BBB7237F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24" y="1987067"/>
                <a:ext cx="3841831" cy="2883866"/>
              </a:xfrm>
              <a:prstGeom prst="rect">
                <a:avLst/>
              </a:prstGeom>
              <a:blipFill>
                <a:blip r:embed="rId3"/>
                <a:stretch>
                  <a:fillRect l="-1585" t="-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52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701464-9652-64BF-0DE6-1D004E668E6B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50FB1-2B36-6281-BD9D-D670B9072D3E}"/>
              </a:ext>
            </a:extLst>
          </p:cNvPr>
          <p:cNvSpPr txBox="1"/>
          <p:nvPr/>
        </p:nvSpPr>
        <p:spPr>
          <a:xfrm>
            <a:off x="179614" y="142933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ptos Light" panose="020B0004020202020204" pitchFamily="34" charset="0"/>
              </a:rPr>
              <a:t>ПОСТРОЕНИЕ ТЕТРАЭДАЛЬНОЙ ФОРМАЦИИ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598118-B73A-BBF3-BD38-68C07DF9566A}"/>
              </a:ext>
            </a:extLst>
          </p:cNvPr>
          <p:cNvSpPr txBox="1"/>
          <p:nvPr/>
        </p:nvSpPr>
        <p:spPr>
          <a:xfrm>
            <a:off x="726558" y="1030688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a typeface="Cambria Math" panose="02040503050406030204" pitchFamily="18" charset="0"/>
              </a:rPr>
              <a:t>Всего 4 аппарата, один на опорной гиперболе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A8E3EF-635C-DB55-8851-1F68EEE097EF}"/>
                  </a:ext>
                </a:extLst>
              </p:cNvPr>
              <p:cNvSpPr txBox="1"/>
              <p:nvPr/>
            </p:nvSpPr>
            <p:spPr>
              <a:xfrm>
                <a:off x="726558" y="1643677"/>
                <a:ext cx="6097772" cy="1043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ea typeface="Cambria Math" panose="02040503050406030204" pitchFamily="18" charset="0"/>
                  </a:rPr>
                  <a:t>Для трёх других аппаратов надо выбрать</a:t>
                </a:r>
                <a:br>
                  <a:rPr lang="ru-RU" sz="2000" dirty="0">
                    <a:ea typeface="Cambria Math" panose="02040503050406030204" pitchFamily="18" charset="0"/>
                  </a:rPr>
                </a:br>
                <a:r>
                  <a:rPr lang="ru-RU" sz="2000" dirty="0">
                    <a:ea typeface="Cambria Math" panose="02040503050406030204" pitchFamily="18" charset="0"/>
                  </a:rPr>
                  <a:t>начальные условия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ru-RU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2\3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>
                    <a:ea typeface="Cambria Math" panose="02040503050406030204" pitchFamily="18" charset="0"/>
                  </a:rPr>
                  <a:t> так,</a:t>
                </a:r>
                <a:br>
                  <a:rPr lang="ru-RU" sz="2000" dirty="0">
                    <a:ea typeface="Cambria Math" panose="02040503050406030204" pitchFamily="18" charset="0"/>
                  </a:rPr>
                </a:br>
                <a:r>
                  <a:rPr lang="ru-RU" sz="2000" dirty="0">
                    <a:ea typeface="Cambria Math" panose="02040503050406030204" pitchFamily="18" charset="0"/>
                  </a:rPr>
                  <a:t>чтобы получился правильный тетраэдр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A8E3EF-635C-DB55-8851-1F68EEE09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58" y="1643677"/>
                <a:ext cx="6097772" cy="1043171"/>
              </a:xfrm>
              <a:prstGeom prst="rect">
                <a:avLst/>
              </a:prstGeom>
              <a:blipFill>
                <a:blip r:embed="rId2"/>
                <a:stretch>
                  <a:fillRect l="-1000" t="-3509" b="-9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4CEF11-4274-4094-FAEA-3F1FA9282998}"/>
                  </a:ext>
                </a:extLst>
              </p:cNvPr>
              <p:cNvSpPr txBox="1"/>
              <p:nvPr/>
            </p:nvSpPr>
            <p:spPr>
              <a:xfrm>
                <a:off x="726559" y="2899727"/>
                <a:ext cx="55501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ea typeface="Cambria Math" panose="02040503050406030204" pitchFamily="18" charset="0"/>
                  </a:rPr>
                  <a:t>Движение финитное, поэтому</a:t>
                </a:r>
                <a:br>
                  <a:rPr lang="ru-RU" sz="200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2000" dirty="0">
                    <a:ea typeface="Cambria Math" panose="02040503050406030204" pitchFamily="18" charset="0"/>
                  </a:rPr>
                  <a:t> для всех аппаратов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4CEF11-4274-4094-FAEA-3F1FA9282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59" y="2899727"/>
                <a:ext cx="5550195" cy="707886"/>
              </a:xfrm>
              <a:prstGeom prst="rect">
                <a:avLst/>
              </a:prstGeom>
              <a:blipFill>
                <a:blip r:embed="rId3"/>
                <a:stretch>
                  <a:fillRect l="-1098" t="-5172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A49987-F3E3-1381-493B-DC742ED3969A}"/>
                  </a:ext>
                </a:extLst>
              </p:cNvPr>
              <p:cNvSpPr txBox="1"/>
              <p:nvPr/>
            </p:nvSpPr>
            <p:spPr>
              <a:xfrm>
                <a:off x="726558" y="3871291"/>
                <a:ext cx="5550195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ea typeface="Cambria Math" panose="02040503050406030204" pitchFamily="18" charset="0"/>
                  </a:rPr>
                  <a:t>Константы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000" dirty="0">
                    <a:ea typeface="Cambria Math" panose="02040503050406030204" pitchFamily="18" charset="0"/>
                  </a:rPr>
                  <a:t> должны равняться</a:t>
                </a:r>
              </a:p>
              <a:p>
                <a:r>
                  <a:rPr lang="ru-RU" sz="2000" dirty="0">
                    <a:ea typeface="Cambria Math" panose="02040503050406030204" pitchFamily="18" charset="0"/>
                  </a:rPr>
                  <a:t>координатам соответствующей</a:t>
                </a:r>
              </a:p>
              <a:p>
                <a:r>
                  <a:rPr lang="ru-RU" sz="2000" dirty="0">
                    <a:ea typeface="Cambria Math" panose="02040503050406030204" pitchFamily="18" charset="0"/>
                  </a:rPr>
                  <a:t>вершины тетраэдра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A49987-F3E3-1381-493B-DC742ED39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58" y="3871291"/>
                <a:ext cx="5550195" cy="1015663"/>
              </a:xfrm>
              <a:prstGeom prst="rect">
                <a:avLst/>
              </a:prstGeom>
              <a:blipFill>
                <a:blip r:embed="rId4"/>
                <a:stretch>
                  <a:fillRect l="-1098" t="-2395" b="-9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2A694AE-0962-2954-BEBB-AB1EF8932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30009" y="890466"/>
            <a:ext cx="3547098" cy="5426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2AECCD-0849-7873-20B5-E2B4A2C39952}"/>
                  </a:ext>
                </a:extLst>
              </p:cNvPr>
              <p:cNvSpPr txBox="1"/>
              <p:nvPr/>
            </p:nvSpPr>
            <p:spPr>
              <a:xfrm>
                <a:off x="726558" y="5099832"/>
                <a:ext cx="4763676" cy="760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  <m:rad>
                                                      <m:radPr>
                                                        <m:degHide m:val="on"/>
                                                        <m:ctrlPr>
                                                          <a:rPr lang="en-US" sz="20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radPr>
                                                      <m:deg/>
                                                      <m:e>
                                                        <m:r>
                                                          <a:rPr lang="en-US" sz="20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3</m:t>
                                                        </m:r>
                                                      </m:e>
                                                    </m:rad>
                                                  </m:den>
                                                </m:f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𝑙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2AECCD-0849-7873-20B5-E2B4A2C39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58" y="5099832"/>
                <a:ext cx="4763676" cy="7606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90EA7B-CF09-BB17-8987-D34EFBEF4E68}"/>
                  </a:ext>
                </a:extLst>
              </p:cNvPr>
              <p:cNvSpPr txBox="1"/>
              <p:nvPr/>
            </p:nvSpPr>
            <p:spPr>
              <a:xfrm>
                <a:off x="726557" y="6071397"/>
                <a:ext cx="6603452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ea typeface="Cambria Math" panose="02040503050406030204" pitchFamily="18" charset="0"/>
                  </a:rPr>
                  <a:t>Из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𝛏</m:t>
                        </m:r>
                      </m:e>
                      <m:sub>
                        <m:r>
                          <a:rPr lang="ru-RU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2\3</m:t>
                        </m:r>
                      </m:sub>
                    </m:sSub>
                  </m:oMath>
                </a14:m>
                <a:r>
                  <a:rPr lang="ru-RU" sz="2000" dirty="0">
                    <a:ea typeface="Cambria Math" panose="02040503050406030204" pitchFamily="18" charset="0"/>
                  </a:rPr>
                  <a:t> 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>
                    <a:ea typeface="Cambria Math" panose="02040503050406030204" pitchFamily="18" charset="0"/>
                  </a:rPr>
                  <a:t> находим векторы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ru-RU" sz="2000" b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90EA7B-CF09-BB17-8987-D34EFBEF4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57" y="6071397"/>
                <a:ext cx="6603452" cy="427618"/>
              </a:xfrm>
              <a:prstGeom prst="rect">
                <a:avLst/>
              </a:prstGeom>
              <a:blipFill>
                <a:blip r:embed="rId8"/>
                <a:stretch>
                  <a:fillRect l="-923" t="-571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9A2D256-B451-ED45-D4D0-E93747A1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pPr/>
              <a:t>17</a:t>
            </a:fld>
            <a:r>
              <a:rPr lang="en-US"/>
              <a:t>/1</a:t>
            </a:r>
            <a:r>
              <a:rPr lang="ru-RU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052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32779C-0C34-F467-7E07-732496A5FC79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C0F8C-6C51-9544-F2FE-F153817715BF}"/>
              </a:ext>
            </a:extLst>
          </p:cNvPr>
          <p:cNvSpPr txBox="1"/>
          <p:nvPr/>
        </p:nvSpPr>
        <p:spPr>
          <a:xfrm>
            <a:off x="179614" y="142933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ptos Light" panose="020B0004020202020204" pitchFamily="34" charset="0"/>
              </a:rPr>
              <a:t>ПОСТРОЕНИЕ ТЕТРАЭДАЛЬНОЙ ФОРМАЦИИ</a:t>
            </a:r>
          </a:p>
        </p:txBody>
      </p:sp>
      <p:pic>
        <p:nvPicPr>
          <p:cNvPr id="7" name="Рисунок 6" descr="Изображение выглядит как линия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330A4117-6884-AEDB-4E55-B854BB2AD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5" y="890466"/>
            <a:ext cx="6125648" cy="56209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2A0BA5-3432-CDDC-18CC-5677CA1C8C94}"/>
              </a:ext>
            </a:extLst>
          </p:cNvPr>
          <p:cNvSpPr txBox="1"/>
          <p:nvPr/>
        </p:nvSpPr>
        <p:spPr>
          <a:xfrm>
            <a:off x="6985590" y="890466"/>
            <a:ext cx="49098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a typeface="Cambria Math" panose="02040503050406030204" pitchFamily="18" charset="0"/>
              </a:rPr>
              <a:t>Эволюция тетраэдра со стороной 60 км</a:t>
            </a:r>
          </a:p>
          <a:p>
            <a:pPr algn="ctr"/>
            <a:r>
              <a:rPr lang="ru-RU" sz="2000" dirty="0">
                <a:ea typeface="Cambria Math" panose="02040503050406030204" pitchFamily="18" charset="0"/>
              </a:rPr>
              <a:t>за время пролёта от 1.52 а.е. до 100 а.е.</a:t>
            </a:r>
            <a:br>
              <a:rPr lang="ru-RU" sz="2000" dirty="0">
                <a:ea typeface="Cambria Math" panose="02040503050406030204" pitchFamily="18" charset="0"/>
              </a:rPr>
            </a:br>
            <a:endParaRPr lang="ru-RU" sz="2000" dirty="0">
              <a:ea typeface="Cambria Math" panose="02040503050406030204" pitchFamily="18" charset="0"/>
            </a:endParaRPr>
          </a:p>
          <a:p>
            <a:pPr algn="ctr"/>
            <a:r>
              <a:rPr lang="ru-RU" sz="2000" dirty="0">
                <a:ea typeface="Cambria Math" panose="02040503050406030204" pitchFamily="18" charset="0"/>
              </a:rPr>
              <a:t>Пунктир – начальная конфигурация</a:t>
            </a:r>
          </a:p>
          <a:p>
            <a:pPr algn="ctr"/>
            <a:r>
              <a:rPr lang="ru-RU" sz="2000" dirty="0">
                <a:ea typeface="Cambria Math" panose="02040503050406030204" pitchFamily="18" charset="0"/>
              </a:rPr>
              <a:t>Сплошная – конечная конфигурация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84AF1B-9B5B-6C81-0117-BA0D157037DE}"/>
              </a:ext>
            </a:extLst>
          </p:cNvPr>
          <p:cNvSpPr txBox="1"/>
          <p:nvPr/>
        </p:nvSpPr>
        <p:spPr>
          <a:xfrm>
            <a:off x="6985589" y="3193123"/>
            <a:ext cx="49098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a typeface="Cambria Math" panose="02040503050406030204" pitchFamily="18" charset="0"/>
              </a:rPr>
              <a:t>Всё время </a:t>
            </a:r>
            <a:r>
              <a:rPr lang="ru-RU" sz="2000" i="1" dirty="0">
                <a:ea typeface="Cambria Math" panose="02040503050406030204" pitchFamily="18" charset="0"/>
              </a:rPr>
              <a:t>пассивного</a:t>
            </a:r>
            <a:r>
              <a:rPr lang="ru-RU" sz="2000" dirty="0">
                <a:ea typeface="Cambria Math" panose="02040503050406030204" pitchFamily="18" charset="0"/>
              </a:rPr>
              <a:t> полёта тетраэдр был близок правильному</a:t>
            </a:r>
            <a:br>
              <a:rPr lang="ru-RU" sz="2000" dirty="0">
                <a:ea typeface="Cambria Math" panose="02040503050406030204" pitchFamily="18" charset="0"/>
              </a:rPr>
            </a:br>
            <a:r>
              <a:rPr lang="ru-RU" sz="2000" dirty="0">
                <a:ea typeface="Cambria Math" panose="02040503050406030204" pitchFamily="18" charset="0"/>
              </a:rPr>
              <a:t>с нужной длиной ребра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5C0923D-7E87-2CAA-520B-F8DEF8E5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pPr/>
              <a:t>18</a:t>
            </a:fld>
            <a:r>
              <a:rPr lang="en-US"/>
              <a:t>/1</a:t>
            </a:r>
            <a:r>
              <a:rPr lang="ru-RU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266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60424-2E20-E63E-60E2-3C9D8835266A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56A45-884A-87E6-70CD-1DF384A5A25B}"/>
              </a:ext>
            </a:extLst>
          </p:cNvPr>
          <p:cNvSpPr txBox="1"/>
          <p:nvPr/>
        </p:nvSpPr>
        <p:spPr>
          <a:xfrm>
            <a:off x="179614" y="142933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ptos Light" panose="020B0004020202020204" pitchFamily="34" charset="0"/>
              </a:rPr>
              <a:t>ПОСТРОЕНИЕ ТЕТРАЭДАЛЬНОЙ ФОРМАЦИИ</a:t>
            </a:r>
          </a:p>
        </p:txBody>
      </p:sp>
      <p:pic>
        <p:nvPicPr>
          <p:cNvPr id="9" name="Рисунок 8" descr="Изображение выглядит как линия, диаграмма, График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684A4A6-AF58-28DA-3263-09B2D4A19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3" y="789480"/>
            <a:ext cx="4499554" cy="5925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BCE74F-1660-D123-7883-1B778E17BD14}"/>
              </a:ext>
            </a:extLst>
          </p:cNvPr>
          <p:cNvSpPr txBox="1"/>
          <p:nvPr/>
        </p:nvSpPr>
        <p:spPr>
          <a:xfrm>
            <a:off x="6096000" y="889951"/>
            <a:ext cx="55915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a typeface="Cambria Math" panose="02040503050406030204" pitchFamily="18" charset="0"/>
              </a:rPr>
              <a:t>Эволюция тетраэдра со стороной 60 км</a:t>
            </a:r>
          </a:p>
          <a:p>
            <a:pPr algn="ctr"/>
            <a:r>
              <a:rPr lang="ru-RU" sz="2000" dirty="0">
                <a:ea typeface="Cambria Math" panose="02040503050406030204" pitchFamily="18" charset="0"/>
              </a:rPr>
              <a:t>за время пролёта от 1.52 а.е. до 100 а.е.</a:t>
            </a:r>
          </a:p>
          <a:p>
            <a:pPr algn="ctr"/>
            <a:r>
              <a:rPr lang="ru-RU" sz="2000" dirty="0">
                <a:ea typeface="Cambria Math" panose="02040503050406030204" pitchFamily="18" charset="0"/>
              </a:rPr>
              <a:t>при наличии </a:t>
            </a:r>
            <a:r>
              <a:rPr lang="ru-RU" sz="2000" b="1" dirty="0">
                <a:ea typeface="Cambria Math" panose="02040503050406030204" pitchFamily="18" charset="0"/>
              </a:rPr>
              <a:t>ошибки в 0.1мм</a:t>
            </a:r>
            <a:r>
              <a:rPr lang="en-US" sz="2000" b="1" dirty="0">
                <a:ea typeface="Cambria Math" panose="02040503050406030204" pitchFamily="18" charset="0"/>
              </a:rPr>
              <a:t>/</a:t>
            </a:r>
            <a:r>
              <a:rPr lang="ru-RU" sz="2000" b="1" dirty="0">
                <a:ea typeface="Cambria Math" panose="02040503050406030204" pitchFamily="18" charset="0"/>
              </a:rPr>
              <a:t>с </a:t>
            </a:r>
            <a:r>
              <a:rPr lang="ru-RU" sz="2000" dirty="0">
                <a:ea typeface="Cambria Math" panose="02040503050406030204" pitchFamily="18" charset="0"/>
              </a:rPr>
              <a:t>по скоростям</a:t>
            </a:r>
            <a:br>
              <a:rPr lang="ru-RU" sz="2000" dirty="0">
                <a:ea typeface="Cambria Math" panose="02040503050406030204" pitchFamily="18" charset="0"/>
              </a:rPr>
            </a:br>
            <a:endParaRPr lang="ru-RU" sz="2000" dirty="0">
              <a:ea typeface="Cambria Math" panose="02040503050406030204" pitchFamily="18" charset="0"/>
            </a:endParaRPr>
          </a:p>
          <a:p>
            <a:pPr algn="ctr"/>
            <a:r>
              <a:rPr lang="ru-RU" sz="2000" dirty="0">
                <a:ea typeface="Cambria Math" panose="02040503050406030204" pitchFamily="18" charset="0"/>
              </a:rPr>
              <a:t>На графике проекция траекторий</a:t>
            </a:r>
            <a:br>
              <a:rPr lang="ru-RU" sz="2000" dirty="0">
                <a:ea typeface="Cambria Math" panose="02040503050406030204" pitchFamily="18" charset="0"/>
              </a:rPr>
            </a:br>
            <a:r>
              <a:rPr lang="ru-RU" sz="2000" dirty="0">
                <a:ea typeface="Cambria Math" panose="02040503050406030204" pitchFamily="18" charset="0"/>
              </a:rPr>
              <a:t>трёх ведомых аппаратов на плоскость </a:t>
            </a:r>
            <a:r>
              <a:rPr lang="en-US" sz="2000" dirty="0" err="1">
                <a:ea typeface="Cambria Math" panose="02040503050406030204" pitchFamily="18" charset="0"/>
              </a:rPr>
              <a:t>Oyz</a:t>
            </a:r>
            <a:br>
              <a:rPr lang="ru-RU" sz="2000" dirty="0">
                <a:ea typeface="Cambria Math" panose="02040503050406030204" pitchFamily="18" charset="0"/>
              </a:rPr>
            </a:br>
            <a:endParaRPr lang="ru-RU" sz="2000" dirty="0">
              <a:ea typeface="Cambria Math" panose="02040503050406030204" pitchFamily="18" charset="0"/>
            </a:endParaRPr>
          </a:p>
          <a:p>
            <a:pPr algn="ctr"/>
            <a:r>
              <a:rPr lang="ru-RU" sz="2000" dirty="0">
                <a:ea typeface="Cambria Math" panose="02040503050406030204" pitchFamily="18" charset="0"/>
              </a:rPr>
              <a:t>Пунктир – начальная конфигурация</a:t>
            </a:r>
          </a:p>
          <a:p>
            <a:pPr algn="ctr"/>
            <a:r>
              <a:rPr lang="ru-RU" sz="2000" dirty="0">
                <a:ea typeface="Cambria Math" panose="02040503050406030204" pitchFamily="18" charset="0"/>
              </a:rPr>
              <a:t>Сплошная – конечная конфигурация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E6FBB74-71FC-747D-D967-F78B2929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pPr/>
              <a:t>19</a:t>
            </a:fld>
            <a:r>
              <a:rPr lang="en-US"/>
              <a:t>/1</a:t>
            </a:r>
            <a:r>
              <a:rPr lang="ru-RU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99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9F517351-1A8D-69C6-1C00-93E66C3F7EDE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DF2B4-02F1-B15E-26BE-7C4B2101699F}"/>
              </a:ext>
            </a:extLst>
          </p:cNvPr>
          <p:cNvSpPr txBox="1"/>
          <p:nvPr/>
        </p:nvSpPr>
        <p:spPr>
          <a:xfrm>
            <a:off x="179614" y="142933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ptos Light" panose="020B0004020202020204" pitchFamily="34" charset="0"/>
              </a:rPr>
              <a:t>ЗАЧЕМ НУЖНЫ ГИПЕРБОЛЫ</a:t>
            </a:r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D1F0A73D-721C-AE34-8A5D-AF3815061DD8}"/>
              </a:ext>
            </a:extLst>
          </p:cNvPr>
          <p:cNvGrpSpPr/>
          <p:nvPr/>
        </p:nvGrpSpPr>
        <p:grpSpPr>
          <a:xfrm>
            <a:off x="118404" y="1021979"/>
            <a:ext cx="5663892" cy="5588297"/>
            <a:chOff x="118404" y="1021979"/>
            <a:chExt cx="5663892" cy="5588297"/>
          </a:xfrm>
        </p:grpSpPr>
        <p:pic>
          <p:nvPicPr>
            <p:cNvPr id="66" name="Picture 2" descr="Interstellar Probe Proposed to Explore the Solar Neighborhood - Sky &amp;  Telescope - Sky &amp; Telescope">
              <a:extLst>
                <a:ext uri="{FF2B5EF4-FFF2-40B4-BE49-F238E27FC236}">
                  <a16:creationId xmlns:a16="http://schemas.microsoft.com/office/drawing/2014/main" id="{799D911D-B459-20B0-F985-6C5F55A2C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35" y="1021979"/>
              <a:ext cx="5387961" cy="3589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Group 14">
              <a:extLst>
                <a:ext uri="{FF2B5EF4-FFF2-40B4-BE49-F238E27FC236}">
                  <a16:creationId xmlns:a16="http://schemas.microsoft.com/office/drawing/2014/main" id="{4C9D4438-C9BA-141B-9320-0BE2530228DA}"/>
                </a:ext>
              </a:extLst>
            </p:cNvPr>
            <p:cNvGrpSpPr/>
            <p:nvPr/>
          </p:nvGrpSpPr>
          <p:grpSpPr>
            <a:xfrm>
              <a:off x="1601848" y="5281670"/>
              <a:ext cx="2972934" cy="1328606"/>
              <a:chOff x="5562047" y="4037411"/>
              <a:chExt cx="2972934" cy="1328606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87035E3-EE1E-E38C-5BC2-796B9C1DD782}"/>
                  </a:ext>
                </a:extLst>
              </p:cNvPr>
              <p:cNvSpPr txBox="1"/>
              <p:nvPr/>
            </p:nvSpPr>
            <p:spPr>
              <a:xfrm>
                <a:off x="5562047" y="4965907"/>
                <a:ext cx="2972934" cy="40011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ea typeface="Roboto" panose="02000000000000000000" pitchFamily="2" charset="0"/>
                  </a:rPr>
                  <a:t>Длительность – 50 лет</a:t>
                </a:r>
              </a:p>
            </p:txBody>
          </p:sp>
          <p:cxnSp>
            <p:nvCxnSpPr>
              <p:cNvPr id="72" name="Straight Arrow Connector 10">
                <a:extLst>
                  <a:ext uri="{FF2B5EF4-FFF2-40B4-BE49-F238E27FC236}">
                    <a16:creationId xmlns:a16="http://schemas.microsoft.com/office/drawing/2014/main" id="{7F32BB1D-522A-F699-966F-5509909E1E83}"/>
                  </a:ext>
                </a:extLst>
              </p:cNvPr>
              <p:cNvCxnSpPr>
                <a:cxnSpLocks/>
                <a:stCxn id="77" idx="2"/>
                <a:endCxn id="71" idx="0"/>
              </p:cNvCxnSpPr>
              <p:nvPr/>
            </p:nvCxnSpPr>
            <p:spPr>
              <a:xfrm>
                <a:off x="7048514" y="4037411"/>
                <a:ext cx="0" cy="928496"/>
              </a:xfrm>
              <a:prstGeom prst="straightConnector1">
                <a:avLst/>
              </a:prstGeom>
              <a:ln w="19050"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20">
              <a:extLst>
                <a:ext uri="{FF2B5EF4-FFF2-40B4-BE49-F238E27FC236}">
                  <a16:creationId xmlns:a16="http://schemas.microsoft.com/office/drawing/2014/main" id="{AA03D0BE-9761-5CF4-DFBF-801FDD777ABC}"/>
                </a:ext>
              </a:extLst>
            </p:cNvPr>
            <p:cNvGrpSpPr/>
            <p:nvPr/>
          </p:nvGrpSpPr>
          <p:grpSpPr>
            <a:xfrm>
              <a:off x="118404" y="5367275"/>
              <a:ext cx="1862230" cy="762177"/>
              <a:chOff x="4740205" y="4283798"/>
              <a:chExt cx="1862230" cy="762177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5ED7C50-773E-7D3C-F8A9-CAD9FC8CBE84}"/>
                  </a:ext>
                </a:extLst>
              </p:cNvPr>
              <p:cNvSpPr txBox="1"/>
              <p:nvPr/>
            </p:nvSpPr>
            <p:spPr>
              <a:xfrm>
                <a:off x="4740205" y="4645865"/>
                <a:ext cx="1862230" cy="40011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ea typeface="Roboto" panose="02000000000000000000" pitchFamily="2" charset="0"/>
                  </a:rPr>
                  <a:t>Запуск - 2036</a:t>
                </a:r>
              </a:p>
            </p:txBody>
          </p:sp>
          <p:cxnSp>
            <p:nvCxnSpPr>
              <p:cNvPr id="75" name="Straight Arrow Connector 22">
                <a:extLst>
                  <a:ext uri="{FF2B5EF4-FFF2-40B4-BE49-F238E27FC236}">
                    <a16:creationId xmlns:a16="http://schemas.microsoft.com/office/drawing/2014/main" id="{C6E040CC-59D7-809F-1FBE-64F27D891570}"/>
                  </a:ext>
                </a:extLst>
              </p:cNvPr>
              <p:cNvCxnSpPr>
                <a:cxnSpLocks/>
                <a:endCxn id="74" idx="0"/>
              </p:cNvCxnSpPr>
              <p:nvPr/>
            </p:nvCxnSpPr>
            <p:spPr>
              <a:xfrm flipH="1">
                <a:off x="5671320" y="4283798"/>
                <a:ext cx="868731" cy="362067"/>
              </a:xfrm>
              <a:prstGeom prst="straightConnector1">
                <a:avLst/>
              </a:prstGeom>
              <a:ln w="19050"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26">
              <a:extLst>
                <a:ext uri="{FF2B5EF4-FFF2-40B4-BE49-F238E27FC236}">
                  <a16:creationId xmlns:a16="http://schemas.microsoft.com/office/drawing/2014/main" id="{9F45F3F0-268F-D504-81B1-A9BEFE5D73F1}"/>
                </a:ext>
              </a:extLst>
            </p:cNvPr>
            <p:cNvGrpSpPr/>
            <p:nvPr/>
          </p:nvGrpSpPr>
          <p:grpSpPr>
            <a:xfrm>
              <a:off x="902306" y="4611199"/>
              <a:ext cx="4372018" cy="670476"/>
              <a:chOff x="4594505" y="4533329"/>
              <a:chExt cx="4372018" cy="562144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A811B65-1E81-67C9-6F8D-A7A5FA83B5D8}"/>
                  </a:ext>
                </a:extLst>
              </p:cNvPr>
              <p:cNvSpPr txBox="1"/>
              <p:nvPr/>
            </p:nvSpPr>
            <p:spPr>
              <a:xfrm>
                <a:off x="4594505" y="4760011"/>
                <a:ext cx="4372018" cy="335462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ea typeface="Roboto" panose="02000000000000000000" pitchFamily="2" charset="0"/>
                  </a:rPr>
                  <a:t>Цель – исследование гелиосферы</a:t>
                </a:r>
              </a:p>
            </p:txBody>
          </p:sp>
          <p:cxnSp>
            <p:nvCxnSpPr>
              <p:cNvPr id="78" name="Straight Arrow Connector 28">
                <a:extLst>
                  <a:ext uri="{FF2B5EF4-FFF2-40B4-BE49-F238E27FC236}">
                    <a16:creationId xmlns:a16="http://schemas.microsoft.com/office/drawing/2014/main" id="{EAC8126C-109F-D4BC-AB51-AEFE3DD9D3D8}"/>
                  </a:ext>
                </a:extLst>
              </p:cNvPr>
              <p:cNvCxnSpPr>
                <a:cxnSpLocks/>
                <a:stCxn id="66" idx="2"/>
                <a:endCxn id="77" idx="0"/>
              </p:cNvCxnSpPr>
              <p:nvPr/>
            </p:nvCxnSpPr>
            <p:spPr>
              <a:xfrm flipH="1">
                <a:off x="6780514" y="4533329"/>
                <a:ext cx="1" cy="226685"/>
              </a:xfrm>
              <a:prstGeom prst="straightConnector1">
                <a:avLst/>
              </a:prstGeom>
              <a:ln w="19050"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2050">
              <a:extLst>
                <a:ext uri="{FF2B5EF4-FFF2-40B4-BE49-F238E27FC236}">
                  <a16:creationId xmlns:a16="http://schemas.microsoft.com/office/drawing/2014/main" id="{509081C0-7893-AEDA-17D1-E0C19BE2C32C}"/>
                </a:ext>
              </a:extLst>
            </p:cNvPr>
            <p:cNvGrpSpPr/>
            <p:nvPr/>
          </p:nvGrpSpPr>
          <p:grpSpPr>
            <a:xfrm>
              <a:off x="3960132" y="5367275"/>
              <a:ext cx="1822164" cy="766873"/>
              <a:chOff x="6194106" y="4223178"/>
              <a:chExt cx="1822164" cy="766873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FA7B49B-3C0B-C88C-FEE0-F4056BFE3A92}"/>
                  </a:ext>
                </a:extLst>
              </p:cNvPr>
              <p:cNvSpPr txBox="1"/>
              <p:nvPr/>
            </p:nvSpPr>
            <p:spPr>
              <a:xfrm>
                <a:off x="6194106" y="4589941"/>
                <a:ext cx="1822164" cy="40011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ea typeface="Roboto" panose="02000000000000000000" pitchFamily="2" charset="0"/>
                  </a:rPr>
                  <a:t>V</a:t>
                </a:r>
                <a:r>
                  <a:rPr lang="en-US" sz="2000" baseline="-25000" dirty="0">
                    <a:ea typeface="Roboto" panose="02000000000000000000" pitchFamily="2" charset="0"/>
                  </a:rPr>
                  <a:t>∞</a:t>
                </a:r>
                <a:r>
                  <a:rPr lang="en-US" sz="2000" dirty="0">
                    <a:ea typeface="Roboto" panose="02000000000000000000" pitchFamily="2" charset="0"/>
                  </a:rPr>
                  <a:t> </a:t>
                </a:r>
                <a:r>
                  <a:rPr lang="ru-RU" sz="2000" dirty="0">
                    <a:ea typeface="Roboto" panose="02000000000000000000" pitchFamily="2" charset="0"/>
                  </a:rPr>
                  <a:t> </a:t>
                </a:r>
                <a:r>
                  <a:rPr lang="en-US" sz="2000" dirty="0">
                    <a:ea typeface="Roboto" panose="02000000000000000000" pitchFamily="2" charset="0"/>
                  </a:rPr>
                  <a:t>7 </a:t>
                </a:r>
                <a:r>
                  <a:rPr lang="ru-RU" sz="2000" dirty="0">
                    <a:ea typeface="Roboto" panose="02000000000000000000" pitchFamily="2" charset="0"/>
                  </a:rPr>
                  <a:t>а.е.</a:t>
                </a:r>
                <a:r>
                  <a:rPr lang="en-US" sz="2000" dirty="0">
                    <a:ea typeface="Roboto" panose="02000000000000000000" pitchFamily="2" charset="0"/>
                  </a:rPr>
                  <a:t>/</a:t>
                </a:r>
                <a:r>
                  <a:rPr lang="ru-RU" sz="2000" dirty="0">
                    <a:ea typeface="Roboto" panose="02000000000000000000" pitchFamily="2" charset="0"/>
                  </a:rPr>
                  <a:t>год</a:t>
                </a:r>
              </a:p>
            </p:txBody>
          </p:sp>
          <p:cxnSp>
            <p:nvCxnSpPr>
              <p:cNvPr id="81" name="Straight Arrow Connector 2053">
                <a:extLst>
                  <a:ext uri="{FF2B5EF4-FFF2-40B4-BE49-F238E27FC236}">
                    <a16:creationId xmlns:a16="http://schemas.microsoft.com/office/drawing/2014/main" id="{750BFF97-938B-F5FC-DEB2-732CB17E0371}"/>
                  </a:ext>
                </a:extLst>
              </p:cNvPr>
              <p:cNvCxnSpPr>
                <a:cxnSpLocks/>
                <a:endCxn id="80" idx="0"/>
              </p:cNvCxnSpPr>
              <p:nvPr/>
            </p:nvCxnSpPr>
            <p:spPr>
              <a:xfrm>
                <a:off x="6256490" y="4223178"/>
                <a:ext cx="848698" cy="366763"/>
              </a:xfrm>
              <a:prstGeom prst="straightConnector1">
                <a:avLst/>
              </a:prstGeom>
              <a:ln w="19050"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26AE4EBA-CDD9-70E0-D884-FBADE57F4F93}"/>
              </a:ext>
            </a:extLst>
          </p:cNvPr>
          <p:cNvGrpSpPr/>
          <p:nvPr/>
        </p:nvGrpSpPr>
        <p:grpSpPr>
          <a:xfrm>
            <a:off x="6771941" y="1026360"/>
            <a:ext cx="5256315" cy="5578931"/>
            <a:chOff x="6771941" y="1026360"/>
            <a:chExt cx="5256315" cy="5578931"/>
          </a:xfrm>
        </p:grpSpPr>
        <p:grpSp>
          <p:nvGrpSpPr>
            <p:cNvPr id="67" name="Group 7">
              <a:extLst>
                <a:ext uri="{FF2B5EF4-FFF2-40B4-BE49-F238E27FC236}">
                  <a16:creationId xmlns:a16="http://schemas.microsoft.com/office/drawing/2014/main" id="{F8BFEDBE-C643-9B9E-911D-EDB6EC1D1EAA}"/>
                </a:ext>
              </a:extLst>
            </p:cNvPr>
            <p:cNvGrpSpPr/>
            <p:nvPr/>
          </p:nvGrpSpPr>
          <p:grpSpPr>
            <a:xfrm>
              <a:off x="6771941" y="1026360"/>
              <a:ext cx="5031858" cy="3584830"/>
              <a:chOff x="6771941" y="1124330"/>
              <a:chExt cx="5031858" cy="3584830"/>
            </a:xfrm>
          </p:grpSpPr>
          <p:pic>
            <p:nvPicPr>
              <p:cNvPr id="68" name="Picture 4" descr="Solar Gravity Lens' Could Bring Exoplanets into Sharp Focus | Space">
                <a:extLst>
                  <a:ext uri="{FF2B5EF4-FFF2-40B4-BE49-F238E27FC236}">
                    <a16:creationId xmlns:a16="http://schemas.microsoft.com/office/drawing/2014/main" id="{A3D8855E-D9EA-67B8-7C22-36075E4A98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1941" y="1124330"/>
                <a:ext cx="5031858" cy="3584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C526E3F-B190-E0BE-BEAA-398D76DCFF9A}"/>
                  </a:ext>
                </a:extLst>
              </p:cNvPr>
              <p:cNvSpPr txBox="1"/>
              <p:nvPr/>
            </p:nvSpPr>
            <p:spPr>
              <a:xfrm>
                <a:off x="9481457" y="3508370"/>
                <a:ext cx="23162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solidFill>
                      <a:schemeClr val="bg1"/>
                    </a:solidFill>
                    <a:ea typeface="Roboto" panose="02000000000000000000" pitchFamily="2" charset="0"/>
                  </a:rPr>
                  <a:t>Миссия к гравитационному фокусу Солнца</a:t>
                </a:r>
              </a:p>
            </p:txBody>
          </p:sp>
        </p:grpSp>
        <p:grpSp>
          <p:nvGrpSpPr>
            <p:cNvPr id="82" name="Group 2063">
              <a:extLst>
                <a:ext uri="{FF2B5EF4-FFF2-40B4-BE49-F238E27FC236}">
                  <a16:creationId xmlns:a16="http://schemas.microsoft.com/office/drawing/2014/main" id="{E883CE33-041D-2FF8-DC32-64EBD5705D6A}"/>
                </a:ext>
              </a:extLst>
            </p:cNvPr>
            <p:cNvGrpSpPr/>
            <p:nvPr/>
          </p:nvGrpSpPr>
          <p:grpSpPr>
            <a:xfrm>
              <a:off x="7808094" y="5534058"/>
              <a:ext cx="2972934" cy="1071233"/>
              <a:chOff x="5515141" y="4184481"/>
              <a:chExt cx="2972934" cy="1071233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F79819F-3E2D-FF7F-A5F6-703AF3684DD4}"/>
                  </a:ext>
                </a:extLst>
              </p:cNvPr>
              <p:cNvSpPr txBox="1"/>
              <p:nvPr/>
            </p:nvSpPr>
            <p:spPr>
              <a:xfrm>
                <a:off x="5515141" y="4855604"/>
                <a:ext cx="2972934" cy="400110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ea typeface="Roboto" panose="02000000000000000000" pitchFamily="2" charset="0"/>
                  </a:rPr>
                  <a:t>Длительность </a:t>
                </a:r>
                <a:r>
                  <a:rPr lang="en-US" sz="2000" dirty="0">
                    <a:ea typeface="Roboto" panose="02000000000000000000" pitchFamily="2" charset="0"/>
                  </a:rPr>
                  <a:t>~</a:t>
                </a:r>
                <a:r>
                  <a:rPr lang="ru-RU" sz="2000" dirty="0">
                    <a:ea typeface="Roboto" panose="02000000000000000000" pitchFamily="2" charset="0"/>
                  </a:rPr>
                  <a:t> 40 лет</a:t>
                </a:r>
              </a:p>
            </p:txBody>
          </p:sp>
          <p:cxnSp>
            <p:nvCxnSpPr>
              <p:cNvPr id="84" name="Straight Arrow Connector 2065">
                <a:extLst>
                  <a:ext uri="{FF2B5EF4-FFF2-40B4-BE49-F238E27FC236}">
                    <a16:creationId xmlns:a16="http://schemas.microsoft.com/office/drawing/2014/main" id="{1A4A074D-7D9E-6349-4932-AEC8E5F8B60F}"/>
                  </a:ext>
                </a:extLst>
              </p:cNvPr>
              <p:cNvCxnSpPr>
                <a:cxnSpLocks/>
                <a:stCxn id="89" idx="2"/>
                <a:endCxn id="83" idx="0"/>
              </p:cNvCxnSpPr>
              <p:nvPr/>
            </p:nvCxnSpPr>
            <p:spPr>
              <a:xfrm>
                <a:off x="7001608" y="4184481"/>
                <a:ext cx="0" cy="671123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2066">
              <a:extLst>
                <a:ext uri="{FF2B5EF4-FFF2-40B4-BE49-F238E27FC236}">
                  <a16:creationId xmlns:a16="http://schemas.microsoft.com/office/drawing/2014/main" id="{D52974F8-79DA-D1A9-62B4-60278893FFCB}"/>
                </a:ext>
              </a:extLst>
            </p:cNvPr>
            <p:cNvGrpSpPr/>
            <p:nvPr/>
          </p:nvGrpSpPr>
          <p:grpSpPr>
            <a:xfrm>
              <a:off x="9767617" y="5534052"/>
              <a:ext cx="2260639" cy="595400"/>
              <a:chOff x="5210484" y="4427505"/>
              <a:chExt cx="2260639" cy="595400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3520ABC-853B-E658-B706-0DD860BA05D3}"/>
                  </a:ext>
                </a:extLst>
              </p:cNvPr>
              <p:cNvSpPr txBox="1"/>
              <p:nvPr/>
            </p:nvSpPr>
            <p:spPr>
              <a:xfrm>
                <a:off x="5210484" y="4622795"/>
                <a:ext cx="2260639" cy="400110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ea typeface="Roboto Medium" panose="02000000000000000000" pitchFamily="2" charset="0"/>
                  </a:rPr>
                  <a:t>Групповой полёт</a:t>
                </a:r>
              </a:p>
            </p:txBody>
          </p:sp>
          <p:cxnSp>
            <p:nvCxnSpPr>
              <p:cNvPr id="87" name="Straight Arrow Connector 2068">
                <a:extLst>
                  <a:ext uri="{FF2B5EF4-FFF2-40B4-BE49-F238E27FC236}">
                    <a16:creationId xmlns:a16="http://schemas.microsoft.com/office/drawing/2014/main" id="{473479E6-C919-9D4C-BC38-34E917E5F031}"/>
                  </a:ext>
                </a:extLst>
              </p:cNvPr>
              <p:cNvCxnSpPr>
                <a:cxnSpLocks/>
                <a:endCxn id="86" idx="0"/>
              </p:cNvCxnSpPr>
              <p:nvPr/>
            </p:nvCxnSpPr>
            <p:spPr>
              <a:xfrm>
                <a:off x="5629283" y="4427505"/>
                <a:ext cx="711521" cy="195290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2069">
              <a:extLst>
                <a:ext uri="{FF2B5EF4-FFF2-40B4-BE49-F238E27FC236}">
                  <a16:creationId xmlns:a16="http://schemas.microsoft.com/office/drawing/2014/main" id="{4B5C5F0F-B488-8C0C-3029-E9F2E9FDB5E7}"/>
                </a:ext>
              </a:extLst>
            </p:cNvPr>
            <p:cNvGrpSpPr/>
            <p:nvPr/>
          </p:nvGrpSpPr>
          <p:grpSpPr>
            <a:xfrm>
              <a:off x="7047616" y="4622075"/>
              <a:ext cx="4493889" cy="911983"/>
              <a:chOff x="4413830" y="4542453"/>
              <a:chExt cx="4493889" cy="764630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AC34797-FCF8-24A6-303B-2E53FF788153}"/>
                  </a:ext>
                </a:extLst>
              </p:cNvPr>
              <p:cNvSpPr txBox="1"/>
              <p:nvPr/>
            </p:nvSpPr>
            <p:spPr>
              <a:xfrm>
                <a:off x="4413830" y="4713574"/>
                <a:ext cx="4493889" cy="593509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ea typeface="Roboto" panose="02000000000000000000" pitchFamily="2" charset="0"/>
                  </a:rPr>
                  <a:t>Цель – наблюдения в фокусе солнечной гравитационной линзы</a:t>
                </a:r>
              </a:p>
            </p:txBody>
          </p:sp>
          <p:cxnSp>
            <p:nvCxnSpPr>
              <p:cNvPr id="90" name="Straight Arrow Connector 2071">
                <a:extLst>
                  <a:ext uri="{FF2B5EF4-FFF2-40B4-BE49-F238E27FC236}">
                    <a16:creationId xmlns:a16="http://schemas.microsoft.com/office/drawing/2014/main" id="{3890D3D9-E072-AED0-CBFD-E778F526E923}"/>
                  </a:ext>
                </a:extLst>
              </p:cNvPr>
              <p:cNvCxnSpPr>
                <a:cxnSpLocks/>
                <a:stCxn id="68" idx="2"/>
                <a:endCxn id="89" idx="0"/>
              </p:cNvCxnSpPr>
              <p:nvPr/>
            </p:nvCxnSpPr>
            <p:spPr>
              <a:xfrm>
                <a:off x="6654084" y="4542453"/>
                <a:ext cx="6691" cy="171119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2072">
              <a:extLst>
                <a:ext uri="{FF2B5EF4-FFF2-40B4-BE49-F238E27FC236}">
                  <a16:creationId xmlns:a16="http://schemas.microsoft.com/office/drawing/2014/main" id="{552A4564-1986-2FDE-62D2-CADCFFF2539A}"/>
                </a:ext>
              </a:extLst>
            </p:cNvPr>
            <p:cNvGrpSpPr/>
            <p:nvPr/>
          </p:nvGrpSpPr>
          <p:grpSpPr>
            <a:xfrm>
              <a:off x="6771941" y="5534052"/>
              <a:ext cx="2042873" cy="595400"/>
              <a:chOff x="2679930" y="4389957"/>
              <a:chExt cx="2042873" cy="595400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EFF9AD1-AB85-FD4F-3A2C-DF2512B9116F}"/>
                  </a:ext>
                </a:extLst>
              </p:cNvPr>
              <p:cNvSpPr txBox="1"/>
              <p:nvPr/>
            </p:nvSpPr>
            <p:spPr>
              <a:xfrm>
                <a:off x="2679930" y="4585247"/>
                <a:ext cx="2042873" cy="400110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ea typeface="Roboto" panose="02000000000000000000" pitchFamily="2" charset="0"/>
                  </a:rPr>
                  <a:t>V</a:t>
                </a:r>
                <a:r>
                  <a:rPr lang="en-US" sz="2000" baseline="-25000" dirty="0">
                    <a:ea typeface="Roboto" panose="02000000000000000000" pitchFamily="2" charset="0"/>
                  </a:rPr>
                  <a:t>∞</a:t>
                </a:r>
                <a:r>
                  <a:rPr lang="ru-RU" sz="2000" baseline="-25000" dirty="0">
                    <a:ea typeface="Roboto" panose="02000000000000000000" pitchFamily="2" charset="0"/>
                  </a:rPr>
                  <a:t>   </a:t>
                </a:r>
                <a:r>
                  <a:rPr lang="ru-RU" sz="2000" dirty="0">
                    <a:ea typeface="Roboto" panose="02000000000000000000" pitchFamily="2" charset="0"/>
                  </a:rPr>
                  <a:t>25</a:t>
                </a:r>
                <a:r>
                  <a:rPr lang="en-US" sz="2000" dirty="0">
                    <a:ea typeface="Roboto" panose="02000000000000000000" pitchFamily="2" charset="0"/>
                  </a:rPr>
                  <a:t> </a:t>
                </a:r>
                <a:r>
                  <a:rPr lang="ru-RU" sz="2000" dirty="0">
                    <a:ea typeface="Roboto" panose="02000000000000000000" pitchFamily="2" charset="0"/>
                  </a:rPr>
                  <a:t>а.е.</a:t>
                </a:r>
                <a:r>
                  <a:rPr lang="en-US" sz="2000" dirty="0">
                    <a:ea typeface="Roboto" panose="02000000000000000000" pitchFamily="2" charset="0"/>
                  </a:rPr>
                  <a:t>/</a:t>
                </a:r>
                <a:r>
                  <a:rPr lang="ru-RU" sz="2000" dirty="0">
                    <a:ea typeface="Roboto" panose="02000000000000000000" pitchFamily="2" charset="0"/>
                  </a:rPr>
                  <a:t>год</a:t>
                </a:r>
              </a:p>
            </p:txBody>
          </p:sp>
          <p:cxnSp>
            <p:nvCxnSpPr>
              <p:cNvPr id="93" name="Straight Arrow Connector 2074">
                <a:extLst>
                  <a:ext uri="{FF2B5EF4-FFF2-40B4-BE49-F238E27FC236}">
                    <a16:creationId xmlns:a16="http://schemas.microsoft.com/office/drawing/2014/main" id="{41E4121C-7776-F899-F1EC-DD8EDC5964E7}"/>
                  </a:ext>
                </a:extLst>
              </p:cNvPr>
              <p:cNvCxnSpPr>
                <a:cxnSpLocks/>
                <a:endCxn id="92" idx="0"/>
              </p:cNvCxnSpPr>
              <p:nvPr/>
            </p:nvCxnSpPr>
            <p:spPr>
              <a:xfrm flipH="1">
                <a:off x="3701367" y="4389957"/>
                <a:ext cx="705980" cy="195290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357FB62-542C-2327-556F-0678F8D6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pPr/>
              <a:t>2</a:t>
            </a:fld>
            <a:r>
              <a:rPr lang="en-US"/>
              <a:t>/1</a:t>
            </a:r>
            <a:r>
              <a:rPr lang="ru-RU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800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E3E0D-E6D6-AA70-42A5-71A61EE3CAA4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4A5B4D-3B71-6A71-E63F-29AD14475CA5}"/>
              </a:ext>
            </a:extLst>
          </p:cNvPr>
          <p:cNvSpPr txBox="1"/>
          <p:nvPr/>
        </p:nvSpPr>
        <p:spPr>
          <a:xfrm>
            <a:off x="179614" y="142933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ptos Light" panose="020B0004020202020204" pitchFamily="34" charset="0"/>
              </a:rPr>
              <a:t>ЭВОЛЮЦИЯ КАЧЕСТВА ТЭТРАЭДРОВ</a:t>
            </a:r>
          </a:p>
        </p:txBody>
      </p:sp>
      <p:pic>
        <p:nvPicPr>
          <p:cNvPr id="7" name="Рисунок 6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4C0DB114-51C0-D8AD-D665-5CBC30B52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8" y="890466"/>
            <a:ext cx="5852172" cy="43891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5320CE-947C-1BA4-F6A6-5D6F2C2A3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63195"/>
            <a:ext cx="5380952" cy="421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F0759E-ED0A-3C27-C753-0AC1949CD8F6}"/>
              </a:ext>
            </a:extLst>
          </p:cNvPr>
          <p:cNvSpPr txBox="1"/>
          <p:nvPr/>
        </p:nvSpPr>
        <p:spPr>
          <a:xfrm>
            <a:off x="374145" y="5422528"/>
            <a:ext cx="55915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a typeface="Cambria Math" panose="02040503050406030204" pitchFamily="18" charset="0"/>
              </a:rPr>
              <a:t>«Хороший» случай</a:t>
            </a:r>
          </a:p>
          <a:p>
            <a:pPr algn="ctr"/>
            <a:r>
              <a:rPr lang="ru-RU" sz="2000" dirty="0">
                <a:ea typeface="Cambria Math" panose="02040503050406030204" pitchFamily="18" charset="0"/>
              </a:rPr>
              <a:t>(первый сценарий)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EEE8A-567B-159F-3C20-0000A6A5E573}"/>
              </a:ext>
            </a:extLst>
          </p:cNvPr>
          <p:cNvSpPr txBox="1"/>
          <p:nvPr/>
        </p:nvSpPr>
        <p:spPr>
          <a:xfrm>
            <a:off x="6226320" y="5416995"/>
            <a:ext cx="55915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a typeface="Cambria Math" panose="02040503050406030204" pitchFamily="18" charset="0"/>
              </a:rPr>
              <a:t>«Плохой» случай</a:t>
            </a:r>
          </a:p>
          <a:p>
            <a:pPr algn="ctr"/>
            <a:r>
              <a:rPr lang="ru-RU" sz="2000" dirty="0">
                <a:ea typeface="Cambria Math" panose="02040503050406030204" pitchFamily="18" charset="0"/>
              </a:rPr>
              <a:t>(второй сценарий)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F25961-D1E3-20AC-63D1-AEAA4A2ED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304" y="5387881"/>
            <a:ext cx="1765391" cy="72393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60417DB-2D95-5BC2-BD78-A935F1C4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pPr/>
              <a:t>20</a:t>
            </a:fld>
            <a:r>
              <a:rPr lang="en-US"/>
              <a:t>/1</a:t>
            </a:r>
            <a:r>
              <a:rPr lang="ru-RU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81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BE309E28-EC15-B396-C133-2C970406EC77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27AB66-E2EE-8DC3-45A3-91D5AE1B894D}"/>
              </a:ext>
            </a:extLst>
          </p:cNvPr>
          <p:cNvSpPr txBox="1"/>
          <p:nvPr/>
        </p:nvSpPr>
        <p:spPr>
          <a:xfrm>
            <a:off x="179614" y="142933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ptos Light" panose="020B0004020202020204" pitchFamily="34" charset="0"/>
              </a:rPr>
              <a:t>ЗАЧЕМ НУЖНЫ ГИПЕРБОЛЫ</a:t>
            </a: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3B443A92-E352-0D04-B021-0ABCF2606610}"/>
              </a:ext>
            </a:extLst>
          </p:cNvPr>
          <p:cNvGrpSpPr/>
          <p:nvPr/>
        </p:nvGrpSpPr>
        <p:grpSpPr>
          <a:xfrm>
            <a:off x="496112" y="890466"/>
            <a:ext cx="4350380" cy="5279776"/>
            <a:chOff x="76363" y="975357"/>
            <a:chExt cx="4350380" cy="527977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0AAD8F00-CCC5-1138-7831-BF6D9AD7E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3" y="975357"/>
              <a:ext cx="4350380" cy="42641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5DCF72-FE19-F9D5-61E1-8FC65A0BDF9D}"/>
                </a:ext>
              </a:extLst>
            </p:cNvPr>
            <p:cNvSpPr txBox="1"/>
            <p:nvPr/>
          </p:nvSpPr>
          <p:spPr>
            <a:xfrm>
              <a:off x="313024" y="5239470"/>
              <a:ext cx="38770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ea typeface="Roboto" panose="02000000000000000000" pitchFamily="2" charset="0"/>
                </a:rPr>
                <a:t>Схема полёта </a:t>
              </a:r>
              <a:r>
                <a:rPr lang="en-US" sz="2000" dirty="0">
                  <a:ea typeface="Roboto" panose="02000000000000000000" pitchFamily="2" charset="0"/>
                </a:rPr>
                <a:t>Interstellar Probe</a:t>
              </a:r>
              <a:r>
                <a:rPr lang="ru-RU" sz="2000" dirty="0">
                  <a:ea typeface="Roboto" panose="02000000000000000000" pitchFamily="2" charset="0"/>
                </a:rPr>
                <a:t> с пассивным </a:t>
              </a:r>
              <a:r>
                <a:rPr lang="ru-RU" sz="2000" dirty="0" err="1">
                  <a:ea typeface="Roboto" panose="02000000000000000000" pitchFamily="2" charset="0"/>
                </a:rPr>
                <a:t>грав</a:t>
              </a:r>
              <a:r>
                <a:rPr lang="ru-RU" sz="2000" dirty="0">
                  <a:ea typeface="Roboto" panose="02000000000000000000" pitchFamily="2" charset="0"/>
                </a:rPr>
                <a:t>. манёвром у Юпитера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798875C-6428-EFC4-F3E4-98DC7A25BC88}"/>
              </a:ext>
            </a:extLst>
          </p:cNvPr>
          <p:cNvSpPr txBox="1"/>
          <p:nvPr/>
        </p:nvSpPr>
        <p:spPr>
          <a:xfrm>
            <a:off x="0" y="6119336"/>
            <a:ext cx="95141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ea typeface="Roboto Thin" panose="02000000000000000000" pitchFamily="2" charset="0"/>
              </a:rPr>
              <a:t>Источники картинок:</a:t>
            </a:r>
          </a:p>
          <a:p>
            <a:r>
              <a:rPr lang="en-US" sz="1400" dirty="0">
                <a:solidFill>
                  <a:schemeClr val="tx2"/>
                </a:solidFill>
              </a:rPr>
              <a:t>https://en.wikipedia.org/wiki/Interstellar_Probe_(spacecraft)</a:t>
            </a:r>
            <a:endParaRPr lang="ru-RU" sz="1400" dirty="0">
              <a:solidFill>
                <a:schemeClr val="tx2"/>
              </a:solidFill>
              <a:ea typeface="Roboto Thin" panose="02000000000000000000" pitchFamily="2" charset="0"/>
            </a:endParaRPr>
          </a:p>
          <a:p>
            <a:r>
              <a:rPr lang="en-US" sz="1400" b="0" i="1" dirty="0" err="1">
                <a:solidFill>
                  <a:schemeClr val="tx2"/>
                </a:solidFill>
                <a:effectLst/>
              </a:rPr>
              <a:t>Turyshev</a:t>
            </a:r>
            <a:r>
              <a:rPr lang="en-US" sz="1400" b="0" i="1" dirty="0">
                <a:solidFill>
                  <a:schemeClr val="tx2"/>
                </a:solidFill>
                <a:effectLst/>
              </a:rPr>
              <a:t> S. G. [et al.] </a:t>
            </a:r>
            <a:r>
              <a:rPr lang="en-US" sz="1400" b="0" i="0" dirty="0">
                <a:solidFill>
                  <a:schemeClr val="tx2"/>
                </a:solidFill>
                <a:effectLst/>
              </a:rPr>
              <a:t>Science opportunities with solar sailing </a:t>
            </a:r>
            <a:r>
              <a:rPr lang="en-US" sz="1400" b="0" i="0" dirty="0" err="1">
                <a:solidFill>
                  <a:schemeClr val="tx2"/>
                </a:solidFill>
                <a:effectLst/>
              </a:rPr>
              <a:t>smallsats</a:t>
            </a:r>
            <a:r>
              <a:rPr lang="en-US" sz="1400" b="0" i="0" dirty="0">
                <a:solidFill>
                  <a:schemeClr val="tx2"/>
                </a:solidFill>
                <a:effectLst/>
              </a:rPr>
              <a:t> //</a:t>
            </a:r>
            <a:r>
              <a:rPr lang="en-US" sz="1400" b="0" i="0" dirty="0" err="1">
                <a:solidFill>
                  <a:schemeClr val="tx2"/>
                </a:solidFill>
                <a:effectLst/>
              </a:rPr>
              <a:t>arXiv</a:t>
            </a:r>
            <a:r>
              <a:rPr lang="en-US" sz="1400" b="0" i="0" dirty="0">
                <a:solidFill>
                  <a:schemeClr val="tx2"/>
                </a:solidFill>
                <a:effectLst/>
              </a:rPr>
              <a:t> preprint arXiv:2303.14917. – 2023.</a:t>
            </a:r>
            <a:endParaRPr lang="ru-RU" sz="1400" dirty="0">
              <a:solidFill>
                <a:schemeClr val="tx2"/>
              </a:solidFill>
              <a:effectLst/>
              <a:ea typeface="Roboto Thin" panose="02000000000000000000" pitchFamily="2" charset="0"/>
            </a:endParaRP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391FF7B3-C4E9-9EA6-8DB9-4B6DB80C35C9}"/>
              </a:ext>
            </a:extLst>
          </p:cNvPr>
          <p:cNvGrpSpPr/>
          <p:nvPr/>
        </p:nvGrpSpPr>
        <p:grpSpPr>
          <a:xfrm>
            <a:off x="5706569" y="964760"/>
            <a:ext cx="6235057" cy="5298537"/>
            <a:chOff x="5989597" y="38523"/>
            <a:chExt cx="6235057" cy="5298537"/>
          </a:xfrm>
        </p:grpSpPr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F79BB873-6364-C086-9E5C-84517EE34298}"/>
                </a:ext>
              </a:extLst>
            </p:cNvPr>
            <p:cNvGrpSpPr/>
            <p:nvPr/>
          </p:nvGrpSpPr>
          <p:grpSpPr>
            <a:xfrm>
              <a:off x="5989597" y="38523"/>
              <a:ext cx="5989319" cy="5298537"/>
              <a:chOff x="5989597" y="38523"/>
              <a:chExt cx="5989319" cy="5298537"/>
            </a:xfrm>
          </p:grpSpPr>
          <p:pic>
            <p:nvPicPr>
              <p:cNvPr id="13" name="Рисунок 5">
                <a:extLst>
                  <a:ext uri="{FF2B5EF4-FFF2-40B4-BE49-F238E27FC236}">
                    <a16:creationId xmlns:a16="http://schemas.microsoft.com/office/drawing/2014/main" id="{B8D13496-1BA2-C623-ABA6-566A957D13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2329" t="2084" b="32200"/>
              <a:stretch/>
            </p:blipFill>
            <p:spPr>
              <a:xfrm>
                <a:off x="5989597" y="38523"/>
                <a:ext cx="5989319" cy="418981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A3B5EC-4F3F-78F8-7AC1-C7330E589AF3}"/>
                  </a:ext>
                </a:extLst>
              </p:cNvPr>
              <p:cNvSpPr txBox="1"/>
              <p:nvPr/>
            </p:nvSpPr>
            <p:spPr>
              <a:xfrm>
                <a:off x="6379028" y="4321397"/>
                <a:ext cx="53684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ea typeface="Roboto" panose="02000000000000000000" pitchFamily="2" charset="0"/>
                  </a:rPr>
                  <a:t>Схема полёта к гравитационному фокусу Солнца с разгоном в перигелии с помощью солнечного паруса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E3ADFD-9E12-F32E-40D2-47C0E17B3E32}"/>
                </a:ext>
              </a:extLst>
            </p:cNvPr>
            <p:cNvSpPr txBox="1"/>
            <p:nvPr/>
          </p:nvSpPr>
          <p:spPr>
            <a:xfrm>
              <a:off x="9063228" y="3828232"/>
              <a:ext cx="31614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ea typeface="Roboto" panose="02000000000000000000" pitchFamily="2" charset="0"/>
                </a:rPr>
                <a:t>Миссия типа «</a:t>
              </a:r>
              <a:r>
                <a:rPr lang="en-US" sz="2000" dirty="0" err="1">
                  <a:solidFill>
                    <a:schemeClr val="bg1"/>
                  </a:solidFill>
                  <a:ea typeface="Roboto" panose="02000000000000000000" pitchFamily="2" charset="0"/>
                </a:rPr>
                <a:t>Sundiver</a:t>
              </a:r>
              <a:r>
                <a:rPr lang="ru-RU" sz="2000" dirty="0">
                  <a:solidFill>
                    <a:schemeClr val="bg1"/>
                  </a:solidFill>
                  <a:ea typeface="Roboto" panose="02000000000000000000" pitchFamily="2" charset="0"/>
                </a:rPr>
                <a:t>»</a:t>
              </a: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0258BC6-8907-B577-D7C7-BB25D7D9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pPr/>
              <a:t>3</a:t>
            </a:fld>
            <a:r>
              <a:rPr lang="en-US"/>
              <a:t>/1</a:t>
            </a:r>
            <a:r>
              <a:rPr lang="ru-RU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55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BCDD55E2-E85F-0267-55AC-36B022A1FB41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9E109-3317-DD3E-3393-B00F03C44450}"/>
              </a:ext>
            </a:extLst>
          </p:cNvPr>
          <p:cNvSpPr txBox="1"/>
          <p:nvPr/>
        </p:nvSpPr>
        <p:spPr>
          <a:xfrm>
            <a:off x="179614" y="142933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ptos Light" panose="020B0004020202020204" pitchFamily="34" charset="0"/>
              </a:rPr>
              <a:t>ПОСТАНОВКА ЗАДАЧИ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4E8467-1650-0BE2-70B1-6423318A2578}"/>
              </a:ext>
            </a:extLst>
          </p:cNvPr>
          <p:cNvSpPr txBox="1"/>
          <p:nvPr/>
        </p:nvSpPr>
        <p:spPr>
          <a:xfrm>
            <a:off x="5709560" y="1022718"/>
            <a:ext cx="57373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ea typeface="Roboto" panose="02000000000000000000" pitchFamily="2" charset="0"/>
              </a:rPr>
              <a:t>r</a:t>
            </a:r>
            <a:r>
              <a:rPr lang="ru-RU" sz="2000" dirty="0">
                <a:ea typeface="Roboto" panose="02000000000000000000" pitchFamily="2" charset="0"/>
              </a:rPr>
              <a:t> – радиус-вектор ведущего аппарата</a:t>
            </a:r>
          </a:p>
          <a:p>
            <a:pPr>
              <a:spcAft>
                <a:spcPts val="600"/>
              </a:spcAft>
            </a:pPr>
            <a:r>
              <a:rPr lang="en-US" sz="2000" b="1" dirty="0" err="1">
                <a:ea typeface="Roboto" panose="02000000000000000000" pitchFamily="2" charset="0"/>
              </a:rPr>
              <a:t>r</a:t>
            </a:r>
            <a:r>
              <a:rPr lang="en-US" sz="2000" baseline="-25000" dirty="0" err="1">
                <a:ea typeface="Roboto" panose="02000000000000000000" pitchFamily="2" charset="0"/>
              </a:rPr>
              <a:t>d</a:t>
            </a:r>
            <a:r>
              <a:rPr lang="ru-RU" sz="2000" dirty="0">
                <a:ea typeface="Roboto" panose="02000000000000000000" pitchFamily="2" charset="0"/>
              </a:rPr>
              <a:t> – радиус-вектор ведомого аппарата</a:t>
            </a:r>
          </a:p>
          <a:p>
            <a:pPr>
              <a:spcAft>
                <a:spcPts val="600"/>
              </a:spcAft>
            </a:pPr>
            <a:r>
              <a:rPr lang="el-GR" sz="2000" b="1" dirty="0">
                <a:ea typeface="Roboto" panose="02000000000000000000" pitchFamily="2" charset="0"/>
              </a:rPr>
              <a:t>ρ</a:t>
            </a:r>
            <a:r>
              <a:rPr lang="ru-RU" sz="2000" dirty="0">
                <a:ea typeface="Roboto" panose="02000000000000000000" pitchFamily="2" charset="0"/>
              </a:rPr>
              <a:t> = </a:t>
            </a:r>
            <a:r>
              <a:rPr lang="en-US" sz="2000" b="1" dirty="0" err="1">
                <a:ea typeface="Roboto" panose="02000000000000000000" pitchFamily="2" charset="0"/>
              </a:rPr>
              <a:t>r</a:t>
            </a:r>
            <a:r>
              <a:rPr lang="en-US" sz="2000" baseline="-25000" dirty="0" err="1">
                <a:ea typeface="Roboto" panose="02000000000000000000" pitchFamily="2" charset="0"/>
              </a:rPr>
              <a:t>d</a:t>
            </a:r>
            <a:r>
              <a:rPr lang="ru-RU" sz="2000" dirty="0">
                <a:ea typeface="Roboto" panose="02000000000000000000" pitchFamily="2" charset="0"/>
              </a:rPr>
              <a:t> - </a:t>
            </a:r>
            <a:r>
              <a:rPr lang="en-US" sz="2000" b="1" dirty="0">
                <a:ea typeface="Roboto" panose="02000000000000000000" pitchFamily="2" charset="0"/>
              </a:rPr>
              <a:t>r</a:t>
            </a:r>
            <a:r>
              <a:rPr lang="ru-RU" sz="2000" dirty="0">
                <a:ea typeface="Roboto" panose="02000000000000000000" pitchFamily="2" charset="0"/>
              </a:rPr>
              <a:t> – вектор относительного положения 	      ведомого аппарата</a:t>
            </a:r>
            <a:endParaRPr lang="ru-RU" sz="2000" b="1" dirty="0">
              <a:ea typeface="Roboto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5065E3-AC5F-026D-94AF-9DEE4DBAA9FA}"/>
                  </a:ext>
                </a:extLst>
              </p:cNvPr>
              <p:cNvSpPr txBox="1"/>
              <p:nvPr/>
            </p:nvSpPr>
            <p:spPr>
              <a:xfrm>
                <a:off x="7780410" y="3420964"/>
                <a:ext cx="2933700" cy="649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l-GR" sz="2000" b="1" dirty="0">
                              <a:ea typeface="Roboto" panose="02000000000000000000" pitchFamily="2" charset="0"/>
                            </a:rPr>
                            <m:t>ρ</m:t>
                          </m:r>
                        </m:e>
                      </m:acc>
                      <m:r>
                        <a:rPr lang="ru-RU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=−</m:t>
                      </m:r>
                      <m:f>
                        <m:fPr>
                          <m:ctrlPr>
                            <a:rPr lang="ru-RU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ru-RU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ru-RU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lang="ru-RU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𝛒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000" b="0" i="1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1" i="0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𝐫</m:t>
                                  </m:r>
                                  <m:r>
                                    <a:rPr lang="ru-RU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sz="20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5065E3-AC5F-026D-94AF-9DEE4DBAA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410" y="3420964"/>
                <a:ext cx="2933700" cy="6492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7658E2-F75F-4DE0-1645-50D08C52834A}"/>
                  </a:ext>
                </a:extLst>
              </p:cNvPr>
              <p:cNvSpPr txBox="1"/>
              <p:nvPr/>
            </p:nvSpPr>
            <p:spPr>
              <a:xfrm>
                <a:off x="5709560" y="4550454"/>
                <a:ext cx="6096000" cy="1501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ea typeface="Roboto" panose="02000000000000000000" pitchFamily="2" charset="0"/>
                  </a:rPr>
                  <a:t>Линеаризация в предположении</a:t>
                </a:r>
                <a:r>
                  <a:rPr lang="en-GB" sz="2000" dirty="0">
                    <a:ea typeface="Roboto" panose="02000000000000000000" pitchFamily="2" charset="0"/>
                  </a:rPr>
                  <a:t> </a:t>
                </a:r>
                <a:r>
                  <a:rPr lang="ru-RU" sz="2000" dirty="0">
                    <a:ea typeface="Roboto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𝜌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𝑟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≪1</m:t>
                    </m:r>
                  </m:oMath>
                </a14:m>
                <a:endParaRPr lang="ru-RU" sz="2000" b="1" dirty="0">
                  <a:ea typeface="Roboto" panose="02000000000000000000" pitchFamily="2" charset="0"/>
                </a:endParaRPr>
              </a:p>
              <a:p>
                <a:endParaRPr lang="ru-RU" sz="2000" b="1" dirty="0">
                  <a:ea typeface="Roboto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l-GR" sz="2000" b="1" dirty="0">
                              <a:ea typeface="Roboto" panose="02000000000000000000" pitchFamily="2" charset="0"/>
                            </a:rPr>
                            <m:t>ρ</m:t>
                          </m:r>
                        </m:e>
                      </m:acc>
                      <m:r>
                        <a:rPr lang="ru-RU" sz="2000" i="1" dirty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r>
                        <a:rPr lang="ru-RU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ru-RU" sz="20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𝛒</m:t>
                          </m:r>
                          <m:r>
                            <a:rPr lang="ru-RU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ru-RU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1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ru-RU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𝛒</m:t>
                                  </m:r>
                                </m:e>
                              </m:d>
                              <m:r>
                                <a:rPr lang="en-GB" sz="2000" b="1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7658E2-F75F-4DE0-1645-50D08C528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60" y="4550454"/>
                <a:ext cx="6096000" cy="1501886"/>
              </a:xfrm>
              <a:prstGeom prst="rect">
                <a:avLst/>
              </a:prstGeom>
              <a:blipFill>
                <a:blip r:embed="rId3"/>
                <a:stretch>
                  <a:fillRect l="-11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EF7662-E9E8-8EC1-618F-9119CEF78F27}"/>
                  </a:ext>
                </a:extLst>
              </p:cNvPr>
              <p:cNvSpPr txBox="1"/>
              <p:nvPr/>
            </p:nvSpPr>
            <p:spPr>
              <a:xfrm>
                <a:off x="5709560" y="2691795"/>
                <a:ext cx="6335484" cy="1545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sz="2000" dirty="0">
                    <a:ea typeface="Roboto" panose="02000000000000000000" pitchFamily="2" charset="0"/>
                  </a:rPr>
                  <a:t>Каждый аппарат движется по гиперболе с фокусом</a:t>
                </a:r>
                <a:br>
                  <a:rPr lang="ru-RU" sz="2000" dirty="0">
                    <a:ea typeface="Roboto" panose="02000000000000000000" pitchFamily="2" charset="0"/>
                  </a:rPr>
                </a:br>
                <a:r>
                  <a:rPr lang="ru-RU" sz="2000" dirty="0">
                    <a:ea typeface="Roboto" panose="02000000000000000000" pitchFamily="2" charset="0"/>
                  </a:rPr>
                  <a:t>в Солнце, друг на друга аппараты не влияют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accPr>
                        <m:e>
                          <m:r>
                            <a:rPr lang="en-GB" sz="2000" b="1" i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𝐫</m:t>
                          </m:r>
                        </m:e>
                      </m:acc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sz="20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EF7662-E9E8-8EC1-618F-9119CEF78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60" y="2691795"/>
                <a:ext cx="6335484" cy="1545167"/>
              </a:xfrm>
              <a:prstGeom prst="rect">
                <a:avLst/>
              </a:prstGeom>
              <a:blipFill>
                <a:blip r:embed="rId4"/>
                <a:stretch>
                  <a:fillRect l="-1059" t="-23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21CFD97-93EB-EE78-81F6-393C6E06D4BC}"/>
              </a:ext>
            </a:extLst>
          </p:cNvPr>
          <p:cNvGrpSpPr/>
          <p:nvPr/>
        </p:nvGrpSpPr>
        <p:grpSpPr>
          <a:xfrm>
            <a:off x="556994" y="1206836"/>
            <a:ext cx="4822515" cy="5077472"/>
            <a:chOff x="680153" y="1000551"/>
            <a:chExt cx="4822515" cy="5077472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E31EABEA-5732-DCE1-7309-D9F06248D5AA}"/>
                </a:ext>
              </a:extLst>
            </p:cNvPr>
            <p:cNvGrpSpPr/>
            <p:nvPr/>
          </p:nvGrpSpPr>
          <p:grpSpPr>
            <a:xfrm>
              <a:off x="680153" y="1000551"/>
              <a:ext cx="4822515" cy="5077472"/>
              <a:chOff x="798997" y="913465"/>
              <a:chExt cx="4822515" cy="5077472"/>
            </a:xfrm>
          </p:grpSpPr>
          <p:grpSp>
            <p:nvGrpSpPr>
              <p:cNvPr id="11" name="Group 13">
                <a:extLst>
                  <a:ext uri="{FF2B5EF4-FFF2-40B4-BE49-F238E27FC236}">
                    <a16:creationId xmlns:a16="http://schemas.microsoft.com/office/drawing/2014/main" id="{D4519C60-28B6-036F-222B-FCC265CA2912}"/>
                  </a:ext>
                </a:extLst>
              </p:cNvPr>
              <p:cNvGrpSpPr/>
              <p:nvPr/>
            </p:nvGrpSpPr>
            <p:grpSpPr>
              <a:xfrm>
                <a:off x="798997" y="913465"/>
                <a:ext cx="4536612" cy="5077472"/>
                <a:chOff x="6907511" y="1043994"/>
                <a:chExt cx="4536612" cy="5077472"/>
              </a:xfrm>
            </p:grpSpPr>
            <p:grpSp>
              <p:nvGrpSpPr>
                <p:cNvPr id="13" name="Group 14">
                  <a:extLst>
                    <a:ext uri="{FF2B5EF4-FFF2-40B4-BE49-F238E27FC236}">
                      <a16:creationId xmlns:a16="http://schemas.microsoft.com/office/drawing/2014/main" id="{5C883A59-E6DD-9C8C-355C-31B26F371B34}"/>
                    </a:ext>
                  </a:extLst>
                </p:cNvPr>
                <p:cNvGrpSpPr/>
                <p:nvPr/>
              </p:nvGrpSpPr>
              <p:grpSpPr>
                <a:xfrm>
                  <a:off x="6907511" y="1043994"/>
                  <a:ext cx="4536612" cy="5077472"/>
                  <a:chOff x="850201" y="1801737"/>
                  <a:chExt cx="3620829" cy="4052508"/>
                </a:xfrm>
              </p:grpSpPr>
              <p:grpSp>
                <p:nvGrpSpPr>
                  <p:cNvPr id="15" name="Group 16">
                    <a:extLst>
                      <a:ext uri="{FF2B5EF4-FFF2-40B4-BE49-F238E27FC236}">
                        <a16:creationId xmlns:a16="http://schemas.microsoft.com/office/drawing/2014/main" id="{B0D3BA35-209F-6CF1-83AE-A580CC7D37AE}"/>
                      </a:ext>
                    </a:extLst>
                  </p:cNvPr>
                  <p:cNvGrpSpPr/>
                  <p:nvPr/>
                </p:nvGrpSpPr>
                <p:grpSpPr>
                  <a:xfrm>
                    <a:off x="2009858" y="1852873"/>
                    <a:ext cx="2411000" cy="3855943"/>
                    <a:chOff x="522839" y="49126"/>
                    <a:chExt cx="1027519" cy="1529154"/>
                  </a:xfrm>
                </p:grpSpPr>
                <p:sp>
                  <p:nvSpPr>
                    <p:cNvPr id="21" name="Arc 24">
                      <a:extLst>
                        <a:ext uri="{FF2B5EF4-FFF2-40B4-BE49-F238E27FC236}">
                          <a16:creationId xmlns:a16="http://schemas.microsoft.com/office/drawing/2014/main" id="{69183CDA-67C8-2AD4-FB6C-8E20DB593FB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22839" y="495209"/>
                      <a:ext cx="548455" cy="449526"/>
                    </a:xfrm>
                    <a:prstGeom prst="arc">
                      <a:avLst>
                        <a:gd name="adj1" fmla="val 18845932"/>
                        <a:gd name="adj2" fmla="val 3340117"/>
                      </a:avLst>
                    </a:prstGeom>
                    <a:ln w="38100">
                      <a:headEnd type="triangl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 sz="2000"/>
                    </a:p>
                  </p:txBody>
                </p:sp>
                <p:cxnSp>
                  <p:nvCxnSpPr>
                    <p:cNvPr id="22" name="Straight Connector 25">
                      <a:extLst>
                        <a:ext uri="{FF2B5EF4-FFF2-40B4-BE49-F238E27FC236}">
                          <a16:creationId xmlns:a16="http://schemas.microsoft.com/office/drawing/2014/main" id="{127C3635-8172-9E7F-AAAA-040076F1B1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11382" y="49126"/>
                      <a:ext cx="938976" cy="499761"/>
                    </a:xfrm>
                    <a:prstGeom prst="line">
                      <a:avLst/>
                    </a:prstGeom>
                    <a:ln w="38100"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6">
                      <a:extLst>
                        <a:ext uri="{FF2B5EF4-FFF2-40B4-BE49-F238E27FC236}">
                          <a16:creationId xmlns:a16="http://schemas.microsoft.com/office/drawing/2014/main" id="{894B0AF5-8B86-4306-EF5F-32EAED63E2D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7929" y="844255"/>
                      <a:ext cx="952731" cy="734025"/>
                    </a:xfrm>
                    <a:prstGeom prst="line">
                      <a:avLst/>
                    </a:prstGeom>
                    <a:ln w="38100"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up 17">
                    <a:extLst>
                      <a:ext uri="{FF2B5EF4-FFF2-40B4-BE49-F238E27FC236}">
                        <a16:creationId xmlns:a16="http://schemas.microsoft.com/office/drawing/2014/main" id="{5E0759E2-7A78-E356-DE46-60286F32D615}"/>
                      </a:ext>
                    </a:extLst>
                  </p:cNvPr>
                  <p:cNvGrpSpPr/>
                  <p:nvPr/>
                </p:nvGrpSpPr>
                <p:grpSpPr>
                  <a:xfrm>
                    <a:off x="850201" y="1801737"/>
                    <a:ext cx="3620829" cy="4052508"/>
                    <a:chOff x="850201" y="1801737"/>
                    <a:chExt cx="3620829" cy="4052508"/>
                  </a:xfrm>
                </p:grpSpPr>
                <p:grpSp>
                  <p:nvGrpSpPr>
                    <p:cNvPr id="17" name="Group 21">
                      <a:extLst>
                        <a:ext uri="{FF2B5EF4-FFF2-40B4-BE49-F238E27FC236}">
                          <a16:creationId xmlns:a16="http://schemas.microsoft.com/office/drawing/2014/main" id="{EBBE97BC-A608-26E3-4082-B1CE25F90D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0201" y="1801737"/>
                      <a:ext cx="3620829" cy="4052508"/>
                      <a:chOff x="447676" y="404291"/>
                      <a:chExt cx="1543123" cy="1607106"/>
                    </a:xfrm>
                  </p:grpSpPr>
                  <p:cxnSp>
                    <p:nvCxnSpPr>
                      <p:cNvPr id="19" name="Straight Connector 22">
                        <a:extLst>
                          <a:ext uri="{FF2B5EF4-FFF2-40B4-BE49-F238E27FC236}">
                            <a16:creationId xmlns:a16="http://schemas.microsoft.com/office/drawing/2014/main" id="{67D3777D-F391-622D-76A4-3BA62B360A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83627" y="965529"/>
                        <a:ext cx="1507172" cy="1045868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23">
                        <a:extLst>
                          <a:ext uri="{FF2B5EF4-FFF2-40B4-BE49-F238E27FC236}">
                            <a16:creationId xmlns:a16="http://schemas.microsoft.com/office/drawing/2014/main" id="{281F6246-A2DE-2F58-D90F-7758AB41F50E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47676" y="404291"/>
                        <a:ext cx="1527538" cy="757419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8" name="Oval 19">
                      <a:extLst>
                        <a:ext uri="{FF2B5EF4-FFF2-40B4-BE49-F238E27FC236}">
                          <a16:creationId xmlns:a16="http://schemas.microsoft.com/office/drawing/2014/main" id="{B65F523C-8D65-8396-D349-64DA7BD67E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5157" y="3370887"/>
                      <a:ext cx="205228" cy="22055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 sz="2000" dirty="0"/>
                    </a:p>
                  </p:txBody>
                </p:sp>
              </p:grpSp>
            </p:grpSp>
            <p:cxnSp>
              <p:nvCxnSpPr>
                <p:cNvPr id="14" name="Straight Connector 15">
                  <a:extLst>
                    <a:ext uri="{FF2B5EF4-FFF2-40B4-BE49-F238E27FC236}">
                      <a16:creationId xmlns:a16="http://schemas.microsoft.com/office/drawing/2014/main" id="{6B1AD9FA-595B-05F7-E106-930AF41B7F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07511" y="3146286"/>
                  <a:ext cx="4536612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 Box 19">
                <a:extLst>
                  <a:ext uri="{FF2B5EF4-FFF2-40B4-BE49-F238E27FC236}">
                    <a16:creationId xmlns:a16="http://schemas.microsoft.com/office/drawing/2014/main" id="{DD0A58B5-5C7B-21A5-E6A9-E961FEE50C81}"/>
                  </a:ext>
                </a:extLst>
              </p:cNvPr>
              <p:cNvSpPr txBox="1"/>
              <p:nvPr/>
            </p:nvSpPr>
            <p:spPr>
              <a:xfrm rot="19813967">
                <a:off x="2861027" y="1599880"/>
                <a:ext cx="2760485" cy="5024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2000" dirty="0">
                    <a:solidFill>
                      <a:srgbClr val="156082"/>
                    </a:solidFill>
                    <a:effectLst/>
                    <a:ea typeface="Times New Roman" panose="02020603050405020304" pitchFamily="18" charset="0"/>
                  </a:rPr>
                  <a:t>Опорная траектория</a:t>
                </a:r>
              </a:p>
            </p:txBody>
          </p:sp>
        </p:grpSp>
        <p:grpSp>
          <p:nvGrpSpPr>
            <p:cNvPr id="24" name="Group 31">
              <a:extLst>
                <a:ext uri="{FF2B5EF4-FFF2-40B4-BE49-F238E27FC236}">
                  <a16:creationId xmlns:a16="http://schemas.microsoft.com/office/drawing/2014/main" id="{D3D6D537-811C-8044-3D1E-0CBC30CBB96F}"/>
                </a:ext>
              </a:extLst>
            </p:cNvPr>
            <p:cNvGrpSpPr/>
            <p:nvPr/>
          </p:nvGrpSpPr>
          <p:grpSpPr>
            <a:xfrm>
              <a:off x="2859600" y="3102843"/>
              <a:ext cx="2064282" cy="2392981"/>
              <a:chOff x="2978444" y="3015757"/>
              <a:chExt cx="2064282" cy="2392981"/>
            </a:xfrm>
          </p:grpSpPr>
          <p:grpSp>
            <p:nvGrpSpPr>
              <p:cNvPr id="25" name="Group 58">
                <a:extLst>
                  <a:ext uri="{FF2B5EF4-FFF2-40B4-BE49-F238E27FC236}">
                    <a16:creationId xmlns:a16="http://schemas.microsoft.com/office/drawing/2014/main" id="{45F35872-B9F3-7EA7-A0BF-BC192D3F10A7}"/>
                  </a:ext>
                </a:extLst>
              </p:cNvPr>
              <p:cNvGrpSpPr/>
              <p:nvPr/>
            </p:nvGrpSpPr>
            <p:grpSpPr>
              <a:xfrm>
                <a:off x="2978444" y="3015757"/>
                <a:ext cx="2064282" cy="2085927"/>
                <a:chOff x="2978444" y="3015757"/>
                <a:chExt cx="2064282" cy="2085927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AEA86F2A-1663-541A-9AAC-082F339B2BC7}"/>
                    </a:ext>
                  </a:extLst>
                </p:cNvPr>
                <p:cNvGrpSpPr/>
                <p:nvPr/>
              </p:nvGrpSpPr>
              <p:grpSpPr>
                <a:xfrm>
                  <a:off x="3008130" y="3023629"/>
                  <a:ext cx="2034596" cy="2078055"/>
                  <a:chOff x="1521251" y="3115071"/>
                  <a:chExt cx="2034596" cy="2078055"/>
                </a:xfrm>
              </p:grpSpPr>
              <p:sp>
                <p:nvSpPr>
                  <p:cNvPr id="31" name="Text Box 23">
                    <a:extLst>
                      <a:ext uri="{FF2B5EF4-FFF2-40B4-BE49-F238E27FC236}">
                        <a16:creationId xmlns:a16="http://schemas.microsoft.com/office/drawing/2014/main" id="{EF4925B7-DCEB-FB91-14FD-14DF0487D451}"/>
                      </a:ext>
                    </a:extLst>
                  </p:cNvPr>
                  <p:cNvSpPr txBox="1"/>
                  <p:nvPr/>
                </p:nvSpPr>
                <p:spPr>
                  <a:xfrm>
                    <a:off x="2848820" y="3990154"/>
                    <a:ext cx="579591" cy="479130"/>
                  </a:xfrm>
                  <a:prstGeom prst="rect">
                    <a:avLst/>
                  </a:prstGeom>
                  <a:grpFill/>
                  <a:ln w="28575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r>
                      <a:rPr lang="en-US" sz="2000" b="1" i="1" dirty="0" err="1">
                        <a:effectLst/>
                        <a:ea typeface="Roboto" panose="02000000000000000000" pitchFamily="2" charset="0"/>
                      </a:rPr>
                      <a:t>r</a:t>
                    </a:r>
                    <a:r>
                      <a:rPr lang="en-US" sz="2000" baseline="-25000" dirty="0" err="1">
                        <a:effectLst/>
                        <a:ea typeface="Roboto" panose="02000000000000000000" pitchFamily="2" charset="0"/>
                      </a:rPr>
                      <a:t>d</a:t>
                    </a:r>
                    <a:endParaRPr lang="ru-RU" sz="2000" dirty="0">
                      <a:effectLst/>
                      <a:ea typeface="Roboto" panose="02000000000000000000" pitchFamily="2" charset="0"/>
                    </a:endParaRPr>
                  </a:p>
                </p:txBody>
              </p:sp>
              <p:grpSp>
                <p:nvGrpSpPr>
                  <p:cNvPr id="32" name="Group 6">
                    <a:extLst>
                      <a:ext uri="{FF2B5EF4-FFF2-40B4-BE49-F238E27FC236}">
                        <a16:creationId xmlns:a16="http://schemas.microsoft.com/office/drawing/2014/main" id="{60315F8C-7526-4DAC-FECC-32438E5FC02C}"/>
                      </a:ext>
                    </a:extLst>
                  </p:cNvPr>
                  <p:cNvGrpSpPr/>
                  <p:nvPr/>
                </p:nvGrpSpPr>
                <p:grpSpPr>
                  <a:xfrm>
                    <a:off x="1521251" y="3115071"/>
                    <a:ext cx="2034596" cy="2078055"/>
                    <a:chOff x="1521251" y="3115071"/>
                    <a:chExt cx="2034596" cy="2078055"/>
                  </a:xfrm>
                </p:grpSpPr>
                <p:cxnSp>
                  <p:nvCxnSpPr>
                    <p:cNvPr id="33" name="Straight Arrow Connector 8">
                      <a:extLst>
                        <a:ext uri="{FF2B5EF4-FFF2-40B4-BE49-F238E27FC236}">
                          <a16:creationId xmlns:a16="http://schemas.microsoft.com/office/drawing/2014/main" id="{A7DCD5D9-6F8C-C432-18ED-A98CD7BC83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521251" y="3115071"/>
                      <a:ext cx="2034596" cy="2078055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Arrow Connector 10">
                      <a:extLst>
                        <a:ext uri="{FF2B5EF4-FFF2-40B4-BE49-F238E27FC236}">
                          <a16:creationId xmlns:a16="http://schemas.microsoft.com/office/drawing/2014/main" id="{D52EE71F-9FAE-CCE1-18D0-8F7FEF306F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34482" y="5142513"/>
                      <a:ext cx="721365" cy="38485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 w="sm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8" name="Group 28">
                  <a:extLst>
                    <a:ext uri="{FF2B5EF4-FFF2-40B4-BE49-F238E27FC236}">
                      <a16:creationId xmlns:a16="http://schemas.microsoft.com/office/drawing/2014/main" id="{6AD1C09C-CC4C-8744-AC9E-3BDCDC9743E2}"/>
                    </a:ext>
                  </a:extLst>
                </p:cNvPr>
                <p:cNvGrpSpPr/>
                <p:nvPr/>
              </p:nvGrpSpPr>
              <p:grpSpPr>
                <a:xfrm>
                  <a:off x="2978444" y="3015757"/>
                  <a:ext cx="1342917" cy="2035314"/>
                  <a:chOff x="9086958" y="3146286"/>
                  <a:chExt cx="1342917" cy="2035314"/>
                </a:xfrm>
              </p:grpSpPr>
              <p:cxnSp>
                <p:nvCxnSpPr>
                  <p:cNvPr id="29" name="Straight Arrow Connector 36">
                    <a:extLst>
                      <a:ext uri="{FF2B5EF4-FFF2-40B4-BE49-F238E27FC236}">
                        <a16:creationId xmlns:a16="http://schemas.microsoft.com/office/drawing/2014/main" id="{D1C1BB90-9D38-22B5-28ED-0C621DEF4B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86958" y="3146286"/>
                    <a:ext cx="1342917" cy="2035314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 Box 23">
                    <a:extLst>
                      <a:ext uri="{FF2B5EF4-FFF2-40B4-BE49-F238E27FC236}">
                        <a16:creationId xmlns:a16="http://schemas.microsoft.com/office/drawing/2014/main" id="{E1E7CCFD-3DB6-ACA1-E4B7-9CEE8776C6BF}"/>
                      </a:ext>
                    </a:extLst>
                  </p:cNvPr>
                  <p:cNvSpPr txBox="1"/>
                  <p:nvPr/>
                </p:nvSpPr>
                <p:spPr>
                  <a:xfrm>
                    <a:off x="9460085" y="3995089"/>
                    <a:ext cx="420237" cy="473207"/>
                  </a:xfrm>
                  <a:prstGeom prst="rect">
                    <a:avLst/>
                  </a:prstGeom>
                  <a:grpFill/>
                  <a:ln w="28575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r>
                      <a:rPr lang="en-US" sz="2000" b="1" i="1" dirty="0">
                        <a:effectLst/>
                        <a:ea typeface="Times New Roman" panose="02020603050405020304" pitchFamily="18" charset="0"/>
                      </a:rPr>
                      <a:t>r</a:t>
                    </a:r>
                    <a:endParaRPr lang="ru-RU" sz="2000" dirty="0">
                      <a:effectLst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52F636-ED81-016D-91AD-B58968C22D09}"/>
                  </a:ext>
                </a:extLst>
              </p:cNvPr>
              <p:cNvSpPr txBox="1"/>
              <p:nvPr/>
            </p:nvSpPr>
            <p:spPr>
              <a:xfrm>
                <a:off x="4724584" y="5008628"/>
                <a:ext cx="30433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2000" b="1" i="1" dirty="0">
                    <a:ea typeface="Roboto" panose="02000000000000000000" pitchFamily="2" charset="0"/>
                    <a:cs typeface="Times New Roman" panose="02020603050405020304" pitchFamily="18" charset="0"/>
                  </a:rPr>
                  <a:t>ρ</a:t>
                </a:r>
                <a:endParaRPr lang="ru-RU" sz="2000" i="1" dirty="0"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D9CE75-7C2C-AD45-9D71-87F351DD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pPr/>
              <a:t>4</a:t>
            </a:fld>
            <a:r>
              <a:rPr lang="en-US"/>
              <a:t>/1</a:t>
            </a:r>
            <a:r>
              <a:rPr lang="ru-RU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83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9F4C6A-B033-492F-4D46-7DD19A9940C1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B5A4A-BE17-0458-2F87-CE4AFA0509A8}"/>
              </a:ext>
            </a:extLst>
          </p:cNvPr>
          <p:cNvSpPr txBox="1"/>
          <p:nvPr/>
        </p:nvSpPr>
        <p:spPr>
          <a:xfrm>
            <a:off x="179614" y="142933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ptos Light" panose="020B0004020202020204" pitchFamily="34" charset="0"/>
              </a:rPr>
              <a:t>РЕШЕНИЕ ЛИНЕАРИЗОВАННОЙ СИСТЕМЫ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DDA388-CA6C-DF7B-549B-A197C5F39C6C}"/>
                  </a:ext>
                </a:extLst>
              </p:cNvPr>
              <p:cNvSpPr txBox="1"/>
              <p:nvPr/>
            </p:nvSpPr>
            <p:spPr>
              <a:xfrm>
                <a:off x="179614" y="890466"/>
                <a:ext cx="3956958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000" dirty="0">
                    <a:ea typeface="Roboto" panose="02000000000000000000" pitchFamily="2" charset="0"/>
                  </a:rPr>
                  <a:t>Обозначим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𝐱</m:t>
                    </m:r>
                    <m:r>
                      <a:rPr lang="ru-RU" sz="2000" b="1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 :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𝛒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𝛒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ru-RU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000" b="1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DDA388-CA6C-DF7B-549B-A197C5F39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14" y="890466"/>
                <a:ext cx="3956958" cy="636585"/>
              </a:xfrm>
              <a:prstGeom prst="rect">
                <a:avLst/>
              </a:prstGeom>
              <a:blipFill>
                <a:blip r:embed="rId2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065B28-2379-AB2A-13D0-02EB351B8535}"/>
                  </a:ext>
                </a:extLst>
              </p:cNvPr>
              <p:cNvSpPr txBox="1"/>
              <p:nvPr/>
            </p:nvSpPr>
            <p:spPr>
              <a:xfrm>
                <a:off x="179614" y="1855041"/>
                <a:ext cx="4653643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𝐱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t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1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𝐱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000" i="1" dirty="0">
                  <a:ea typeface="Roboto" panose="02000000000000000000" pitchFamily="2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/>
                  <a:t> </a:t>
                </a:r>
                <a:r>
                  <a:rPr lang="ru-RU" sz="2000" dirty="0">
                    <a:ea typeface="Roboto" panose="02000000000000000000" pitchFamily="2" charset="0"/>
                  </a:rPr>
                  <a:t>– переходная матрица</a:t>
                </a:r>
                <a:br>
                  <a:rPr lang="ru-RU" sz="2000" dirty="0">
                    <a:ea typeface="Roboto" panose="02000000000000000000" pitchFamily="2" charset="0"/>
                  </a:rPr>
                </a:br>
                <a:r>
                  <a:rPr lang="ru-RU" sz="2000" dirty="0">
                    <a:ea typeface="Roboto" panose="02000000000000000000" pitchFamily="2" charset="0"/>
                  </a:rPr>
                  <a:t>	   линеаризованной системы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065B28-2379-AB2A-13D0-02EB351B8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14" y="1855041"/>
                <a:ext cx="4653643" cy="1169551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F7FEB0-2173-48FD-BC0B-AB45578BBDE4}"/>
                  </a:ext>
                </a:extLst>
              </p:cNvPr>
              <p:cNvSpPr txBox="1"/>
              <p:nvPr/>
            </p:nvSpPr>
            <p:spPr>
              <a:xfrm>
                <a:off x="179614" y="3352582"/>
                <a:ext cx="4163786" cy="1246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000" dirty="0">
                  <a:ea typeface="Roboto" panose="02000000000000000000" pitchFamily="2" charset="0"/>
                </a:endParaRPr>
              </a:p>
              <a:p>
                <a:pPr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>
                    <a:ea typeface="Roboto" panose="02000000000000000000" pitchFamily="2" charset="0"/>
                  </a:rPr>
                  <a:t> – фундаментальная 		  матрица решений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F7FEB0-2173-48FD-BC0B-AB45578BB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14" y="3352582"/>
                <a:ext cx="4163786" cy="1246495"/>
              </a:xfrm>
              <a:prstGeom prst="rect">
                <a:avLst/>
              </a:prstGeom>
              <a:blipFill>
                <a:blip r:embed="rId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638129-6B6A-7A08-5A54-2D5A7EDEF06A}"/>
                  </a:ext>
                </a:extLst>
              </p:cNvPr>
              <p:cNvSpPr txBox="1"/>
              <p:nvPr/>
            </p:nvSpPr>
            <p:spPr>
              <a:xfrm>
                <a:off x="179614" y="4927067"/>
                <a:ext cx="3956958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𝐫</m:t>
                        </m:r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t</m:t>
                            </m:r>
                          </m:e>
                        </m:d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ru-RU" sz="2000" dirty="0">
                    <a:ea typeface="Roboto" panose="02000000000000000000" pitchFamily="2" charset="0"/>
                  </a:rPr>
                  <a:t> </a:t>
                </a:r>
                <a:br>
                  <a:rPr lang="ru-RU" sz="2000" dirty="0">
                    <a:ea typeface="Roboto" panose="02000000000000000000" pitchFamily="2" charset="0"/>
                  </a:rPr>
                </a:br>
                <a:r>
                  <a:rPr lang="ru-RU" sz="2000" dirty="0">
                    <a:ea typeface="Roboto" panose="02000000000000000000" pitchFamily="2" charset="0"/>
                  </a:rPr>
                  <a:t>берётся из работы </a:t>
                </a:r>
                <a:r>
                  <a:rPr lang="en-US" sz="2000" dirty="0">
                    <a:ea typeface="Roboto" panose="02000000000000000000" pitchFamily="2" charset="0"/>
                  </a:rPr>
                  <a:t>[1]</a:t>
                </a:r>
                <a:r>
                  <a:rPr lang="ru-RU" sz="2000" dirty="0">
                    <a:ea typeface="Roboto" panose="02000000000000000000" pitchFamily="2" charset="0"/>
                  </a:rPr>
                  <a:t>,</a:t>
                </a:r>
                <a:br>
                  <a:rPr lang="ru-RU" sz="2000" dirty="0">
                    <a:ea typeface="Roboto" panose="02000000000000000000" pitchFamily="2" charset="0"/>
                  </a:rPr>
                </a:br>
                <a:r>
                  <a:rPr lang="ru-RU" sz="2000" dirty="0">
                    <a:ea typeface="Roboto" panose="02000000000000000000" pitchFamily="2" charset="0"/>
                  </a:rPr>
                  <a:t>слегка модифицируется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638129-6B6A-7A08-5A54-2D5A7EDEF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14" y="4927067"/>
                <a:ext cx="3956958" cy="1015663"/>
              </a:xfrm>
              <a:prstGeom prst="rect">
                <a:avLst/>
              </a:prstGeom>
              <a:blipFill>
                <a:blip r:embed="rId5"/>
                <a:stretch>
                  <a:fillRect l="-1538" b="-9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BFF1400-A377-CAB6-0CF7-075DE321275D}"/>
              </a:ext>
            </a:extLst>
          </p:cNvPr>
          <p:cNvSpPr txBox="1"/>
          <p:nvPr/>
        </p:nvSpPr>
        <p:spPr>
          <a:xfrm>
            <a:off x="179613" y="5962943"/>
            <a:ext cx="7984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ea typeface="Roboto" panose="02000000000000000000" pitchFamily="2" charset="0"/>
              </a:rPr>
              <a:t>[1] </a:t>
            </a:r>
            <a:r>
              <a:rPr lang="en-US" i="1" dirty="0">
                <a:effectLst/>
                <a:ea typeface="Roboto" panose="02000000000000000000" pitchFamily="2" charset="0"/>
              </a:rPr>
              <a:t>Reynolds R.G</a:t>
            </a:r>
            <a:r>
              <a:rPr lang="en-US" dirty="0">
                <a:effectLst/>
                <a:ea typeface="Roboto" panose="02000000000000000000" pitchFamily="2" charset="0"/>
              </a:rPr>
              <a:t>. Direct Solution of the Keplerian State Transition Matrix // Journal of</a:t>
            </a:r>
            <a:r>
              <a:rPr lang="ru-RU" dirty="0">
                <a:effectLst/>
                <a:ea typeface="Roboto" panose="02000000000000000000" pitchFamily="2" charset="0"/>
              </a:rPr>
              <a:t> </a:t>
            </a:r>
            <a:r>
              <a:rPr lang="en-US" dirty="0">
                <a:effectLst/>
                <a:ea typeface="Roboto" panose="02000000000000000000" pitchFamily="2" charset="0"/>
              </a:rPr>
              <a:t>Guidance,</a:t>
            </a:r>
            <a:r>
              <a:rPr lang="ru-RU" dirty="0">
                <a:effectLst/>
                <a:ea typeface="Roboto" panose="02000000000000000000" pitchFamily="2" charset="0"/>
              </a:rPr>
              <a:t> </a:t>
            </a:r>
            <a:r>
              <a:rPr lang="en-US" dirty="0">
                <a:effectLst/>
                <a:ea typeface="Roboto" panose="02000000000000000000" pitchFamily="2" charset="0"/>
              </a:rPr>
              <a:t>Control, and Dynamics, 2022. Vol. 45. № 6.  P. 1162-1165.</a:t>
            </a:r>
            <a:endParaRPr lang="ru-RU" dirty="0">
              <a:ea typeface="Roboto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E69ADA-EC96-0939-9059-F557BFABC7B7}"/>
                  </a:ext>
                </a:extLst>
              </p:cNvPr>
              <p:cNvSpPr txBox="1"/>
              <p:nvPr/>
            </p:nvSpPr>
            <p:spPr>
              <a:xfrm>
                <a:off x="6285139" y="890466"/>
                <a:ext cx="3758293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000" dirty="0">
                    <a:ea typeface="Roboto" panose="02000000000000000000" pitchFamily="2" charset="0"/>
                  </a:rPr>
                  <a:t>Получаем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𝐱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l-GR" sz="20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𝛏</m:t>
                    </m:r>
                  </m:oMath>
                </a14:m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,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l-GR" sz="20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𝛏</m:t>
                    </m:r>
                    <m:r>
                      <a:rPr lang="ru-R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1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𝐱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E69ADA-EC96-0939-9059-F557BFABC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39" y="890466"/>
                <a:ext cx="3758293" cy="784830"/>
              </a:xfrm>
              <a:prstGeom prst="rect">
                <a:avLst/>
              </a:prstGeom>
              <a:blipFill>
                <a:blip r:embed="rId6"/>
                <a:stretch>
                  <a:fillRect l="-1621" t="-3876" b="-13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F3F8F4-B4DE-180D-FD44-9FF5909A86B8}"/>
                  </a:ext>
                </a:extLst>
              </p:cNvPr>
              <p:cNvSpPr txBox="1"/>
              <p:nvPr/>
            </p:nvSpPr>
            <p:spPr>
              <a:xfrm>
                <a:off x="6285138" y="1855041"/>
                <a:ext cx="4346125" cy="1559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l-GR" sz="20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𝛏</m:t>
                    </m:r>
                  </m:oMath>
                </a14:m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задаёт начальные условия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𝛏</m:t>
                      </m:r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ru-RU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ru-RU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ru-RU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ru-RU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ru-RU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ru-RU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ru-RU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ru-RU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ru-RU" sz="20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ru-RU" sz="2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ru-RU" sz="2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𝛾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ru-RU" sz="2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ru-RU" sz="2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ru-RU" sz="2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ru-RU" sz="2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𝛾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ru-RU" sz="2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ru-R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Т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Компоненты </a:t>
                </a:r>
                <a14:m>
                  <m:oMath xmlns:m="http://schemas.openxmlformats.org/officeDocument/2006/math">
                    <m:r>
                      <a:rPr lang="el-GR" sz="20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𝛏</m:t>
                    </m:r>
                  </m:oMath>
                </a14:m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– размерные!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Измеряются в км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F3F8F4-B4DE-180D-FD44-9FF5909A8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38" y="1855041"/>
                <a:ext cx="4346125" cy="1559786"/>
              </a:xfrm>
              <a:prstGeom prst="rect">
                <a:avLst/>
              </a:prstGeom>
              <a:blipFill>
                <a:blip r:embed="rId7"/>
                <a:stretch>
                  <a:fillRect l="-1403" t="-1563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464E13B-8943-C027-68F4-7EDC186F6BCA}"/>
              </a:ext>
            </a:extLst>
          </p:cNvPr>
          <p:cNvSpPr txBox="1"/>
          <p:nvPr/>
        </p:nvSpPr>
        <p:spPr>
          <a:xfrm>
            <a:off x="4427460" y="3724461"/>
            <a:ext cx="4465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a typeface="Roboto" panose="02000000000000000000" pitchFamily="2" charset="0"/>
              </a:rPr>
              <a:t>Для явной записи матрицы </a:t>
            </a:r>
            <a:r>
              <a:rPr lang="en-GB" sz="2000" i="1" dirty="0">
                <a:ea typeface="Roboto" panose="02000000000000000000" pitchFamily="2" charset="0"/>
              </a:rPr>
              <a:t>U</a:t>
            </a:r>
            <a:r>
              <a:rPr lang="en-GB" sz="2000" dirty="0">
                <a:ea typeface="Roboto" panose="02000000000000000000" pitchFamily="2" charset="0"/>
              </a:rPr>
              <a:t> </a:t>
            </a:r>
            <a:r>
              <a:rPr lang="ru-RU" sz="2000" dirty="0">
                <a:ea typeface="Roboto" panose="02000000000000000000" pitchFamily="2" charset="0"/>
              </a:rPr>
              <a:t>необходимо ввести конкретную СК</a:t>
            </a:r>
            <a:endParaRPr lang="ru-RU" sz="2000" b="1" i="1" dirty="0">
              <a:ea typeface="Roboto" panose="02000000000000000000" pitchFamily="2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B15B1C3-79A5-26E6-7AAF-3AFE8EB8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pPr/>
              <a:t>5</a:t>
            </a:fld>
            <a:r>
              <a:rPr lang="en-US"/>
              <a:t>/1</a:t>
            </a:r>
            <a:r>
              <a:rPr lang="ru-RU"/>
              <a:t>4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43626D-F0A0-B571-FFCF-398DA2202359}"/>
                  </a:ext>
                </a:extLst>
              </p:cNvPr>
              <p:cNvSpPr txBox="1"/>
              <p:nvPr/>
            </p:nvSpPr>
            <p:spPr>
              <a:xfrm>
                <a:off x="3396193" y="4442453"/>
                <a:ext cx="7235070" cy="1407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𝐫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 b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𝐫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𝐫</m:t>
                                        </m:r>
                                      </m:e>
                                    </m:d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𝐯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𝐜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𝐫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>
                                                    <a:latin typeface="Cambria Math" panose="02040503050406030204" pitchFamily="18" charset="0"/>
                                                    <a:ea typeface="Roboto" panose="02000000000000000000" pitchFamily="2" charset="0"/>
                                                  </a:rPr>
                                                  <m:t>𝐫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>
                                                <a:latin typeface="Cambria Math" panose="02040503050406030204" pitchFamily="18" charset="0"/>
                                                <a:ea typeface="Roboto" panose="02000000000000000000" pitchFamily="2" charset="0"/>
                                              </a:rPr>
                                              <m:t>𝐫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𝐯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μ</m:t>
                                    </m:r>
                                  </m:num>
                                  <m:den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>
                                                <a:latin typeface="Cambria Math" panose="02040503050406030204" pitchFamily="18" charset="0"/>
                                                <a:ea typeface="Roboto" panose="02000000000000000000" pitchFamily="2" charset="0"/>
                                              </a:rPr>
                                              <m:t>𝐫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𝐫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43626D-F0A0-B571-FFCF-398DA2202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193" y="4442453"/>
                <a:ext cx="7235070" cy="14073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3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920218-8FB2-7F01-186C-69DBF2516197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18496-0D26-4A47-CFAF-F462E01A0049}"/>
              </a:ext>
            </a:extLst>
          </p:cNvPr>
          <p:cNvSpPr txBox="1"/>
          <p:nvPr/>
        </p:nvSpPr>
        <p:spPr>
          <a:xfrm>
            <a:off x="179614" y="142933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ptos Light" panose="020B0004020202020204" pitchFamily="34" charset="0"/>
              </a:rPr>
              <a:t>АСИМПТОТИЧЕСКАЯ СИСТЕМА КООРДИНАТ И ПЕРЕМЕННАЯ </a:t>
            </a:r>
            <a:r>
              <a:rPr lang="el-GR" sz="2400" i="1" dirty="0">
                <a:latin typeface="Aptos Light" panose="020B0004020202020204" pitchFamily="34" charset="0"/>
                <a:ea typeface="Roboto Light" panose="02000000000000000000" pitchFamily="2" charset="0"/>
              </a:rPr>
              <a:t>δ</a:t>
            </a:r>
            <a:endParaRPr lang="ru-RU" sz="2400" dirty="0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D8AB92-A8FB-32B7-658A-DB36EAB23C2E}"/>
                  </a:ext>
                </a:extLst>
              </p:cNvPr>
              <p:cNvSpPr txBox="1"/>
              <p:nvPr/>
            </p:nvSpPr>
            <p:spPr>
              <a:xfrm>
                <a:off x="619764" y="857012"/>
                <a:ext cx="76098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buClr>
                    <a:srgbClr val="0070C0"/>
                  </a:buClr>
                </a:pPr>
                <a:r>
                  <a:rPr lang="ru-RU" sz="2000" dirty="0">
                    <a:ea typeface="Roboto" panose="02000000000000000000" pitchFamily="2" charset="0"/>
                  </a:rPr>
                  <a:t>Задаётся опорная гипербола</a:t>
                </a:r>
                <a:r>
                  <a:rPr lang="en-US" sz="2000" dirty="0">
                    <a:ea typeface="Roboto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a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e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i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Ω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τ</m:t>
                        </m:r>
                      </m:e>
                    </m:d>
                  </m:oMath>
                </a14:m>
                <a:endParaRPr lang="ru-RU" sz="2000" dirty="0"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D8AB92-A8FB-32B7-658A-DB36EAB23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4" y="857012"/>
                <a:ext cx="7609835" cy="400110"/>
              </a:xfrm>
              <a:prstGeom prst="rect">
                <a:avLst/>
              </a:prstGeom>
              <a:blipFill>
                <a:blip r:embed="rId2"/>
                <a:stretch>
                  <a:fillRect l="-881" t="-7692" b="-2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59C294C-56E5-A787-7976-66563C53E758}"/>
              </a:ext>
            </a:extLst>
          </p:cNvPr>
          <p:cNvSpPr txBox="1"/>
          <p:nvPr/>
        </p:nvSpPr>
        <p:spPr>
          <a:xfrm>
            <a:off x="631552" y="1415044"/>
            <a:ext cx="7290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ru-RU" sz="2000" dirty="0">
                <a:ea typeface="Roboto" panose="02000000000000000000" pitchFamily="2" charset="0"/>
              </a:rPr>
              <a:t>Вводится асимптотическая система координат (АСК)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ea typeface="Roboto" panose="02000000000000000000" pitchFamily="2" charset="0"/>
              </a:rPr>
              <a:t>Начало отсчёта – притягивающий центр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ea typeface="Roboto" panose="02000000000000000000" pitchFamily="2" charset="0"/>
              </a:rPr>
              <a:t>e</a:t>
            </a:r>
            <a:r>
              <a:rPr lang="en-US" sz="2000" baseline="-25000" dirty="0">
                <a:ea typeface="Roboto" panose="02000000000000000000" pitchFamily="2" charset="0"/>
              </a:rPr>
              <a:t>1</a:t>
            </a:r>
            <a:r>
              <a:rPr lang="en-US" sz="2000" dirty="0">
                <a:ea typeface="Roboto" panose="02000000000000000000" pitchFamily="2" charset="0"/>
              </a:rPr>
              <a:t> </a:t>
            </a:r>
            <a:r>
              <a:rPr lang="ru-RU" sz="2000" dirty="0">
                <a:ea typeface="Roboto" panose="02000000000000000000" pitchFamily="2" charset="0"/>
              </a:rPr>
              <a:t>– по уходящей асимптоте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ea typeface="Roboto" panose="02000000000000000000" pitchFamily="2" charset="0"/>
              </a:rPr>
              <a:t>e</a:t>
            </a:r>
            <a:r>
              <a:rPr lang="en-US" sz="2000" baseline="-25000" dirty="0">
                <a:ea typeface="Roboto" panose="02000000000000000000" pitchFamily="2" charset="0"/>
              </a:rPr>
              <a:t>2</a:t>
            </a:r>
            <a:r>
              <a:rPr lang="en-US" sz="2000" dirty="0">
                <a:ea typeface="Roboto" panose="02000000000000000000" pitchFamily="2" charset="0"/>
              </a:rPr>
              <a:t> </a:t>
            </a:r>
            <a:r>
              <a:rPr lang="ru-RU" sz="2000" dirty="0">
                <a:ea typeface="Roboto" panose="02000000000000000000" pitchFamily="2" charset="0"/>
              </a:rPr>
              <a:t>– до правой тройки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ea typeface="Roboto" panose="02000000000000000000" pitchFamily="2" charset="0"/>
              </a:rPr>
              <a:t>e</a:t>
            </a:r>
            <a:r>
              <a:rPr lang="en-US" sz="2000" baseline="-25000" dirty="0">
                <a:ea typeface="Roboto" panose="02000000000000000000" pitchFamily="2" charset="0"/>
              </a:rPr>
              <a:t>3</a:t>
            </a:r>
            <a:r>
              <a:rPr lang="ru-RU" sz="2000" dirty="0">
                <a:ea typeface="Roboto" panose="02000000000000000000" pitchFamily="2" charset="0"/>
              </a:rPr>
              <a:t> – по интегралу площадей</a:t>
            </a:r>
          </a:p>
        </p:txBody>
      </p:sp>
      <p:grpSp>
        <p:nvGrpSpPr>
          <p:cNvPr id="8" name="Group 186">
            <a:extLst>
              <a:ext uri="{FF2B5EF4-FFF2-40B4-BE49-F238E27FC236}">
                <a16:creationId xmlns:a16="http://schemas.microsoft.com/office/drawing/2014/main" id="{7D774403-F65F-A03C-0FCC-150194057663}"/>
              </a:ext>
            </a:extLst>
          </p:cNvPr>
          <p:cNvGrpSpPr/>
          <p:nvPr/>
        </p:nvGrpSpPr>
        <p:grpSpPr>
          <a:xfrm>
            <a:off x="6907511" y="1043994"/>
            <a:ext cx="4536612" cy="5077472"/>
            <a:chOff x="6907511" y="1043994"/>
            <a:chExt cx="4536612" cy="5077472"/>
          </a:xfrm>
        </p:grpSpPr>
        <p:grpSp>
          <p:nvGrpSpPr>
            <p:cNvPr id="9" name="Group 167">
              <a:extLst>
                <a:ext uri="{FF2B5EF4-FFF2-40B4-BE49-F238E27FC236}">
                  <a16:creationId xmlns:a16="http://schemas.microsoft.com/office/drawing/2014/main" id="{6E3170BB-09B8-585D-6330-6A0998BBC32F}"/>
                </a:ext>
              </a:extLst>
            </p:cNvPr>
            <p:cNvGrpSpPr/>
            <p:nvPr/>
          </p:nvGrpSpPr>
          <p:grpSpPr>
            <a:xfrm>
              <a:off x="6907511" y="1043994"/>
              <a:ext cx="4536612" cy="5077472"/>
              <a:chOff x="850201" y="1801737"/>
              <a:chExt cx="3620829" cy="4052508"/>
            </a:xfrm>
          </p:grpSpPr>
          <p:grpSp>
            <p:nvGrpSpPr>
              <p:cNvPr id="11" name="Group 138">
                <a:extLst>
                  <a:ext uri="{FF2B5EF4-FFF2-40B4-BE49-F238E27FC236}">
                    <a16:creationId xmlns:a16="http://schemas.microsoft.com/office/drawing/2014/main" id="{A293C871-F44E-C530-FE6C-A5304BD38203}"/>
                  </a:ext>
                </a:extLst>
              </p:cNvPr>
              <p:cNvGrpSpPr/>
              <p:nvPr/>
            </p:nvGrpSpPr>
            <p:grpSpPr>
              <a:xfrm>
                <a:off x="2009858" y="1852873"/>
                <a:ext cx="2411000" cy="3855943"/>
                <a:chOff x="522839" y="49126"/>
                <a:chExt cx="1027519" cy="1529154"/>
              </a:xfrm>
            </p:grpSpPr>
            <p:sp>
              <p:nvSpPr>
                <p:cNvPr id="17" name="Arc 150">
                  <a:extLst>
                    <a:ext uri="{FF2B5EF4-FFF2-40B4-BE49-F238E27FC236}">
                      <a16:creationId xmlns:a16="http://schemas.microsoft.com/office/drawing/2014/main" id="{06416E56-DDD0-8DA7-0A2E-DADB5599605A}"/>
                    </a:ext>
                  </a:extLst>
                </p:cNvPr>
                <p:cNvSpPr/>
                <p:nvPr/>
              </p:nvSpPr>
              <p:spPr>
                <a:xfrm rot="10800000">
                  <a:off x="522839" y="495209"/>
                  <a:ext cx="548455" cy="449526"/>
                </a:xfrm>
                <a:prstGeom prst="arc">
                  <a:avLst>
                    <a:gd name="adj1" fmla="val 18845932"/>
                    <a:gd name="adj2" fmla="val 3340117"/>
                  </a:avLst>
                </a:prstGeom>
                <a:ln w="38100"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sz="2000"/>
                </a:p>
              </p:txBody>
            </p:sp>
            <p:cxnSp>
              <p:nvCxnSpPr>
                <p:cNvPr id="18" name="Straight Connector 151">
                  <a:extLst>
                    <a:ext uri="{FF2B5EF4-FFF2-40B4-BE49-F238E27FC236}">
                      <a16:creationId xmlns:a16="http://schemas.microsoft.com/office/drawing/2014/main" id="{13DA2053-3806-E355-B894-1869F538D8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382" y="49126"/>
                  <a:ext cx="938976" cy="499761"/>
                </a:xfrm>
                <a:prstGeom prst="line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52">
                  <a:extLst>
                    <a:ext uri="{FF2B5EF4-FFF2-40B4-BE49-F238E27FC236}">
                      <a16:creationId xmlns:a16="http://schemas.microsoft.com/office/drawing/2014/main" id="{4CD1411B-D114-3221-3E7D-A3F5A1E48728}"/>
                    </a:ext>
                  </a:extLst>
                </p:cNvPr>
                <p:cNvCxnSpPr/>
                <p:nvPr/>
              </p:nvCxnSpPr>
              <p:spPr>
                <a:xfrm>
                  <a:off x="567929" y="844255"/>
                  <a:ext cx="952731" cy="734025"/>
                </a:xfrm>
                <a:prstGeom prst="lin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66">
                <a:extLst>
                  <a:ext uri="{FF2B5EF4-FFF2-40B4-BE49-F238E27FC236}">
                    <a16:creationId xmlns:a16="http://schemas.microsoft.com/office/drawing/2014/main" id="{F070EE8E-7F0A-9626-1D5B-B93A71BE3E42}"/>
                  </a:ext>
                </a:extLst>
              </p:cNvPr>
              <p:cNvGrpSpPr/>
              <p:nvPr/>
            </p:nvGrpSpPr>
            <p:grpSpPr>
              <a:xfrm>
                <a:off x="850201" y="1801737"/>
                <a:ext cx="3620829" cy="4052508"/>
                <a:chOff x="850201" y="1801737"/>
                <a:chExt cx="3620829" cy="4052508"/>
              </a:xfrm>
            </p:grpSpPr>
            <p:grpSp>
              <p:nvGrpSpPr>
                <p:cNvPr id="13" name="Group 141">
                  <a:extLst>
                    <a:ext uri="{FF2B5EF4-FFF2-40B4-BE49-F238E27FC236}">
                      <a16:creationId xmlns:a16="http://schemas.microsoft.com/office/drawing/2014/main" id="{9F5CF98A-0F2A-16F5-5C1F-0B50EB4FB3C7}"/>
                    </a:ext>
                  </a:extLst>
                </p:cNvPr>
                <p:cNvGrpSpPr/>
                <p:nvPr/>
              </p:nvGrpSpPr>
              <p:grpSpPr>
                <a:xfrm>
                  <a:off x="850201" y="1801737"/>
                  <a:ext cx="3620829" cy="4052508"/>
                  <a:chOff x="447676" y="404291"/>
                  <a:chExt cx="1543123" cy="1607106"/>
                </a:xfrm>
              </p:grpSpPr>
              <p:cxnSp>
                <p:nvCxnSpPr>
                  <p:cNvPr id="15" name="Straight Connector 147">
                    <a:extLst>
                      <a:ext uri="{FF2B5EF4-FFF2-40B4-BE49-F238E27FC236}">
                        <a16:creationId xmlns:a16="http://schemas.microsoft.com/office/drawing/2014/main" id="{9AD25DE1-FDB9-C115-514C-3891F95A35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3627" y="965529"/>
                    <a:ext cx="1507172" cy="10458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46">
                    <a:extLst>
                      <a:ext uri="{FF2B5EF4-FFF2-40B4-BE49-F238E27FC236}">
                        <a16:creationId xmlns:a16="http://schemas.microsoft.com/office/drawing/2014/main" id="{1463C2BF-FDFA-8B45-12D5-551D7AE5AB1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47676" y="404291"/>
                    <a:ext cx="1527538" cy="75741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" name="Oval 153">
                  <a:extLst>
                    <a:ext uri="{FF2B5EF4-FFF2-40B4-BE49-F238E27FC236}">
                      <a16:creationId xmlns:a16="http://schemas.microsoft.com/office/drawing/2014/main" id="{CCEB5EDF-D35A-55CE-3D3F-A8730C41CC6E}"/>
                    </a:ext>
                  </a:extLst>
                </p:cNvPr>
                <p:cNvSpPr/>
                <p:nvPr/>
              </p:nvSpPr>
              <p:spPr>
                <a:xfrm>
                  <a:off x="2505157" y="3370887"/>
                  <a:ext cx="205228" cy="22055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sz="2000" dirty="0"/>
                </a:p>
              </p:txBody>
            </p:sp>
          </p:grpSp>
        </p:grpSp>
        <p:cxnSp>
          <p:nvCxnSpPr>
            <p:cNvPr id="10" name="Straight Connector 183">
              <a:extLst>
                <a:ext uri="{FF2B5EF4-FFF2-40B4-BE49-F238E27FC236}">
                  <a16:creationId xmlns:a16="http://schemas.microsoft.com/office/drawing/2014/main" id="{2C545CC7-E449-E0C4-39B1-D60579F0ED8A}"/>
                </a:ext>
              </a:extLst>
            </p:cNvPr>
            <p:cNvCxnSpPr>
              <a:cxnSpLocks/>
            </p:cNvCxnSpPr>
            <p:nvPr/>
          </p:nvCxnSpPr>
          <p:spPr>
            <a:xfrm>
              <a:off x="6907511" y="3146286"/>
              <a:ext cx="453661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381F7F-E9FD-B205-AE1E-7BDFD28AFB12}"/>
                  </a:ext>
                </a:extLst>
              </p:cNvPr>
              <p:cNvSpPr txBox="1"/>
              <p:nvPr/>
            </p:nvSpPr>
            <p:spPr>
              <a:xfrm>
                <a:off x="632159" y="3437953"/>
                <a:ext cx="6635040" cy="2818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buClr>
                    <a:srgbClr val="0070C0"/>
                  </a:buClr>
                </a:pPr>
                <a:r>
                  <a:rPr lang="ru-RU" sz="2000" dirty="0">
                    <a:ea typeface="Roboto" panose="02000000000000000000" pitchFamily="2" charset="0"/>
                  </a:rPr>
                  <a:t>Вводится переменная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ru-RU" sz="2000" dirty="0">
                  <a:ea typeface="Roboto" panose="02000000000000000000" pitchFamily="2" charset="0"/>
                </a:endParaRPr>
              </a:p>
              <a:p>
                <a:pPr marL="342900" indent="-342900">
                  <a:spcAft>
                    <a:spcPts val="600"/>
                  </a:spcAft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000" dirty="0">
                    <a:ea typeface="Roboto" panose="02000000000000000000" pitchFamily="2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ea typeface="Roboto" panose="02000000000000000000" pitchFamily="2" charset="0"/>
                    <a:cs typeface="Times New Roman" panose="02020603050405020304" pitchFamily="18" charset="0"/>
                  </a:rPr>
                  <a:t>истинная аномалия ведущего аппарата</a:t>
                </a:r>
              </a:p>
              <a:p>
                <a:pPr marL="800100" lvl="1" indent="-342900">
                  <a:spcAft>
                    <a:spcPts val="600"/>
                  </a:spcAft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dirty="0">
                  <a:ea typeface="Roboto" panose="02000000000000000000" pitchFamily="2" charset="0"/>
                </a:endParaRPr>
              </a:p>
              <a:p>
                <a:pPr marL="342900" indent="-342900">
                  <a:spcAft>
                    <a:spcPts val="600"/>
                  </a:spcAft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US" sz="2000" dirty="0">
                  <a:ea typeface="Roboto" panose="02000000000000000000" pitchFamily="2" charset="0"/>
                </a:endParaRPr>
              </a:p>
              <a:p>
                <a:pPr marL="800100" lvl="1" indent="-342900">
                  <a:lnSpc>
                    <a:spcPct val="125000"/>
                  </a:lnSpc>
                  <a:spcAft>
                    <a:spcPts val="600"/>
                  </a:spcAft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0, 2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ru-RU" sz="2000" b="0" i="1" dirty="0">
                  <a:ea typeface="Cambria Math" panose="02040503050406030204" pitchFamily="18" charset="0"/>
                </a:endParaRPr>
              </a:p>
              <a:p>
                <a:pPr marL="800100" lvl="1" indent="-342900">
                  <a:lnSpc>
                    <a:spcPct val="125000"/>
                  </a:lnSpc>
                  <a:spcAft>
                    <a:spcPts val="600"/>
                  </a:spcAft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groupChr>
                      <m:groupChrPr>
                        <m:chr m:val="→"/>
                        <m:pos m:val="top"/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→+∞</m:t>
                        </m:r>
                      </m:e>
                    </m:groupCh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000" dirty="0">
                    <a:ea typeface="Roboto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endParaRPr lang="ru-RU" sz="2000" dirty="0"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381F7F-E9FD-B205-AE1E-7BDFD28AF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59" y="3437953"/>
                <a:ext cx="6635040" cy="2818336"/>
              </a:xfrm>
              <a:prstGeom prst="rect">
                <a:avLst/>
              </a:prstGeom>
              <a:blipFill>
                <a:blip r:embed="rId3"/>
                <a:stretch>
                  <a:fillRect l="-1011" t="-1082" b="-1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69">
            <a:extLst>
              <a:ext uri="{FF2B5EF4-FFF2-40B4-BE49-F238E27FC236}">
                <a16:creationId xmlns:a16="http://schemas.microsoft.com/office/drawing/2014/main" id="{DA79FFCD-EB71-1C3F-1761-B03FDC7A658D}"/>
              </a:ext>
            </a:extLst>
          </p:cNvPr>
          <p:cNvGrpSpPr/>
          <p:nvPr/>
        </p:nvGrpSpPr>
        <p:grpSpPr>
          <a:xfrm>
            <a:off x="8988075" y="1996094"/>
            <a:ext cx="1700351" cy="1940985"/>
            <a:chOff x="6961802" y="2000522"/>
            <a:chExt cx="1357110" cy="1549168"/>
          </a:xfrm>
        </p:grpSpPr>
        <p:sp>
          <p:nvSpPr>
            <p:cNvPr id="22" name="Text Box 23">
              <a:extLst>
                <a:ext uri="{FF2B5EF4-FFF2-40B4-BE49-F238E27FC236}">
                  <a16:creationId xmlns:a16="http://schemas.microsoft.com/office/drawing/2014/main" id="{3B04D002-46CE-6664-6091-73B570D5AA45}"/>
                </a:ext>
              </a:extLst>
            </p:cNvPr>
            <p:cNvSpPr txBox="1"/>
            <p:nvPr/>
          </p:nvSpPr>
          <p:spPr>
            <a:xfrm>
              <a:off x="7696527" y="3151766"/>
              <a:ext cx="335406" cy="3979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24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3" name="Group 156">
              <a:extLst>
                <a:ext uri="{FF2B5EF4-FFF2-40B4-BE49-F238E27FC236}">
                  <a16:creationId xmlns:a16="http://schemas.microsoft.com/office/drawing/2014/main" id="{9A840B6F-6A6C-F315-0673-141CBA0AC2D5}"/>
                </a:ext>
              </a:extLst>
            </p:cNvPr>
            <p:cNvGrpSpPr/>
            <p:nvPr/>
          </p:nvGrpSpPr>
          <p:grpSpPr>
            <a:xfrm>
              <a:off x="6961802" y="2000522"/>
              <a:ext cx="1357110" cy="1417826"/>
              <a:chOff x="958187" y="762184"/>
              <a:chExt cx="578373" cy="562268"/>
            </a:xfrm>
            <a:noFill/>
          </p:grpSpPr>
          <p:sp>
            <p:nvSpPr>
              <p:cNvPr id="24" name="Oval 157">
                <a:extLst>
                  <a:ext uri="{FF2B5EF4-FFF2-40B4-BE49-F238E27FC236}">
                    <a16:creationId xmlns:a16="http://schemas.microsoft.com/office/drawing/2014/main" id="{A5266B95-906A-C217-25A6-AF02A5AC7D7A}"/>
                  </a:ext>
                </a:extLst>
              </p:cNvPr>
              <p:cNvSpPr/>
              <p:nvPr/>
            </p:nvSpPr>
            <p:spPr>
              <a:xfrm>
                <a:off x="958187" y="1085301"/>
                <a:ext cx="87464" cy="874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25" name="Group 158">
                <a:extLst>
                  <a:ext uri="{FF2B5EF4-FFF2-40B4-BE49-F238E27FC236}">
                    <a16:creationId xmlns:a16="http://schemas.microsoft.com/office/drawing/2014/main" id="{1A9BE40D-F50F-416E-2D15-246FB59C8B78}"/>
                  </a:ext>
                </a:extLst>
              </p:cNvPr>
              <p:cNvGrpSpPr/>
              <p:nvPr/>
            </p:nvGrpSpPr>
            <p:grpSpPr>
              <a:xfrm>
                <a:off x="991821" y="762184"/>
                <a:ext cx="544739" cy="562268"/>
                <a:chOff x="991821" y="762184"/>
                <a:chExt cx="544739" cy="562268"/>
              </a:xfrm>
              <a:grpFill/>
            </p:grpSpPr>
            <p:sp>
              <p:nvSpPr>
                <p:cNvPr id="26" name="Text Box 23">
                  <a:extLst>
                    <a:ext uri="{FF2B5EF4-FFF2-40B4-BE49-F238E27FC236}">
                      <a16:creationId xmlns:a16="http://schemas.microsoft.com/office/drawing/2014/main" id="{36206C26-3632-6299-1EA0-993FEDC3D248}"/>
                    </a:ext>
                  </a:extLst>
                </p:cNvPr>
                <p:cNvSpPr txBox="1"/>
                <p:nvPr/>
              </p:nvSpPr>
              <p:spPr>
                <a:xfrm>
                  <a:off x="1204455" y="762184"/>
                  <a:ext cx="332105" cy="320629"/>
                </a:xfrm>
                <a:prstGeom prst="rect">
                  <a:avLst/>
                </a:prstGeom>
                <a:grp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24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e</a:t>
                  </a:r>
                  <a:r>
                    <a:rPr lang="en-US" sz="2400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2</a:t>
                  </a:r>
                  <a:endPara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27" name="Straight Arrow Connector 160">
                  <a:extLst>
                    <a:ext uri="{FF2B5EF4-FFF2-40B4-BE49-F238E27FC236}">
                      <a16:creationId xmlns:a16="http://schemas.microsoft.com/office/drawing/2014/main" id="{706A16D3-8DDE-AFD9-7E4D-7B73A0AEDD20}"/>
                    </a:ext>
                  </a:extLst>
                </p:cNvPr>
                <p:cNvCxnSpPr/>
                <p:nvPr/>
              </p:nvCxnSpPr>
              <p:spPr>
                <a:xfrm flipV="1">
                  <a:off x="991911" y="839582"/>
                  <a:ext cx="210062" cy="293940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161">
                  <a:extLst>
                    <a:ext uri="{FF2B5EF4-FFF2-40B4-BE49-F238E27FC236}">
                      <a16:creationId xmlns:a16="http://schemas.microsoft.com/office/drawing/2014/main" id="{9D9320AB-B7D0-894E-C08A-C29F7B6474DE}"/>
                    </a:ext>
                  </a:extLst>
                </p:cNvPr>
                <p:cNvCxnSpPr/>
                <p:nvPr/>
              </p:nvCxnSpPr>
              <p:spPr>
                <a:xfrm>
                  <a:off x="991821" y="1126239"/>
                  <a:ext cx="279490" cy="198213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9" name="Group 21">
            <a:extLst>
              <a:ext uri="{FF2B5EF4-FFF2-40B4-BE49-F238E27FC236}">
                <a16:creationId xmlns:a16="http://schemas.microsoft.com/office/drawing/2014/main" id="{A21CE178-FBD6-B407-86D4-B5410B7CAA32}"/>
              </a:ext>
            </a:extLst>
          </p:cNvPr>
          <p:cNvGrpSpPr/>
          <p:nvPr/>
        </p:nvGrpSpPr>
        <p:grpSpPr>
          <a:xfrm>
            <a:off x="8730959" y="2697913"/>
            <a:ext cx="1698916" cy="2483687"/>
            <a:chOff x="8730959" y="2697913"/>
            <a:chExt cx="1698916" cy="2483687"/>
          </a:xfrm>
        </p:grpSpPr>
        <p:grpSp>
          <p:nvGrpSpPr>
            <p:cNvPr id="30" name="Group 22">
              <a:extLst>
                <a:ext uri="{FF2B5EF4-FFF2-40B4-BE49-F238E27FC236}">
                  <a16:creationId xmlns:a16="http://schemas.microsoft.com/office/drawing/2014/main" id="{79F71678-EEA7-5919-536A-370AF1C690EE}"/>
                </a:ext>
              </a:extLst>
            </p:cNvPr>
            <p:cNvGrpSpPr/>
            <p:nvPr/>
          </p:nvGrpSpPr>
          <p:grpSpPr>
            <a:xfrm>
              <a:off x="9086958" y="3146286"/>
              <a:ext cx="1342917" cy="2035314"/>
              <a:chOff x="9086958" y="3146286"/>
              <a:chExt cx="1342917" cy="2035314"/>
            </a:xfrm>
          </p:grpSpPr>
          <p:cxnSp>
            <p:nvCxnSpPr>
              <p:cNvPr id="38" name="Straight Arrow Connector 30">
                <a:extLst>
                  <a:ext uri="{FF2B5EF4-FFF2-40B4-BE49-F238E27FC236}">
                    <a16:creationId xmlns:a16="http://schemas.microsoft.com/office/drawing/2014/main" id="{78B9419A-0B54-EB79-1876-A321B71C79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6958" y="3146286"/>
                <a:ext cx="1342917" cy="203531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 Box 23">
                <a:extLst>
                  <a:ext uri="{FF2B5EF4-FFF2-40B4-BE49-F238E27FC236}">
                    <a16:creationId xmlns:a16="http://schemas.microsoft.com/office/drawing/2014/main" id="{C7CCDF46-E1E5-8DC3-FD2B-166A16C8CDF2}"/>
                  </a:ext>
                </a:extLst>
              </p:cNvPr>
              <p:cNvSpPr txBox="1"/>
              <p:nvPr/>
            </p:nvSpPr>
            <p:spPr>
              <a:xfrm>
                <a:off x="9473255" y="4030567"/>
                <a:ext cx="420237" cy="473207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</a:t>
                </a:r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23">
              <a:extLst>
                <a:ext uri="{FF2B5EF4-FFF2-40B4-BE49-F238E27FC236}">
                  <a16:creationId xmlns:a16="http://schemas.microsoft.com/office/drawing/2014/main" id="{6A61586B-15A6-BA2E-803F-21168C8B941A}"/>
                </a:ext>
              </a:extLst>
            </p:cNvPr>
            <p:cNvGrpSpPr/>
            <p:nvPr/>
          </p:nvGrpSpPr>
          <p:grpSpPr>
            <a:xfrm>
              <a:off x="8730959" y="2697913"/>
              <a:ext cx="1166758" cy="1302553"/>
              <a:chOff x="8730959" y="2697913"/>
              <a:chExt cx="1166758" cy="1302553"/>
            </a:xfrm>
          </p:grpSpPr>
          <p:grpSp>
            <p:nvGrpSpPr>
              <p:cNvPr id="32" name="Group 24">
                <a:extLst>
                  <a:ext uri="{FF2B5EF4-FFF2-40B4-BE49-F238E27FC236}">
                    <a16:creationId xmlns:a16="http://schemas.microsoft.com/office/drawing/2014/main" id="{56F7A06D-4B00-9C8E-8063-703F78A17AD4}"/>
                  </a:ext>
                </a:extLst>
              </p:cNvPr>
              <p:cNvGrpSpPr/>
              <p:nvPr/>
            </p:nvGrpSpPr>
            <p:grpSpPr>
              <a:xfrm>
                <a:off x="8730959" y="2697913"/>
                <a:ext cx="980505" cy="1154446"/>
                <a:chOff x="8730959" y="2697913"/>
                <a:chExt cx="980505" cy="1154446"/>
              </a:xfrm>
            </p:grpSpPr>
            <p:sp>
              <p:nvSpPr>
                <p:cNvPr id="36" name="Arc 28">
                  <a:extLst>
                    <a:ext uri="{FF2B5EF4-FFF2-40B4-BE49-F238E27FC236}">
                      <a16:creationId xmlns:a16="http://schemas.microsoft.com/office/drawing/2014/main" id="{02BE1DBA-9CAF-512A-9901-3CA552B096FF}"/>
                    </a:ext>
                  </a:extLst>
                </p:cNvPr>
                <p:cNvSpPr/>
                <p:nvPr/>
              </p:nvSpPr>
              <p:spPr>
                <a:xfrm rot="10800000">
                  <a:off x="8797064" y="2697913"/>
                  <a:ext cx="914400" cy="914400"/>
                </a:xfrm>
                <a:prstGeom prst="arc">
                  <a:avLst>
                    <a:gd name="adj1" fmla="val 15280881"/>
                    <a:gd name="adj2" fmla="val 50745"/>
                  </a:avLst>
                </a:prstGeom>
                <a:ln w="28575">
                  <a:solidFill>
                    <a:srgbClr val="76717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Text Box 23">
                  <a:extLst>
                    <a:ext uri="{FF2B5EF4-FFF2-40B4-BE49-F238E27FC236}">
                      <a16:creationId xmlns:a16="http://schemas.microsoft.com/office/drawing/2014/main" id="{7A1E1544-6DF9-D718-5B00-FE68197E93F8}"/>
                    </a:ext>
                  </a:extLst>
                </p:cNvPr>
                <p:cNvSpPr txBox="1"/>
                <p:nvPr/>
              </p:nvSpPr>
              <p:spPr>
                <a:xfrm>
                  <a:off x="8730959" y="3379152"/>
                  <a:ext cx="420237" cy="473207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l-GR" sz="2000" i="1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ν</a:t>
                  </a:r>
                  <a:endParaRPr lang="ru-RU" sz="20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" name="Group 25">
                <a:extLst>
                  <a:ext uri="{FF2B5EF4-FFF2-40B4-BE49-F238E27FC236}">
                    <a16:creationId xmlns:a16="http://schemas.microsoft.com/office/drawing/2014/main" id="{993F8141-41CE-90B7-D823-29207298EC74}"/>
                  </a:ext>
                </a:extLst>
              </p:cNvPr>
              <p:cNvGrpSpPr/>
              <p:nvPr/>
            </p:nvGrpSpPr>
            <p:grpSpPr>
              <a:xfrm>
                <a:off x="8786153" y="2830622"/>
                <a:ext cx="1111564" cy="1169844"/>
                <a:chOff x="8786153" y="2830622"/>
                <a:chExt cx="1111564" cy="1169844"/>
              </a:xfrm>
            </p:grpSpPr>
            <p:sp>
              <p:nvSpPr>
                <p:cNvPr id="34" name="Arc 26">
                  <a:extLst>
                    <a:ext uri="{FF2B5EF4-FFF2-40B4-BE49-F238E27FC236}">
                      <a16:creationId xmlns:a16="http://schemas.microsoft.com/office/drawing/2014/main" id="{9DBED7F1-E8AF-B3BB-D194-47E64ECB2219}"/>
                    </a:ext>
                  </a:extLst>
                </p:cNvPr>
                <p:cNvSpPr/>
                <p:nvPr/>
              </p:nvSpPr>
              <p:spPr>
                <a:xfrm rot="10800000">
                  <a:off x="8786153" y="2830622"/>
                  <a:ext cx="914400" cy="914400"/>
                </a:xfrm>
                <a:prstGeom prst="arc">
                  <a:avLst>
                    <a:gd name="adj1" fmla="val 13030978"/>
                    <a:gd name="adj2" fmla="val 14477053"/>
                  </a:avLst>
                </a:prstGeom>
                <a:ln w="28575">
                  <a:solidFill>
                    <a:srgbClr val="76717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Text Box 23">
                  <a:extLst>
                    <a:ext uri="{FF2B5EF4-FFF2-40B4-BE49-F238E27FC236}">
                      <a16:creationId xmlns:a16="http://schemas.microsoft.com/office/drawing/2014/main" id="{EBB9E96F-C5B4-5D70-A4F4-1D1E6EDA1CA5}"/>
                    </a:ext>
                  </a:extLst>
                </p:cNvPr>
                <p:cNvSpPr txBox="1"/>
                <p:nvPr/>
              </p:nvSpPr>
              <p:spPr>
                <a:xfrm>
                  <a:off x="9477480" y="3527259"/>
                  <a:ext cx="420237" cy="473207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l-GR" sz="2000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δ</a:t>
                  </a:r>
                  <a:endParaRPr lang="ru-RU" sz="20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86D6A8C-666A-CA53-51BC-ED6C2490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pPr/>
              <a:t>6</a:t>
            </a:fld>
            <a:r>
              <a:rPr lang="en-US"/>
              <a:t>/1</a:t>
            </a:r>
            <a:r>
              <a:rPr lang="ru-RU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90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ECAB05-3457-16BF-EB92-569F7C56B288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914B8-C2C4-6755-E533-AE666D43397D}"/>
              </a:ext>
            </a:extLst>
          </p:cNvPr>
          <p:cNvSpPr txBox="1"/>
          <p:nvPr/>
        </p:nvSpPr>
        <p:spPr>
          <a:xfrm>
            <a:off x="179614" y="142933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ptos Light" panose="020B0004020202020204" pitchFamily="34" charset="0"/>
              </a:rPr>
              <a:t>ПРИБЛИЖЁННОЕ РЕШЕНИЕ ЛИНЕАРИЗОВАННОЙ СИСТЕМЫ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40DC59-C568-0D92-FEB9-B9E8904834A7}"/>
                  </a:ext>
                </a:extLst>
              </p:cNvPr>
              <p:cNvSpPr txBox="1"/>
              <p:nvPr/>
            </p:nvSpPr>
            <p:spPr>
              <a:xfrm>
                <a:off x="3824883" y="1085544"/>
                <a:ext cx="4980818" cy="516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𝐱</m:t>
                      </m:r>
                      <m:r>
                        <a:rPr lang="ru-RU" sz="2000" b="1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(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𝐫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d>
                            <m:dPr>
                              <m:ctrlPr>
                                <a:rPr lang="ru-R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ru-RU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20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𝛏</m:t>
                      </m:r>
                    </m:oMath>
                  </m:oMathPara>
                </a14:m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40DC59-C568-0D92-FEB9-B9E890483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883" y="1085544"/>
                <a:ext cx="4980818" cy="5166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910C8B7C-274D-6425-D137-6A6A676A9812}"/>
              </a:ext>
            </a:extLst>
          </p:cNvPr>
          <p:cNvGrpSpPr/>
          <p:nvPr/>
        </p:nvGrpSpPr>
        <p:grpSpPr>
          <a:xfrm>
            <a:off x="179614" y="887317"/>
            <a:ext cx="5559324" cy="913135"/>
            <a:chOff x="179614" y="887317"/>
            <a:chExt cx="5559324" cy="9131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1E6F3B8-651B-88EF-A3CA-12DB7B011F03}"/>
                    </a:ext>
                  </a:extLst>
                </p:cNvPr>
                <p:cNvSpPr txBox="1"/>
                <p:nvPr/>
              </p:nvSpPr>
              <p:spPr>
                <a:xfrm>
                  <a:off x="179614" y="887317"/>
                  <a:ext cx="4232357" cy="9131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1" i="0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𝐫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p</m:t>
                            </m:r>
                          </m:num>
                          <m:den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1−</m:t>
                            </m:r>
                            <m:func>
                              <m:func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</m:e>
                            </m:func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+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𝜂</m:t>
                            </m:r>
                            <m:func>
                              <m:func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</m:e>
                            </m:func>
                          </m:den>
                        </m:f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os</m:t>
                                      </m:r>
                                    </m:fName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func>
                                </m:e>
                              </m:mr>
                              <m:m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func>
                                </m:e>
                              </m:mr>
                              <m:m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1E6F3B8-651B-88EF-A3CA-12DB7B011F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14" y="887317"/>
                  <a:ext cx="4232357" cy="9131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Соединитель: уступ 10">
              <a:extLst>
                <a:ext uri="{FF2B5EF4-FFF2-40B4-BE49-F238E27FC236}">
                  <a16:creationId xmlns:a16="http://schemas.microsoft.com/office/drawing/2014/main" id="{31F9810F-D5C0-C316-8F45-AD1C86D0BC7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630075" y="-366856"/>
              <a:ext cx="198228" cy="4019499"/>
            </a:xfrm>
            <a:prstGeom prst="bentConnector3">
              <a:avLst>
                <a:gd name="adj1" fmla="val -115322"/>
              </a:avLst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04E5141C-DC21-BF6E-669B-7A2DA63AD3B6}"/>
              </a:ext>
            </a:extLst>
          </p:cNvPr>
          <p:cNvGrpSpPr/>
          <p:nvPr/>
        </p:nvGrpSpPr>
        <p:grpSpPr>
          <a:xfrm>
            <a:off x="6330132" y="843042"/>
            <a:ext cx="5682254" cy="1001684"/>
            <a:chOff x="6330132" y="843042"/>
            <a:chExt cx="5682254" cy="10016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726CB36-0587-3F76-75F1-BAFFB8F33CB2}"/>
                    </a:ext>
                  </a:extLst>
                </p:cNvPr>
                <p:cNvSpPr txBox="1"/>
                <p:nvPr/>
              </p:nvSpPr>
              <p:spPr>
                <a:xfrm>
                  <a:off x="8646213" y="843042"/>
                  <a:ext cx="3366173" cy="10016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1" i="0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𝐯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p</m:t>
                                </m:r>
                              </m:den>
                            </m:f>
                          </m:e>
                        </m:rad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ru-RU" sz="2000" b="0" i="1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𝜂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𝛿</m:t>
                                      </m:r>
                                    </m:e>
                                  </m:func>
                                </m:e>
                              </m:mr>
                              <m:mr>
                                <m:e>
                                  <m:func>
                                    <m:func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func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726CB36-0587-3F76-75F1-BAFFB8F33C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6213" y="843042"/>
                  <a:ext cx="3366173" cy="10016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Соединитель: уступ 29">
              <a:extLst>
                <a:ext uri="{FF2B5EF4-FFF2-40B4-BE49-F238E27FC236}">
                  <a16:creationId xmlns:a16="http://schemas.microsoft.com/office/drawing/2014/main" id="{D9AD912C-B31F-4FB7-7771-DEB89EA6AE29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7819254" y="71894"/>
              <a:ext cx="169582" cy="3147826"/>
            </a:xfrm>
            <a:prstGeom prst="bentConnector3">
              <a:avLst>
                <a:gd name="adj1" fmla="val -134802"/>
              </a:avLst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B0C7CA-B253-0AB2-112E-8DE188EC51F6}"/>
                  </a:ext>
                </a:extLst>
              </p:cNvPr>
              <p:cNvSpPr txBox="1"/>
              <p:nvPr/>
            </p:nvSpPr>
            <p:spPr>
              <a:xfrm>
                <a:off x="179614" y="4048750"/>
                <a:ext cx="5118184" cy="1721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𝐫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dirty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a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𝜂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𝛿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 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0" i="0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𝜂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4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  <a:ea typeface="Roboto" panose="02000000000000000000" pitchFamily="2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dirty="0" smtClean="0">
                                                <a:latin typeface="Cambria Math" panose="02040503050406030204" pitchFamily="18" charset="0"/>
                                                <a:ea typeface="Roboto" panose="02000000000000000000" pitchFamily="2" charset="0"/>
                                              </a:rPr>
                                              <m:t>𝜂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dirty="0" smtClean="0">
                                                <a:latin typeface="Cambria Math" panose="02040503050406030204" pitchFamily="18" charset="0"/>
                                                <a:ea typeface="Roboto" panose="02000000000000000000" pitchFamily="2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𝑂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1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𝛿</m:t>
                                    </m:r>
                                  </m:num>
                                  <m:den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𝜂</m:t>
                                    </m:r>
                                  </m:den>
                                </m:f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𝑂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B0C7CA-B253-0AB2-112E-8DE188EC5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14" y="4048750"/>
                <a:ext cx="5118184" cy="17217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E5E927D-4227-8D24-9C41-A4C6438C5730}"/>
                  </a:ext>
                </a:extLst>
              </p:cNvPr>
              <p:cNvSpPr txBox="1"/>
              <p:nvPr/>
            </p:nvSpPr>
            <p:spPr>
              <a:xfrm>
                <a:off x="179614" y="2181005"/>
                <a:ext cx="3403558" cy="1700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𝐯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v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𝛿</m:t>
                                    </m:r>
                                  </m:num>
                                  <m:den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𝜂</m:t>
                                    </m:r>
                                  </m:den>
                                </m:f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𝑂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𝛿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𝜂</m:t>
                                    </m:r>
                                  </m:den>
                                </m:f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𝑂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E5E927D-4227-8D24-9C41-A4C6438C5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14" y="2181005"/>
                <a:ext cx="3403558" cy="17001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803D2E-4BBC-1CEE-9ABC-F254269FD1E4}"/>
                  </a:ext>
                </a:extLst>
              </p:cNvPr>
              <p:cNvSpPr txBox="1"/>
              <p:nvPr/>
            </p:nvSpPr>
            <p:spPr>
              <a:xfrm>
                <a:off x="3583172" y="2356341"/>
                <a:ext cx="7062858" cy="1349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/>
              </a:p>
              <a:p>
                <a:pPr>
                  <a:spcBef>
                    <a:spcPts val="1200"/>
                  </a:spcBef>
                </a:pPr>
                <a:r>
                  <a:rPr lang="ru-RU" sz="2000" dirty="0"/>
                  <a:t>здесь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803D2E-4BBC-1CEE-9ABC-F254269FD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72" y="2356341"/>
                <a:ext cx="7062858" cy="1349472"/>
              </a:xfrm>
              <a:prstGeom prst="rect">
                <a:avLst/>
              </a:prstGeom>
              <a:blipFill>
                <a:blip r:embed="rId7"/>
                <a:stretch>
                  <a:fillRect l="-950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9707F62-6ABA-7982-03EF-358282BD002D}"/>
              </a:ext>
            </a:extLst>
          </p:cNvPr>
          <p:cNvGrpSpPr/>
          <p:nvPr/>
        </p:nvGrpSpPr>
        <p:grpSpPr>
          <a:xfrm>
            <a:off x="5202103" y="3881149"/>
            <a:ext cx="7102550" cy="2857805"/>
            <a:chOff x="5202103" y="3881149"/>
            <a:chExt cx="7102550" cy="2857805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8428DE39-69BF-4B13-E818-434255CEDBA8}"/>
                </a:ext>
              </a:extLst>
            </p:cNvPr>
            <p:cNvGrpSpPr/>
            <p:nvPr/>
          </p:nvGrpSpPr>
          <p:grpSpPr>
            <a:xfrm>
              <a:off x="5202103" y="3881149"/>
              <a:ext cx="7102550" cy="2289724"/>
              <a:chOff x="5202103" y="3881149"/>
              <a:chExt cx="7102550" cy="2289724"/>
            </a:xfrm>
          </p:grpSpPr>
          <p:grpSp>
            <p:nvGrpSpPr>
              <p:cNvPr id="37" name="Группа 36">
                <a:extLst>
                  <a:ext uri="{FF2B5EF4-FFF2-40B4-BE49-F238E27FC236}">
                    <a16:creationId xmlns:a16="http://schemas.microsoft.com/office/drawing/2014/main" id="{38FC222F-53D9-AEC5-0E39-6F4A2E30C54F}"/>
                  </a:ext>
                </a:extLst>
              </p:cNvPr>
              <p:cNvGrpSpPr/>
              <p:nvPr/>
            </p:nvGrpSpPr>
            <p:grpSpPr>
              <a:xfrm>
                <a:off x="5202103" y="3918764"/>
                <a:ext cx="7102550" cy="2212797"/>
                <a:chOff x="5202103" y="3918764"/>
                <a:chExt cx="7102550" cy="221279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F7231C9-8F4F-EB8B-D9D6-84CC720C29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02105" y="5347692"/>
                      <a:ext cx="4772798" cy="7838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−1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𝜂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𝑜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(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ru-RU" sz="2000" dirty="0"/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F7231C9-8F4F-EB8B-D9D6-84CC720C299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02105" y="5347692"/>
                      <a:ext cx="4772798" cy="78386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ED3454D6-0665-898B-E139-763A2DA9D1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02103" y="4634076"/>
                      <a:ext cx="6162119" cy="7838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−1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𝜂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𝜂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5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𝜂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𝑜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(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ru-RU" sz="2000" dirty="0"/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ED3454D6-0665-898B-E139-763A2DA9D1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02103" y="4634076"/>
                      <a:ext cx="6162119" cy="78386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F03A9008-E5E6-B3F1-E6E1-403EE75041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02104" y="3918764"/>
                      <a:ext cx="7102549" cy="7838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2</m:t>
                                </m:r>
                                <m:r>
                                  <a:rPr lang="ru-RU" sz="2000" b="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𝜂</m:t>
                                </m:r>
                              </m:den>
                            </m:f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func>
                              <m:func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dirty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dirty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2000" b="0" i="1" dirty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𝜂</m:t>
                                    </m:r>
                                  </m:num>
                                  <m:den>
                                    <m:r>
                                      <a:rPr lang="en-US" sz="2000" b="0" i="1" dirty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𝛿</m:t>
                                    </m:r>
                                    <m:r>
                                      <a:rPr lang="en-US" sz="2000" b="0" i="1" dirty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𝑒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6</m:t>
                                    </m:r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−11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𝜂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𝑂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func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ru-RU" sz="2000" dirty="0"/>
                    </a:p>
                  </p:txBody>
                </p:sp>
              </mc:Choice>
              <mc:Fallback xmlns=""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F03A9008-E5E6-B3F1-E6E1-403EE75041D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02104" y="3918764"/>
                      <a:ext cx="7102549" cy="78386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D72AD286-8021-5442-DAB7-9F3F97C8B8D5}"/>
                  </a:ext>
                </a:extLst>
              </p:cNvPr>
              <p:cNvSpPr/>
              <p:nvPr/>
            </p:nvSpPr>
            <p:spPr>
              <a:xfrm>
                <a:off x="5202104" y="3881149"/>
                <a:ext cx="6810282" cy="2289724"/>
              </a:xfrm>
              <a:prstGeom prst="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8075F65-8F1B-BA53-BE8C-ED73EBF4DF42}"/>
                    </a:ext>
                  </a:extLst>
                </p:cNvPr>
                <p:cNvSpPr txBox="1"/>
                <p:nvPr/>
              </p:nvSpPr>
              <p:spPr>
                <a:xfrm>
                  <a:off x="5202103" y="6298641"/>
                  <a:ext cx="6283842" cy="4403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2000" dirty="0"/>
                    <a:t>здесь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𝑒</m:t>
                      </m:r>
                    </m:oMath>
                  </a14:m>
                  <a:r>
                    <a:rPr lang="ru-RU" sz="2000" dirty="0"/>
                    <a:t> – эксцентриситет,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:=</m:t>
                      </m:r>
                      <m:rad>
                        <m:radPr>
                          <m:degHide m:val="on"/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−1</m:t>
                          </m:r>
                        </m:e>
                      </m:rad>
                    </m:oMath>
                  </a14:m>
                  <a:r>
                    <a:rPr lang="ru-RU" sz="2000" dirty="0"/>
                    <a:t> </a:t>
                  </a:r>
                  <a:r>
                    <a:rPr lang="en-US" sz="2000" dirty="0"/>
                    <a:t> </a:t>
                  </a:r>
                  <a:endParaRPr lang="ru-RU" sz="20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8075F65-8F1B-BA53-BE8C-ED73EBF4DF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103" y="6298641"/>
                  <a:ext cx="6283842" cy="440313"/>
                </a:xfrm>
                <a:prstGeom prst="rect">
                  <a:avLst/>
                </a:prstGeom>
                <a:blipFill>
                  <a:blip r:embed="rId11"/>
                  <a:stretch>
                    <a:fillRect l="-970" b="-2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C2D1B4-ADF5-1629-760C-1EF1C02B33BC}"/>
              </a:ext>
            </a:extLst>
          </p:cNvPr>
          <p:cNvSpPr txBox="1"/>
          <p:nvPr/>
        </p:nvSpPr>
        <p:spPr>
          <a:xfrm>
            <a:off x="179615" y="6085704"/>
            <a:ext cx="3731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ru-RU" sz="2000" b="1" dirty="0">
                <a:ea typeface="Roboto" panose="02000000000000000000" pitchFamily="2" charset="0"/>
              </a:rPr>
              <a:t>Всё в ряд в окрестности 0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6C2DD9-8CBD-B6A2-426B-2694DCE9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pPr/>
              <a:t>7</a:t>
            </a:fld>
            <a:r>
              <a:rPr lang="en-US"/>
              <a:t>/1</a:t>
            </a:r>
            <a:r>
              <a:rPr lang="ru-RU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63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A1AD59-D6D8-6AF6-6709-BCCFAED3675A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76A73-4E57-BA5D-6525-99A3A39E6C40}"/>
              </a:ext>
            </a:extLst>
          </p:cNvPr>
          <p:cNvSpPr txBox="1"/>
          <p:nvPr/>
        </p:nvSpPr>
        <p:spPr>
          <a:xfrm>
            <a:off x="179614" y="142933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ptos Light" panose="020B0004020202020204" pitchFamily="34" charset="0"/>
              </a:rPr>
              <a:t>ПРИБЛИЖЁННОЕ РЕШЕНИЕ ЛИНЕАРИЗОВАННОЙ СИСТЕМЫ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A54686-CC8B-524A-A22F-A56BA23DEF28}"/>
                  </a:ext>
                </a:extLst>
              </p:cNvPr>
              <p:cNvSpPr txBox="1"/>
              <p:nvPr/>
            </p:nvSpPr>
            <p:spPr>
              <a:xfrm>
                <a:off x="704529" y="1945653"/>
                <a:ext cx="9853601" cy="687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/>
                  <a:t>Можно выразить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𝛿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→+∞)</m:t>
                    </m:r>
                  </m:oMath>
                </a14:m>
                <a:r>
                  <a:rPr lang="ru-RU" sz="2400" dirty="0"/>
                  <a:t>   </a:t>
                </a:r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A54686-CC8B-524A-A22F-A56BA23DE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29" y="1945653"/>
                <a:ext cx="9853601" cy="687881"/>
              </a:xfrm>
              <a:prstGeom prst="rect">
                <a:avLst/>
              </a:prstGeom>
              <a:blipFill>
                <a:blip r:embed="rId2"/>
                <a:stretch>
                  <a:fillRect l="-6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AB5D65-D361-803F-C2DC-AA12A4AAD7A0}"/>
                  </a:ext>
                </a:extLst>
              </p:cNvPr>
              <p:cNvSpPr txBox="1"/>
              <p:nvPr/>
            </p:nvSpPr>
            <p:spPr>
              <a:xfrm>
                <a:off x="704530" y="1010279"/>
                <a:ext cx="6283842" cy="718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/>
                  <a:t>Пусть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/>
                  <a:t>, где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ru-RU" sz="2000" dirty="0"/>
                  <a:t> – эпоха ведущего КА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AB5D65-D361-803F-C2DC-AA12A4AAD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0" y="1010279"/>
                <a:ext cx="6283842" cy="718658"/>
              </a:xfrm>
              <a:prstGeom prst="rect">
                <a:avLst/>
              </a:prstGeom>
              <a:blipFill>
                <a:blip r:embed="rId3"/>
                <a:stretch>
                  <a:fillRect l="-1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70C8CE-0D98-951F-D31D-74EBBB807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787" y="2850250"/>
            <a:ext cx="9586425" cy="3359728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3C63CB-BE04-2F8A-3A2C-8DEABC9D3DE4}"/>
              </a:ext>
            </a:extLst>
          </p:cNvPr>
          <p:cNvSpPr txBox="1"/>
          <p:nvPr/>
        </p:nvSpPr>
        <p:spPr>
          <a:xfrm>
            <a:off x="3350787" y="6314957"/>
            <a:ext cx="5490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0070C0"/>
              </a:buClr>
            </a:pPr>
            <a:r>
              <a:rPr lang="ru-RU" sz="2000" b="1" dirty="0">
                <a:ea typeface="Roboto" panose="02000000000000000000" pitchFamily="2" charset="0"/>
              </a:rPr>
              <a:t>Решение, явно выраженное через время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93DC57B-6058-773C-1E4D-3401DC93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pPr/>
              <a:t>8</a:t>
            </a:fld>
            <a:r>
              <a:rPr lang="en-US"/>
              <a:t>/1</a:t>
            </a:r>
            <a:r>
              <a:rPr lang="ru-RU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95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85C816-4CCC-DFAC-A3FA-F2682E6154C5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FB19A4-2D32-7B37-271B-6BA4731AB175}"/>
              </a:ext>
            </a:extLst>
          </p:cNvPr>
          <p:cNvSpPr txBox="1"/>
          <p:nvPr/>
        </p:nvSpPr>
        <p:spPr>
          <a:xfrm>
            <a:off x="0" y="14780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ptos Light" panose="020B0004020202020204" pitchFamily="34" charset="0"/>
                <a:ea typeface="Roboto Light" panose="02000000000000000000" pitchFamily="2" charset="0"/>
              </a:rPr>
              <a:t>ОПОРНАЯ ТРАЕКТОРИЯ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FFB1B1-8966-8A57-27F1-CE534DF722EA}"/>
                  </a:ext>
                </a:extLst>
              </p:cNvPr>
              <p:cNvSpPr txBox="1"/>
              <p:nvPr/>
            </p:nvSpPr>
            <p:spPr>
              <a:xfrm>
                <a:off x="522023" y="1357346"/>
                <a:ext cx="7906569" cy="4836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ru-RU" sz="2000" dirty="0">
                    <a:ea typeface="Roboto" panose="02000000000000000000" pitchFamily="2" charset="0"/>
                  </a:rPr>
                  <a:t>Гиперболическая гелиоцентрическая</a:t>
                </a:r>
              </a:p>
              <a:p>
                <a:pPr marL="342900" indent="-342900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ru-RU" sz="2000" b="0" dirty="0" err="1">
                    <a:ea typeface="Roboto" panose="02000000000000000000" pitchFamily="2" charset="0"/>
                  </a:rPr>
                  <a:t>Г</a:t>
                </a:r>
                <a:r>
                  <a:rPr lang="ru-RU" sz="2000" b="0" dirty="0">
                    <a:ea typeface="Roboto" panose="02000000000000000000" pitchFamily="2" charset="0"/>
                  </a:rPr>
                  <a:t>ип. избыток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v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∞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f>
                      <m:f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км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</m:t>
                        </m:r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25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а.е.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год</m:t>
                        </m:r>
                      </m:den>
                    </m:f>
                  </m:oMath>
                </a14:m>
                <a:endParaRPr lang="ru-RU" sz="2000" dirty="0">
                  <a:ea typeface="Roboto" panose="02000000000000000000" pitchFamily="2" charset="0"/>
                </a:endParaRPr>
              </a:p>
              <a:p>
                <a:pPr marL="342900" indent="-342900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ru-RU" sz="2000" dirty="0">
                    <a:ea typeface="Roboto" panose="02000000000000000000" pitchFamily="2" charset="0"/>
                  </a:rPr>
                  <a:t>Эксцентриситет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e</m:t>
                    </m:r>
                    <m:r>
                      <a:rPr lang="en-US" sz="200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=1.8</m:t>
                    </m:r>
                  </m:oMath>
                </a14:m>
                <a:endParaRPr lang="ru-RU" sz="2000" dirty="0">
                  <a:ea typeface="Roboto" panose="02000000000000000000" pitchFamily="2" charset="0"/>
                </a:endParaRPr>
              </a:p>
              <a:p>
                <a:pPr marL="342900" indent="-342900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ru-RU" sz="2000" dirty="0">
                    <a:ea typeface="Roboto" panose="02000000000000000000" pitchFamily="2" charset="0"/>
                  </a:rPr>
                  <a:t>Прицельная дальность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b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=0.09 а.е.</m:t>
                    </m:r>
                  </m:oMath>
                </a14:m>
                <a:endParaRPr lang="en-US" sz="2000" dirty="0">
                  <a:ea typeface="Roboto" panose="02000000000000000000" pitchFamily="2" charset="0"/>
                </a:endParaRPr>
              </a:p>
              <a:p>
                <a:pPr marL="342900" indent="-342900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ru-RU" sz="2000" dirty="0">
                    <a:ea typeface="Roboto" panose="02000000000000000000" pitchFamily="2" charset="0"/>
                  </a:rPr>
                  <a:t>Перигелий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r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𝜋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=0.05</m:t>
                    </m:r>
                    <m:r>
                      <a:rPr lang="ru-RU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 а.е.</m:t>
                    </m:r>
                  </m:oMath>
                </a14:m>
                <a:endParaRPr lang="ru-RU" sz="2000" dirty="0">
                  <a:ea typeface="Roboto" panose="02000000000000000000" pitchFamily="2" charset="0"/>
                </a:endParaRPr>
              </a:p>
              <a:p>
                <a:pPr marL="342900" indent="-342900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ru-RU" sz="2000" dirty="0">
                    <a:ea typeface="Roboto" panose="02000000000000000000" pitchFamily="2" charset="0"/>
                  </a:rPr>
                  <a:t>Большая полуось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=0.06 а.е.</m:t>
                    </m:r>
                  </m:oMath>
                </a14:m>
                <a:endParaRPr lang="ru-RU" sz="2000" dirty="0">
                  <a:ea typeface="Roboto" panose="02000000000000000000" pitchFamily="2" charset="0"/>
                </a:endParaRPr>
              </a:p>
              <a:p>
                <a:pPr marL="342900" indent="-342900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ru-RU" sz="2000" dirty="0">
                    <a:ea typeface="Roboto" panose="02000000000000000000" pitchFamily="2" charset="0"/>
                  </a:rPr>
                  <a:t>Начальный момент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=1.52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а.е.  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≈0.0603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)</m:t>
                    </m:r>
                  </m:oMath>
                </a14:m>
                <a:endParaRPr lang="ru-RU" sz="2000" dirty="0">
                  <a:ea typeface="Roboto" panose="02000000000000000000" pitchFamily="2" charset="0"/>
                </a:endParaRPr>
              </a:p>
              <a:p>
                <a:pPr marL="342900" indent="-342900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ru-RU" sz="2000" dirty="0">
                    <a:ea typeface="Roboto" panose="02000000000000000000" pitchFamily="2" charset="0"/>
                  </a:rPr>
                  <a:t>Конечный момент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=1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а.е.  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≈0.0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009)</m:t>
                    </m:r>
                  </m:oMath>
                </a14:m>
                <a:endParaRPr lang="ru-RU" sz="2000" dirty="0"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FFB1B1-8966-8A57-27F1-CE534DF72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23" y="1357346"/>
                <a:ext cx="7906569" cy="4836902"/>
              </a:xfrm>
              <a:prstGeom prst="rect">
                <a:avLst/>
              </a:prstGeom>
              <a:blipFill>
                <a:blip r:embed="rId2"/>
                <a:stretch>
                  <a:fillRect l="-694" t="-757" b="-15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9A32661-5EF4-D6E7-9008-1A94DD64C08B}"/>
              </a:ext>
            </a:extLst>
          </p:cNvPr>
          <p:cNvGrpSpPr/>
          <p:nvPr/>
        </p:nvGrpSpPr>
        <p:grpSpPr>
          <a:xfrm>
            <a:off x="6609247" y="1156964"/>
            <a:ext cx="4536612" cy="5077472"/>
            <a:chOff x="6907511" y="1043994"/>
            <a:chExt cx="4536612" cy="50774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364AE21-B346-0DD7-74C5-CD5EF61A4AE6}"/>
                </a:ext>
              </a:extLst>
            </p:cNvPr>
            <p:cNvGrpSpPr/>
            <p:nvPr/>
          </p:nvGrpSpPr>
          <p:grpSpPr>
            <a:xfrm>
              <a:off x="6907511" y="1043994"/>
              <a:ext cx="4536612" cy="5077472"/>
              <a:chOff x="850201" y="1801737"/>
              <a:chExt cx="3620829" cy="405250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9130997-0D5A-D1B3-879A-010809BFA7B2}"/>
                  </a:ext>
                </a:extLst>
              </p:cNvPr>
              <p:cNvGrpSpPr/>
              <p:nvPr/>
            </p:nvGrpSpPr>
            <p:grpSpPr>
              <a:xfrm>
                <a:off x="2009858" y="1852873"/>
                <a:ext cx="2411000" cy="3855943"/>
                <a:chOff x="522839" y="49126"/>
                <a:chExt cx="1027519" cy="1529154"/>
              </a:xfrm>
            </p:grpSpPr>
            <p:sp>
              <p:nvSpPr>
                <p:cNvPr id="16" name="Arc 15">
                  <a:extLst>
                    <a:ext uri="{FF2B5EF4-FFF2-40B4-BE49-F238E27FC236}">
                      <a16:creationId xmlns:a16="http://schemas.microsoft.com/office/drawing/2014/main" id="{C1307F3D-DE84-6646-BC42-E03CCF624A21}"/>
                    </a:ext>
                  </a:extLst>
                </p:cNvPr>
                <p:cNvSpPr/>
                <p:nvPr/>
              </p:nvSpPr>
              <p:spPr>
                <a:xfrm rot="10800000">
                  <a:off x="522839" y="495209"/>
                  <a:ext cx="548455" cy="449526"/>
                </a:xfrm>
                <a:prstGeom prst="arc">
                  <a:avLst>
                    <a:gd name="adj1" fmla="val 18845932"/>
                    <a:gd name="adj2" fmla="val 3340117"/>
                  </a:avLst>
                </a:prstGeom>
                <a:ln w="38100"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9319EE2-35B2-CCF3-83C8-4A00CA0795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382" y="49126"/>
                  <a:ext cx="938976" cy="499761"/>
                </a:xfrm>
                <a:prstGeom prst="line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C6152692-C526-062A-DD42-ED9E459E8029}"/>
                    </a:ext>
                  </a:extLst>
                </p:cNvPr>
                <p:cNvCxnSpPr/>
                <p:nvPr/>
              </p:nvCxnSpPr>
              <p:spPr>
                <a:xfrm>
                  <a:off x="567929" y="844255"/>
                  <a:ext cx="952731" cy="734025"/>
                </a:xfrm>
                <a:prstGeom prst="lin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E380AB5-DC6A-FBD4-0A60-1D26B59CE2AA}"/>
                  </a:ext>
                </a:extLst>
              </p:cNvPr>
              <p:cNvGrpSpPr/>
              <p:nvPr/>
            </p:nvGrpSpPr>
            <p:grpSpPr>
              <a:xfrm>
                <a:off x="850201" y="1801737"/>
                <a:ext cx="3620829" cy="4052508"/>
                <a:chOff x="850201" y="1801737"/>
                <a:chExt cx="3620829" cy="4052508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E9E44D19-D779-7F14-D3A1-BEF05B6CF418}"/>
                    </a:ext>
                  </a:extLst>
                </p:cNvPr>
                <p:cNvGrpSpPr/>
                <p:nvPr/>
              </p:nvGrpSpPr>
              <p:grpSpPr>
                <a:xfrm>
                  <a:off x="850201" y="1801737"/>
                  <a:ext cx="3620829" cy="4052508"/>
                  <a:chOff x="447676" y="404291"/>
                  <a:chExt cx="1543123" cy="1607106"/>
                </a:xfrm>
              </p:grpSpPr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90B764EA-A1B7-6697-0DE1-F955B241DE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3627" y="965529"/>
                    <a:ext cx="1507172" cy="10458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805DAD88-9B5A-AF4F-CC1C-BD995C65E3D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47676" y="404291"/>
                    <a:ext cx="1527538" cy="75741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02899CF9-B402-366F-FF95-ED023BBB7C5F}"/>
                    </a:ext>
                  </a:extLst>
                </p:cNvPr>
                <p:cNvSpPr/>
                <p:nvPr/>
              </p:nvSpPr>
              <p:spPr>
                <a:xfrm>
                  <a:off x="2505157" y="3370887"/>
                  <a:ext cx="205228" cy="22055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dirty="0"/>
                </a:p>
              </p:txBody>
            </p:sp>
          </p:grp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89FE59A-B1A1-D6F8-2031-30E993FAC4F9}"/>
                </a:ext>
              </a:extLst>
            </p:cNvPr>
            <p:cNvCxnSpPr>
              <a:cxnSpLocks/>
            </p:cNvCxnSpPr>
            <p:nvPr/>
          </p:nvCxnSpPr>
          <p:spPr>
            <a:xfrm>
              <a:off x="6907511" y="3146286"/>
              <a:ext cx="453661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23790EF-0600-7E69-7E60-B6DE1CBBFC35}"/>
              </a:ext>
            </a:extLst>
          </p:cNvPr>
          <p:cNvGrpSpPr/>
          <p:nvPr/>
        </p:nvGrpSpPr>
        <p:grpSpPr>
          <a:xfrm>
            <a:off x="8062205" y="2869441"/>
            <a:ext cx="883179" cy="1131059"/>
            <a:chOff x="8062205" y="2869441"/>
            <a:chExt cx="883179" cy="113105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84909C7-A875-8523-D99C-E7086F9BFDF4}"/>
                </a:ext>
              </a:extLst>
            </p:cNvPr>
            <p:cNvGrpSpPr/>
            <p:nvPr/>
          </p:nvGrpSpPr>
          <p:grpSpPr>
            <a:xfrm>
              <a:off x="8162925" y="3259256"/>
              <a:ext cx="782459" cy="741244"/>
              <a:chOff x="8162925" y="3259256"/>
              <a:chExt cx="782459" cy="741244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0433C61A-8300-CC74-C59E-0BF7045246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2925" y="3259256"/>
                <a:ext cx="648418" cy="7412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33B958C-F64C-F929-33D0-FFFF8DC1C9E5}"/>
                      </a:ext>
                    </a:extLst>
                  </p:cNvPr>
                  <p:cNvSpPr txBox="1"/>
                  <p:nvPr/>
                </p:nvSpPr>
                <p:spPr>
                  <a:xfrm>
                    <a:off x="8465110" y="3468020"/>
                    <a:ext cx="480274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b</m:t>
                          </m:r>
                        </m:oMath>
                      </m:oMathPara>
                    </a14:m>
                    <a:endParaRPr lang="ru-RU" dirty="0">
                      <a:ea typeface="Roboto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33B958C-F64C-F929-33D0-FFFF8DC1C9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65110" y="3468020"/>
                    <a:ext cx="480274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15D60AF-6820-3D8E-B783-59F61AA8612B}"/>
                </a:ext>
              </a:extLst>
            </p:cNvPr>
            <p:cNvGrpSpPr/>
            <p:nvPr/>
          </p:nvGrpSpPr>
          <p:grpSpPr>
            <a:xfrm>
              <a:off x="8062205" y="2869441"/>
              <a:ext cx="749138" cy="400988"/>
              <a:chOff x="8062205" y="2869441"/>
              <a:chExt cx="749138" cy="4009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5759FAD-A6C4-8A48-0C10-960A8A4FF093}"/>
                      </a:ext>
                    </a:extLst>
                  </p:cNvPr>
                  <p:cNvSpPr txBox="1"/>
                  <p:nvPr/>
                </p:nvSpPr>
                <p:spPr>
                  <a:xfrm>
                    <a:off x="8211001" y="2869441"/>
                    <a:ext cx="480274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𝜋</m:t>
                              </m:r>
                            </m:sub>
                          </m:sSub>
                        </m:oMath>
                      </m:oMathPara>
                    </a14:m>
                    <a:endParaRPr lang="ru-RU" dirty="0">
                      <a:ea typeface="Roboto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5759FAD-A6C4-8A48-0C10-960A8A4FF0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1001" y="2869441"/>
                    <a:ext cx="480274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AD64C77-433F-8C72-B1C2-848989EBAC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62205" y="3254054"/>
                <a:ext cx="749138" cy="163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34305DB7-B400-FDD0-AEB8-5C2ABF7B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1096-2C9C-43F7-A0C8-E251BC9C232E}" type="slidenum">
              <a:rPr lang="ru-RU" smtClean="0"/>
              <a:pPr/>
              <a:t>9</a:t>
            </a:fld>
            <a:r>
              <a:rPr lang="en-US"/>
              <a:t>/1</a:t>
            </a:r>
            <a:r>
              <a:rPr lang="ru-RU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071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1414</Words>
  <Application>Microsoft Office PowerPoint</Application>
  <PresentationFormat>Широкоэкранный</PresentationFormat>
  <Paragraphs>203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Aptos</vt:lpstr>
      <vt:lpstr>Aptos Display</vt:lpstr>
      <vt:lpstr>Aptos Light</vt:lpstr>
      <vt:lpstr>Arial</vt:lpstr>
      <vt:lpstr>Calibri</vt:lpstr>
      <vt:lpstr>Cambria Math</vt:lpstr>
      <vt:lpstr>Roboto</vt:lpstr>
      <vt:lpstr>Roboto Medium</vt:lpstr>
      <vt:lpstr>Roboto Thin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FH18122</dc:creator>
  <cp:lastModifiedBy>FH18122</cp:lastModifiedBy>
  <cp:revision>229</cp:revision>
  <dcterms:created xsi:type="dcterms:W3CDTF">2024-09-18T09:38:48Z</dcterms:created>
  <dcterms:modified xsi:type="dcterms:W3CDTF">2024-09-25T07:45:46Z</dcterms:modified>
</cp:coreProperties>
</file>