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2" r:id="rId1"/>
  </p:sldMasterIdLst>
  <p:notesMasterIdLst>
    <p:notesMasterId r:id="rId32"/>
  </p:notesMasterIdLst>
  <p:sldIdLst>
    <p:sldId id="270" r:id="rId2"/>
    <p:sldId id="321" r:id="rId3"/>
    <p:sldId id="322" r:id="rId4"/>
    <p:sldId id="323" r:id="rId5"/>
    <p:sldId id="327" r:id="rId6"/>
    <p:sldId id="257" r:id="rId7"/>
    <p:sldId id="258" r:id="rId8"/>
    <p:sldId id="260" r:id="rId9"/>
    <p:sldId id="261" r:id="rId10"/>
    <p:sldId id="262" r:id="rId11"/>
    <p:sldId id="263" r:id="rId12"/>
    <p:sldId id="272" r:id="rId13"/>
    <p:sldId id="265" r:id="rId14"/>
    <p:sldId id="267" r:id="rId15"/>
    <p:sldId id="273" r:id="rId16"/>
    <p:sldId id="274" r:id="rId17"/>
    <p:sldId id="276" r:id="rId18"/>
    <p:sldId id="278" r:id="rId19"/>
    <p:sldId id="288" r:id="rId20"/>
    <p:sldId id="277" r:id="rId21"/>
    <p:sldId id="306" r:id="rId22"/>
    <p:sldId id="307" r:id="rId23"/>
    <p:sldId id="309" r:id="rId24"/>
    <p:sldId id="310" r:id="rId25"/>
    <p:sldId id="311" r:id="rId26"/>
    <p:sldId id="312" r:id="rId27"/>
    <p:sldId id="313" r:id="rId28"/>
    <p:sldId id="333" r:id="rId29"/>
    <p:sldId id="329" r:id="rId30"/>
    <p:sldId id="32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30" autoAdjust="0"/>
    <p:restoredTop sz="48115" autoAdjust="0"/>
  </p:normalViewPr>
  <p:slideViewPr>
    <p:cSldViewPr snapToGrid="0">
      <p:cViewPr varScale="1">
        <p:scale>
          <a:sx n="53" d="100"/>
          <a:sy n="53" d="100"/>
        </p:scale>
        <p:origin x="2034" y="66"/>
      </p:cViewPr>
      <p:guideLst/>
    </p:cSldViewPr>
  </p:slideViewPr>
  <p:notesTextViewPr>
    <p:cViewPr>
      <p:scale>
        <a:sx n="155" d="100"/>
        <a:sy n="15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99077-655B-C844-B160-15EAAB75241E}" type="datetimeFigureOut">
              <a:rPr lang="ru-RU" smtClean="0"/>
              <a:t>01.10.2024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09F9CB-9E03-934A-9937-C85BE0D1A0F7}" type="slidenum">
              <a:rPr lang="ru-RU" smtClean="0"/>
              <a:t>‹#›</a:t>
            </a:fld>
            <a:endParaRPr lang="ru-RU"/>
          </a:p>
        </p:txBody>
      </p:sp>
    </p:spTree>
    <p:extLst>
      <p:ext uri="{BB962C8B-B14F-4D97-AF65-F5344CB8AC3E}">
        <p14:creationId xmlns:p14="http://schemas.microsoft.com/office/powerpoint/2010/main" val="335592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Добрый день! Я благодарю оргкомитет за возможность выступить с пленарным докладом. Мой доклад посвящен методам построения траекторий перелета малых космических аппаратов к Луне.</a:t>
            </a:r>
          </a:p>
        </p:txBody>
      </p:sp>
      <p:sp>
        <p:nvSpPr>
          <p:cNvPr id="4" name="Номер слайда 3"/>
          <p:cNvSpPr>
            <a:spLocks noGrp="1"/>
          </p:cNvSpPr>
          <p:nvPr>
            <p:ph type="sldNum" sz="quarter" idx="5"/>
          </p:nvPr>
        </p:nvSpPr>
        <p:spPr/>
        <p:txBody>
          <a:bodyPr/>
          <a:lstStyle/>
          <a:p>
            <a:fld id="{EB15AB77-22C7-5048-A109-FCD3D082751F}" type="slidenum">
              <a:rPr lang="ru-RU" smtClean="0"/>
              <a:t>1</a:t>
            </a:fld>
            <a:endParaRPr lang="ru-RU" dirty="0"/>
          </a:p>
        </p:txBody>
      </p:sp>
    </p:spTree>
    <p:extLst>
      <p:ext uri="{BB962C8B-B14F-4D97-AF65-F5344CB8AC3E}">
        <p14:creationId xmlns:p14="http://schemas.microsoft.com/office/powerpoint/2010/main" val="244146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Например вот так выглядят плоские и вертикальные орбиты Ляпунова вокруг точек </a:t>
            </a:r>
            <a:r>
              <a:rPr lang="en-US" baseline="0" dirty="0"/>
              <a:t>L1</a:t>
            </a:r>
            <a:r>
              <a:rPr lang="ru-RU" baseline="0" dirty="0"/>
              <a:t> и </a:t>
            </a:r>
            <a:r>
              <a:rPr lang="en-US" baseline="0" dirty="0"/>
              <a:t>L2 </a:t>
            </a:r>
            <a:r>
              <a:rPr lang="ru-RU" baseline="0" dirty="0"/>
              <a:t>системы Земля-Луна в исходной нелинейной модели. В центре черные точки – точки либрации </a:t>
            </a:r>
            <a:r>
              <a:rPr lang="en-US" baseline="0" dirty="0"/>
              <a:t>L1 </a:t>
            </a:r>
            <a:r>
              <a:rPr lang="ru-RU" baseline="0" dirty="0"/>
              <a:t>и </a:t>
            </a:r>
            <a:r>
              <a:rPr lang="en-US" baseline="0" dirty="0"/>
              <a:t>L2. </a:t>
            </a:r>
            <a:r>
              <a:rPr lang="ru-RU" baseline="0" dirty="0"/>
              <a:t>Серым показаны проекции на плоскости. Легче всего понять проекцию с восьмеркой – так мы будем видеть орбиту с Земли. А вот это слева вид сбоку.</a:t>
            </a:r>
            <a:endParaRPr lang="ru-RU" dirty="0"/>
          </a:p>
        </p:txBody>
      </p:sp>
      <p:sp>
        <p:nvSpPr>
          <p:cNvPr id="4" name="Номер слайда 3"/>
          <p:cNvSpPr>
            <a:spLocks noGrp="1"/>
          </p:cNvSpPr>
          <p:nvPr>
            <p:ph type="sldNum" sz="quarter" idx="10"/>
          </p:nvPr>
        </p:nvSpPr>
        <p:spPr/>
        <p:txBody>
          <a:bodyPr/>
          <a:lstStyle/>
          <a:p>
            <a:fld id="{CE74EEBF-D2CC-495D-AF16-01237AB9BFA6}" type="slidenum">
              <a:rPr lang="ru-RU" smtClean="0"/>
              <a:t>10</a:t>
            </a:fld>
            <a:endParaRPr lang="ru-RU" dirty="0"/>
          </a:p>
        </p:txBody>
      </p:sp>
    </p:spTree>
    <p:extLst>
      <p:ext uri="{BB962C8B-B14F-4D97-AF65-F5344CB8AC3E}">
        <p14:creationId xmlns:p14="http://schemas.microsoft.com/office/powerpoint/2010/main" val="1046932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Самое полезное семейство – гало-орбит. Они названы так потому, что если смотреть на них с Земли, то увидишь овал (ореол) вокруг Луны или Солнца, в зависимости от задачи трех тел. Гало-орбиты – продукт исключительно нелинейной динамики (а именно, начиная с третьего порядка приближения рядами). Их не бывает в линейном приближении, потому что частоты плоского и вертикального движения различны, хоть и близки. Нелинейные эффекты начиная с третьего порядка их выравнивают, получается такая картина. Как и точки либрации, эти орбиты неустойчивы, но затраты на их поддержание не велики. Эти орбиты изучались одновременно у нас Лидовым Михаилом Львовичем и зарубежом</a:t>
            </a:r>
            <a:r>
              <a:rPr lang="en-US" dirty="0"/>
              <a:t> </a:t>
            </a:r>
            <a:r>
              <a:rPr lang="ru-RU" dirty="0"/>
              <a:t>Джоном </a:t>
            </a:r>
            <a:r>
              <a:rPr lang="ru-RU" dirty="0" err="1"/>
              <a:t>Брейквеллом</a:t>
            </a:r>
            <a:r>
              <a:rPr lang="ru-RU" dirty="0"/>
              <a:t>.</a:t>
            </a:r>
          </a:p>
        </p:txBody>
      </p:sp>
      <p:sp>
        <p:nvSpPr>
          <p:cNvPr id="4" name="Номер слайда 3"/>
          <p:cNvSpPr>
            <a:spLocks noGrp="1"/>
          </p:cNvSpPr>
          <p:nvPr>
            <p:ph type="sldNum" sz="quarter" idx="10"/>
          </p:nvPr>
        </p:nvSpPr>
        <p:spPr/>
        <p:txBody>
          <a:bodyPr/>
          <a:lstStyle/>
          <a:p>
            <a:fld id="{CE74EEBF-D2CC-495D-AF16-01237AB9BFA6}" type="slidenum">
              <a:rPr lang="ru-RU" smtClean="0"/>
              <a:t>11</a:t>
            </a:fld>
            <a:endParaRPr lang="ru-RU" dirty="0"/>
          </a:p>
        </p:txBody>
      </p:sp>
    </p:spTree>
    <p:extLst>
      <p:ext uri="{BB962C8B-B14F-4D97-AF65-F5344CB8AC3E}">
        <p14:creationId xmlns:p14="http://schemas.microsoft.com/office/powerpoint/2010/main" val="3621273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Вообще-то в круговой задаче трех тел существует множество семейств периодических орбит. Численными методами продолжения многие из них были получены в 2007 году. Каждая точка на любой из этих кривых – это какая-то орбита. Вот гало-орбиты вокруг точки </a:t>
            </a:r>
            <a:r>
              <a:rPr lang="en-US" dirty="0"/>
              <a:t>L1. </a:t>
            </a:r>
            <a:r>
              <a:rPr lang="ru-RU" dirty="0"/>
              <a:t>Вот вокруг </a:t>
            </a:r>
            <a:r>
              <a:rPr lang="en-US" dirty="0"/>
              <a:t>L2. </a:t>
            </a:r>
            <a:r>
              <a:rPr lang="ru-RU" dirty="0"/>
              <a:t>Семейства обрываются из-за столкновения с Луной. Вот вертикальные орбиты. Интересно, что все эти орбиты соединены друг с другом.</a:t>
            </a:r>
          </a:p>
        </p:txBody>
      </p:sp>
      <p:sp>
        <p:nvSpPr>
          <p:cNvPr id="4" name="Номер слайда 3"/>
          <p:cNvSpPr>
            <a:spLocks noGrp="1"/>
          </p:cNvSpPr>
          <p:nvPr>
            <p:ph type="sldNum" sz="quarter" idx="5"/>
          </p:nvPr>
        </p:nvSpPr>
        <p:spPr/>
        <p:txBody>
          <a:bodyPr/>
          <a:lstStyle/>
          <a:p>
            <a:fld id="{E809F9CB-9E03-934A-9937-C85BE0D1A0F7}" type="slidenum">
              <a:rPr lang="ru-RU" smtClean="0"/>
              <a:t>12</a:t>
            </a:fld>
            <a:endParaRPr lang="ru-RU"/>
          </a:p>
        </p:txBody>
      </p:sp>
    </p:spTree>
    <p:extLst>
      <p:ext uri="{BB962C8B-B14F-4D97-AF65-F5344CB8AC3E}">
        <p14:creationId xmlns:p14="http://schemas.microsoft.com/office/powerpoint/2010/main" val="1384863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Периодические и квазипериодические орбиты вокруг </a:t>
            </a:r>
            <a:r>
              <a:rPr lang="en-US" dirty="0"/>
              <a:t>L1 </a:t>
            </a:r>
            <a:r>
              <a:rPr lang="ru-RU" dirty="0"/>
              <a:t>и </a:t>
            </a:r>
            <a:r>
              <a:rPr lang="en-US" dirty="0"/>
              <a:t>L2 </a:t>
            </a:r>
            <a:r>
              <a:rPr lang="ru-RU" dirty="0"/>
              <a:t>можно раскладывать вот в такие ряды. Они не сходятся, но точность аппроксимации 9 порядка хорошая для практических нужд. Фазовые векторы орбиты можно уточнять численными методами. Кстати все это мы сделали ровно 10 лет назад, еще один юбилей в копилку конференции.</a:t>
            </a:r>
          </a:p>
        </p:txBody>
      </p:sp>
      <p:sp>
        <p:nvSpPr>
          <p:cNvPr id="4" name="Номер слайда 3"/>
          <p:cNvSpPr>
            <a:spLocks noGrp="1"/>
          </p:cNvSpPr>
          <p:nvPr>
            <p:ph type="sldNum" sz="quarter" idx="10"/>
          </p:nvPr>
        </p:nvSpPr>
        <p:spPr/>
        <p:txBody>
          <a:bodyPr/>
          <a:lstStyle/>
          <a:p>
            <a:fld id="{CE74EEBF-D2CC-495D-AF16-01237AB9BFA6}" type="slidenum">
              <a:rPr lang="ru-RU" smtClean="0"/>
              <a:t>13</a:t>
            </a:fld>
            <a:endParaRPr lang="ru-RU" dirty="0"/>
          </a:p>
        </p:txBody>
      </p:sp>
    </p:spTree>
    <p:extLst>
      <p:ext uri="{BB962C8B-B14F-4D97-AF65-F5344CB8AC3E}">
        <p14:creationId xmlns:p14="http://schemas.microsoft.com/office/powerpoint/2010/main" val="1947954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a:t>Теперь интересное. С каждой неустойчивой орбитой можно связать множества асимптотических траектории, которые наматываются на орбиту, или разматываются с нее. Такие множества асимптотических траекторий называются устойчивыми и неустойчивыми инвариантными многообразиями. Вот эти многообразия можно использовать для проектирования перелетов. Например, если аппарат перелетит не на гало-орбиту, а на траекторию ее устойчивого многообразия, но многообразие само приведет аппарат на эту гало-орбиту.</a:t>
            </a:r>
          </a:p>
        </p:txBody>
      </p:sp>
      <p:sp>
        <p:nvSpPr>
          <p:cNvPr id="4" name="Номер слайда 3"/>
          <p:cNvSpPr>
            <a:spLocks noGrp="1"/>
          </p:cNvSpPr>
          <p:nvPr>
            <p:ph type="sldNum" sz="quarter" idx="5"/>
          </p:nvPr>
        </p:nvSpPr>
        <p:spPr/>
        <p:txBody>
          <a:bodyPr/>
          <a:lstStyle/>
          <a:p>
            <a:pPr>
              <a:defRPr/>
            </a:pPr>
            <a:fld id="{96D7B54C-08D5-4CDA-8902-218AF1A11DE3}" type="slidenum">
              <a:rPr lang="ru-RU" smtClean="0"/>
              <a:pPr>
                <a:defRPr/>
              </a:pPr>
              <a:t>14</a:t>
            </a:fld>
            <a:endParaRPr lang="ru-R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Более того, оказывается, что многообразия орбит вокруг различных точек либрации могут пересекаться в фазовом пространстве. Это значит, что траектория может быть одновременно частью неустойчивого многообразия одной орбиты и частью устойчивого вокруг другой орбиты. Тогда с одной орбиты траектория раскручивается и на другую накручивается. Получается </a:t>
            </a:r>
            <a:r>
              <a:rPr lang="ru-RU" dirty="0" err="1"/>
              <a:t>бестопливый</a:t>
            </a:r>
            <a:r>
              <a:rPr lang="ru-RU" dirty="0"/>
              <a:t> перелет между орбитами. Можно посмотреть еще глубже. Если провести линию через Луну и отметить все точки устойчивого и неустойчивого многообразий, получится вот такая картина. Точки многообразий отвечают границам этих областей. Любая точка внутри зеленой области порождает траекторию, которая идет от Луны влево к </a:t>
            </a:r>
            <a:r>
              <a:rPr lang="en-US" dirty="0"/>
              <a:t>L1</a:t>
            </a:r>
            <a:r>
              <a:rPr lang="ru-RU" dirty="0"/>
              <a:t>. Любая точка внутри красной области соответствует траектории, которая идет от </a:t>
            </a:r>
            <a:r>
              <a:rPr lang="en-US" dirty="0"/>
              <a:t>L2 </a:t>
            </a:r>
            <a:r>
              <a:rPr lang="ru-RU" dirty="0"/>
              <a:t>влево. Значит точки в пересечении областей идут от </a:t>
            </a:r>
            <a:r>
              <a:rPr lang="en-US" dirty="0"/>
              <a:t>L2 </a:t>
            </a:r>
            <a:r>
              <a:rPr lang="ru-RU" dirty="0"/>
              <a:t>в сторону </a:t>
            </a:r>
            <a:r>
              <a:rPr lang="en-US" dirty="0"/>
              <a:t>L1. </a:t>
            </a:r>
            <a:r>
              <a:rPr lang="ru-RU" dirty="0"/>
              <a:t>Более того, малая ошибка по положению и скорости качественно этот факт не изменит. Эта грубость полезна для практики. Визуализация этих пересечений помогает прикинуть и необходимую навигационную точность в этой области.</a:t>
            </a:r>
          </a:p>
        </p:txBody>
      </p:sp>
      <p:sp>
        <p:nvSpPr>
          <p:cNvPr id="4" name="Номер слайда 3"/>
          <p:cNvSpPr>
            <a:spLocks noGrp="1"/>
          </p:cNvSpPr>
          <p:nvPr>
            <p:ph type="sldNum" sz="quarter" idx="5"/>
          </p:nvPr>
        </p:nvSpPr>
        <p:spPr/>
        <p:txBody>
          <a:bodyPr/>
          <a:lstStyle/>
          <a:p>
            <a:fld id="{E809F9CB-9E03-934A-9937-C85BE0D1A0F7}" type="slidenum">
              <a:rPr lang="ru-RU" smtClean="0"/>
              <a:t>15</a:t>
            </a:fld>
            <a:endParaRPr lang="ru-RU"/>
          </a:p>
        </p:txBody>
      </p:sp>
    </p:spTree>
    <p:extLst>
      <p:ext uri="{BB962C8B-B14F-4D97-AF65-F5344CB8AC3E}">
        <p14:creationId xmlns:p14="http://schemas.microsoft.com/office/powerpoint/2010/main" val="241589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Наконец упомяну более сложную, но очень важную модель бикруговой ограниченной задачи четырех тел Солнце-Земля-Луна. Луна движется вокруг Земли по круговой орбите, Солнце движется вокруг них тоже по круговой орбите, причем плоскости орбит совпадают, поэтому </a:t>
            </a:r>
            <a:r>
              <a:rPr lang="ru-RU" dirty="0" err="1"/>
              <a:t>бикруговая</a:t>
            </a:r>
            <a:r>
              <a:rPr lang="ru-RU" dirty="0"/>
              <a:t>. Уравнения также записывают во вращающейся системе координат Земля-Луна, но система из-за Солнца получается неавтономная. гамильтониан зависит от времени.</a:t>
            </a:r>
          </a:p>
        </p:txBody>
      </p:sp>
      <p:sp>
        <p:nvSpPr>
          <p:cNvPr id="4" name="Номер слайда 3"/>
          <p:cNvSpPr>
            <a:spLocks noGrp="1"/>
          </p:cNvSpPr>
          <p:nvPr>
            <p:ph type="sldNum" sz="quarter" idx="5"/>
          </p:nvPr>
        </p:nvSpPr>
        <p:spPr/>
        <p:txBody>
          <a:bodyPr/>
          <a:lstStyle/>
          <a:p>
            <a:fld id="{E809F9CB-9E03-934A-9937-C85BE0D1A0F7}" type="slidenum">
              <a:rPr lang="ru-RU" smtClean="0"/>
              <a:t>16</a:t>
            </a:fld>
            <a:endParaRPr lang="ru-RU"/>
          </a:p>
        </p:txBody>
      </p:sp>
    </p:spTree>
    <p:extLst>
      <p:ext uri="{BB962C8B-B14F-4D97-AF65-F5344CB8AC3E}">
        <p14:creationId xmlns:p14="http://schemas.microsoft.com/office/powerpoint/2010/main" val="731904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этом я закончил с некоторым теоретическим и терминологическим фундаментом и перехожу к разговору о траекториях полета к Луне. Начну с простейшего, но очень важного класса траекторий перелета – двухимпульсных траекторий. Один импульс на околоземной орбите, чтобы сойти с нее. Второй импульс – на окололунной орбите, чтобы выйти на нее. По-другому нельзя. Первый импульс как правило обеспечивается разгонным блоком, например Фрегат. Второй импульс обеспечивается двигательной установкой аппарата (тормозной блок). Выделяют два вида траекторий. Высокоэнергетические – это быстрые и дорогие по затратам. Традиционные, с большими затратами для разгона и большими затратами для торможения. Самое интересное – низкоэнергетические – дешевые за счет умной эксплуатации особенностей задач многих тел, но долгие по времени. Они в свою очередь делятся на две категории – те, что пересекают только окрестность </a:t>
            </a:r>
            <a:r>
              <a:rPr lang="en-US" dirty="0"/>
              <a:t>L1, </a:t>
            </a:r>
            <a:r>
              <a:rPr lang="ru-RU" dirty="0"/>
              <a:t>и те, что вылетают далеко за </a:t>
            </a:r>
            <a:r>
              <a:rPr lang="en-US" dirty="0"/>
              <a:t>L2, </a:t>
            </a:r>
            <a:r>
              <a:rPr lang="ru-RU" dirty="0"/>
              <a:t>но потом возвращаются. Первые основываются только на влиянии Луны. Вторые также используют Солнце.</a:t>
            </a:r>
          </a:p>
        </p:txBody>
      </p:sp>
      <p:sp>
        <p:nvSpPr>
          <p:cNvPr id="4" name="Номер слайда 3"/>
          <p:cNvSpPr>
            <a:spLocks noGrp="1"/>
          </p:cNvSpPr>
          <p:nvPr>
            <p:ph type="sldNum" sz="quarter" idx="5"/>
          </p:nvPr>
        </p:nvSpPr>
        <p:spPr/>
        <p:txBody>
          <a:bodyPr/>
          <a:lstStyle/>
          <a:p>
            <a:fld id="{E809F9CB-9E03-934A-9937-C85BE0D1A0F7}" type="slidenum">
              <a:rPr lang="ru-RU" smtClean="0"/>
              <a:t>17</a:t>
            </a:fld>
            <a:endParaRPr lang="ru-RU"/>
          </a:p>
        </p:txBody>
      </p:sp>
    </p:spTree>
    <p:extLst>
      <p:ext uri="{BB962C8B-B14F-4D97-AF65-F5344CB8AC3E}">
        <p14:creationId xmlns:p14="http://schemas.microsoft.com/office/powerpoint/2010/main" val="4055604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Расскажу про один из методов проектирования траектории, который реально использовался на практике. Оказывается, что если, двигаясь по вытянутой околоземной орбите правильно подойти к Луне, то </a:t>
            </a:r>
            <a:r>
              <a:rPr lang="ru-RU" baseline="0" dirty="0"/>
              <a:t>возмущающая сила будет иметь положительную компоненту вдоль вектора скорости аппарата и тем самым подтянет его, увеличит орбиту и ее энергию. Во вращающейся системе координат это соответствует сближению с Луной при отрицательных игреках. Такой эффект будет существенным, если он будет повторяться. А чтобы эффект повторялся, околоземная орбита должна быть близка к резонансу с Луной. Тогда каждые несколько витков орбита будет расти.</a:t>
            </a:r>
            <a:endParaRPr lang="ru-RU" dirty="0"/>
          </a:p>
        </p:txBody>
      </p:sp>
      <p:sp>
        <p:nvSpPr>
          <p:cNvPr id="4" name="Номер слайда 3"/>
          <p:cNvSpPr>
            <a:spLocks noGrp="1"/>
          </p:cNvSpPr>
          <p:nvPr>
            <p:ph type="sldNum" sz="quarter" idx="10"/>
          </p:nvPr>
        </p:nvSpPr>
        <p:spPr/>
        <p:txBody>
          <a:bodyPr/>
          <a:lstStyle/>
          <a:p>
            <a:fld id="{901755CF-AB54-4D1C-A043-ECE4EA6B5D10}" type="slidenum">
              <a:rPr lang="ru-RU" smtClean="0"/>
              <a:t>18</a:t>
            </a:fld>
            <a:endParaRPr lang="ru-RU"/>
          </a:p>
        </p:txBody>
      </p:sp>
    </p:spTree>
    <p:extLst>
      <p:ext uri="{BB962C8B-B14F-4D97-AF65-F5344CB8AC3E}">
        <p14:creationId xmlns:p14="http://schemas.microsoft.com/office/powerpoint/2010/main" val="309780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100" baseline="0" dirty="0"/>
              <a:t>Алгоритм следующий:</a:t>
            </a:r>
          </a:p>
          <a:p>
            <a:endParaRPr lang="ru-RU" sz="1100" baseline="0" dirty="0"/>
          </a:p>
          <a:p>
            <a:pPr marL="228600" indent="-228600">
              <a:buAutoNum type="arabicPeriod"/>
            </a:pPr>
            <a:r>
              <a:rPr lang="ru-RU" sz="1100" baseline="0" dirty="0"/>
              <a:t>Берем точку на неустойчивой орбите и распространяем траекторию назад во времени вдоль устойчивого многообразия до перигея.</a:t>
            </a:r>
          </a:p>
          <a:p>
            <a:pPr marL="228600" indent="-228600">
              <a:buAutoNum type="arabicPeriod"/>
            </a:pPr>
            <a:r>
              <a:rPr lang="ru-RU" sz="1100" baseline="0" dirty="0"/>
              <a:t>Далее ищем минимальный импульс, который даст сближение с Луной при отрицательном игреке.</a:t>
            </a:r>
          </a:p>
          <a:p>
            <a:pPr marL="228600" indent="-228600">
              <a:buAutoNum type="arabicPeriod"/>
            </a:pPr>
            <a:r>
              <a:rPr lang="ru-RU" sz="1100" baseline="0" dirty="0"/>
              <a:t>Применяем найденный импульс и интегрируем до перигея. Теперь ищем такой импульс, чтобы произошло сближение у Луны, причем до сближения траектория была бы близка к одному резонансу, а после сближения – ко другому.</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100" baseline="0" dirty="0"/>
              <a:t>В результате имеем вот такую траекторию. Если смотреть вперед во времени, у этой траектории повышается перигей благодаря взаимодействию с Луной и малым импульсам.</a:t>
            </a:r>
            <a:endParaRPr lang="ru-RU" baseline="0" dirty="0"/>
          </a:p>
        </p:txBody>
      </p:sp>
      <p:sp>
        <p:nvSpPr>
          <p:cNvPr id="4" name="Номер слайда 3"/>
          <p:cNvSpPr>
            <a:spLocks noGrp="1"/>
          </p:cNvSpPr>
          <p:nvPr>
            <p:ph type="sldNum" sz="quarter" idx="10"/>
          </p:nvPr>
        </p:nvSpPr>
        <p:spPr/>
        <p:txBody>
          <a:bodyPr/>
          <a:lstStyle/>
          <a:p>
            <a:fld id="{901755CF-AB54-4D1C-A043-ECE4EA6B5D10}" type="slidenum">
              <a:rPr lang="ru-RU" smtClean="0"/>
              <a:t>19</a:t>
            </a:fld>
            <a:endParaRPr lang="ru-RU"/>
          </a:p>
        </p:txBody>
      </p:sp>
    </p:spTree>
    <p:extLst>
      <p:ext uri="{BB962C8B-B14F-4D97-AF65-F5344CB8AC3E}">
        <p14:creationId xmlns:p14="http://schemas.microsoft.com/office/powerpoint/2010/main" val="218083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Почему сейчас эта тема важна. Ведущие космические агентства намерены разместить у Луны орбитальную станцию по типу МКС, а на самой Луне строить базу, чтобы добывать ресурсы, проводить научные исследования, развивать стратегические технологии. С другой стороны частные фирмы растут, у них появляются технологические возможности и растут аппетиты. Они хотят развивать собственные технологии, быть независимыми, и заполнять будущую нишу. Глобальный тренд интереса к Луне можно охарактеризовать словами: от аппарата к платформе, от миссии к инфраструктуре. Это значит, что начинается переход от отдельных миссий к Луне к созданию инфраструктуры на Луне, перенос и адаптация технологий и процессов на околоземных орбитах к соответствующим на окололунных орбитах.</a:t>
            </a:r>
          </a:p>
        </p:txBody>
      </p:sp>
      <p:sp>
        <p:nvSpPr>
          <p:cNvPr id="4" name="Номер слайда 3"/>
          <p:cNvSpPr>
            <a:spLocks noGrp="1"/>
          </p:cNvSpPr>
          <p:nvPr>
            <p:ph type="sldNum" sz="quarter" idx="5"/>
          </p:nvPr>
        </p:nvSpPr>
        <p:spPr/>
        <p:txBody>
          <a:bodyPr/>
          <a:lstStyle/>
          <a:p>
            <a:fld id="{E809F9CB-9E03-934A-9937-C85BE0D1A0F7}" type="slidenum">
              <a:rPr lang="ru-RU" smtClean="0"/>
              <a:t>2</a:t>
            </a:fld>
            <a:endParaRPr lang="ru-RU"/>
          </a:p>
        </p:txBody>
      </p:sp>
    </p:spTree>
    <p:extLst>
      <p:ext uri="{BB962C8B-B14F-4D97-AF65-F5344CB8AC3E}">
        <p14:creationId xmlns:p14="http://schemas.microsoft.com/office/powerpoint/2010/main" val="2459381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Низкоэнергетические траектории перелета, которые уходят за пределы </a:t>
            </a:r>
            <a:r>
              <a:rPr lang="en-US" dirty="0"/>
              <a:t>L2 </a:t>
            </a:r>
            <a:r>
              <a:rPr lang="ru-RU" dirty="0"/>
              <a:t>Земля-Луна и используют гравитационное притяжение Солнца для экономии топлива называются обходными траекториями, непрямыми. Здесь показаны примеры траектории миссии </a:t>
            </a:r>
            <a:r>
              <a:rPr lang="en-US" dirty="0"/>
              <a:t>GRAIL</a:t>
            </a:r>
            <a:r>
              <a:rPr lang="ru-RU" dirty="0"/>
              <a:t> во вращающейся системе координат Солнце-Земля. Обратите внимание, что траектория в</a:t>
            </a:r>
            <a:r>
              <a:rPr lang="en-US" dirty="0"/>
              <a:t>s</a:t>
            </a:r>
            <a:r>
              <a:rPr lang="ru-RU" dirty="0"/>
              <a:t>ходит далеко за орбиту Луны и попадает в окрестность точки либрации системы Солнце-Земля. В этой области влияние Солнца становится существенным. Оно изменяет траекторию так, что подлет к Луне осуществляется в лучших условиях, что понижает тормозной импульс. У аппаратов </a:t>
            </a:r>
            <a:r>
              <a:rPr lang="en-US" dirty="0"/>
              <a:t>GRAIL A</a:t>
            </a:r>
            <a:r>
              <a:rPr lang="ru-RU" dirty="0"/>
              <a:t> и </a:t>
            </a:r>
            <a:r>
              <a:rPr lang="en-US" dirty="0"/>
              <a:t>GRAIL B </a:t>
            </a:r>
            <a:r>
              <a:rPr lang="ru-RU" dirty="0"/>
              <a:t>траектории немного отличаются небольшим импульсом в удаленной точке, в результате чего один из аппаратов пришел к Луне с небольшой задержкой по времени. Мы тоже научились строить такие траектории. Наши исследования показали, что изменения скорости в несколько см/с способны изменять ориентацию плоскости подлетной к Луне орбиты в несколько десятков градусов. Это можно использовать для того, чтобы выводить созвездия вокруг Луны за один пуск. Запускаем все аппараты разном, но чтобы разнести их по разным окололунным орбитам, достаточно каждому аппарату придать свой импульс в удаленной точке.</a:t>
            </a:r>
          </a:p>
        </p:txBody>
      </p:sp>
      <p:sp>
        <p:nvSpPr>
          <p:cNvPr id="4" name="Номер слайда 3"/>
          <p:cNvSpPr>
            <a:spLocks noGrp="1"/>
          </p:cNvSpPr>
          <p:nvPr>
            <p:ph type="sldNum" sz="quarter" idx="5"/>
          </p:nvPr>
        </p:nvSpPr>
        <p:spPr/>
        <p:txBody>
          <a:bodyPr/>
          <a:lstStyle/>
          <a:p>
            <a:fld id="{E809F9CB-9E03-934A-9937-C85BE0D1A0F7}" type="slidenum">
              <a:rPr lang="ru-RU" smtClean="0"/>
              <a:t>20</a:t>
            </a:fld>
            <a:endParaRPr lang="ru-RU"/>
          </a:p>
        </p:txBody>
      </p:sp>
    </p:spTree>
    <p:extLst>
      <p:ext uri="{BB962C8B-B14F-4D97-AF65-F5344CB8AC3E}">
        <p14:creationId xmlns:p14="http://schemas.microsoft.com/office/powerpoint/2010/main" val="2496161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Есть различные интерпретации обходных траекторий. В начале 2000х обнаружилось, что некоторые из этих траекторий можно рассматривать как эффект модели сопряженных задач трех тел. А именно, часть траектории от Земли лежит вблизи устойчивого многообразия некоторой орбиты вокруг </a:t>
            </a:r>
            <a:r>
              <a:rPr lang="en-US" dirty="0"/>
              <a:t>L1 </a:t>
            </a:r>
            <a:r>
              <a:rPr lang="ru-RU" dirty="0"/>
              <a:t>или </a:t>
            </a:r>
            <a:r>
              <a:rPr lang="en-US" dirty="0"/>
              <a:t>L2 </a:t>
            </a:r>
            <a:r>
              <a:rPr lang="ru-RU" dirty="0"/>
              <a:t>Солнце Земля, а оставшаяся часть – вблизи устойчивого многообразия некоторой орбиты вокруг </a:t>
            </a:r>
            <a:r>
              <a:rPr lang="en-US" dirty="0"/>
              <a:t>L1 </a:t>
            </a:r>
            <a:r>
              <a:rPr lang="ru-RU" dirty="0"/>
              <a:t>или </a:t>
            </a:r>
            <a:r>
              <a:rPr lang="en-US" dirty="0"/>
              <a:t>L2 </a:t>
            </a:r>
            <a:r>
              <a:rPr lang="ru-RU" dirty="0"/>
              <a:t>Земля-Луна. Впрочем, в литературе отмечается, что не все обходные траектории можно объяснить с помощью многоообразий различных систем трех тел.</a:t>
            </a:r>
          </a:p>
        </p:txBody>
      </p:sp>
      <p:sp>
        <p:nvSpPr>
          <p:cNvPr id="4" name="Номер слайда 3"/>
          <p:cNvSpPr>
            <a:spLocks noGrp="1"/>
          </p:cNvSpPr>
          <p:nvPr>
            <p:ph type="sldNum" sz="quarter" idx="5"/>
          </p:nvPr>
        </p:nvSpPr>
        <p:spPr/>
        <p:txBody>
          <a:bodyPr/>
          <a:lstStyle/>
          <a:p>
            <a:fld id="{E809F9CB-9E03-934A-9937-C85BE0D1A0F7}" type="slidenum">
              <a:rPr lang="ru-RU" smtClean="0"/>
              <a:t>21</a:t>
            </a:fld>
            <a:endParaRPr lang="ru-RU"/>
          </a:p>
        </p:txBody>
      </p:sp>
    </p:spTree>
    <p:extLst>
      <p:ext uri="{BB962C8B-B14F-4D97-AF65-F5344CB8AC3E}">
        <p14:creationId xmlns:p14="http://schemas.microsoft.com/office/powerpoint/2010/main" val="335669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Другая интерпретация рассматривает обходные траектории как траектории, связанные с мгновенными положениями равновесия в бикруговой задаче четырех тел. На рисунке слева показано геометрическое место точек мгновенных положений равновесия в задаче Солнце-Земля-Луна. Разные точки отвечают разным положениям Солнца относительно Земли и Луны. Если взять правильные точки положения равновесия и распространить траекторию из них вперед и назад, то получится обходная траектория. Далее, если рассмотреть вращающуюся систему координат Солнце-Земля, поместить Землю в центр, то окажется, что в первом и третьем квадрантах гамильтониан задачи четырех тел убывает, а во втором и четвертом квадратах – возрастает. Значит, если петелька во втором квадранте, то Солнце поможет увеличить энергию и условия подлета к Луне улучшатся. А если петелька в третьем квадранте, то наоборот, энергия уменьшится, и такая траектория может быть полезна для возвращения на Землю с Луны.</a:t>
            </a:r>
          </a:p>
        </p:txBody>
      </p:sp>
      <p:sp>
        <p:nvSpPr>
          <p:cNvPr id="4" name="Номер слайда 3"/>
          <p:cNvSpPr>
            <a:spLocks noGrp="1"/>
          </p:cNvSpPr>
          <p:nvPr>
            <p:ph type="sldNum" sz="quarter" idx="5"/>
          </p:nvPr>
        </p:nvSpPr>
        <p:spPr/>
        <p:txBody>
          <a:bodyPr/>
          <a:lstStyle/>
          <a:p>
            <a:fld id="{E809F9CB-9E03-934A-9937-C85BE0D1A0F7}" type="slidenum">
              <a:rPr lang="ru-RU" smtClean="0"/>
              <a:t>22</a:t>
            </a:fld>
            <a:endParaRPr lang="ru-RU"/>
          </a:p>
        </p:txBody>
      </p:sp>
    </p:spTree>
    <p:extLst>
      <p:ext uri="{BB962C8B-B14F-4D97-AF65-F5344CB8AC3E}">
        <p14:creationId xmlns:p14="http://schemas.microsoft.com/office/powerpoint/2010/main" val="3304942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Перейдем, наконец, к методам управления малой тягой. В понедельник на планерном докладе в Доме ученых Вячеслав Георгиевич Петухов доложил о разрабатываемых в МАИ методах оптимального управления, а у меня подходы к построению управления показаны более широким мазком, но и говорить про них я буду меньше. Итак, управление обычно ищется оптимальным или квазиоптимальным. Прямые методы параметризуют управление и сводят исходную задачу оптимального управления к задаче математического программирования. Непрямые методы нацелены на то, чтобы удовлетворить необходимым условиям оптимальности и, как правило с помощью принципа максимума Понтрягина, сводят исходную задачу оптимального управления к краевой задаче. Иногда оптимальное управление получить трудно, тогда может помочь квазиоптимальное управление на основе прямого метода Ляпунова или машинного обучение с подкреплением.</a:t>
            </a:r>
          </a:p>
        </p:txBody>
      </p:sp>
      <p:sp>
        <p:nvSpPr>
          <p:cNvPr id="4" name="Номер слайда 3"/>
          <p:cNvSpPr>
            <a:spLocks noGrp="1"/>
          </p:cNvSpPr>
          <p:nvPr>
            <p:ph type="sldNum" sz="quarter" idx="5"/>
          </p:nvPr>
        </p:nvSpPr>
        <p:spPr/>
        <p:txBody>
          <a:bodyPr/>
          <a:lstStyle/>
          <a:p>
            <a:fld id="{E809F9CB-9E03-934A-9937-C85BE0D1A0F7}" type="slidenum">
              <a:rPr lang="ru-RU" smtClean="0"/>
              <a:t>23</a:t>
            </a:fld>
            <a:endParaRPr lang="ru-RU"/>
          </a:p>
        </p:txBody>
      </p:sp>
    </p:spTree>
    <p:extLst>
      <p:ext uri="{BB962C8B-B14F-4D97-AF65-F5344CB8AC3E}">
        <p14:creationId xmlns:p14="http://schemas.microsoft.com/office/powerpoint/2010/main" val="1901763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Чтобы получить оптимальное управление прямыми методами, управление и траекторию мелко дискретизируют и получают задачу оптимизации большой размерности. Иногда удается заменить исходную нелинейную задачу оптимизации выпуклой задачей оптимизации. Там тоже как правило предполагается мелкая дискретизация, но за счет выпуклости сходимость очень быстрая. Мы последнее время развиваем методы, когда функция управления параметризуется небольшим числом параметром с помощью полиномов или ряда Фурье, вчера у нас были об этом доклады. Недавно нами было обнаружено, что Фурье-представление функции управления в сочетании с техникой осреднения приводит к аналитике, что тоже очень интересно.</a:t>
            </a:r>
          </a:p>
        </p:txBody>
      </p:sp>
      <p:sp>
        <p:nvSpPr>
          <p:cNvPr id="4" name="Номер слайда 3"/>
          <p:cNvSpPr>
            <a:spLocks noGrp="1"/>
          </p:cNvSpPr>
          <p:nvPr>
            <p:ph type="sldNum" sz="quarter" idx="5"/>
          </p:nvPr>
        </p:nvSpPr>
        <p:spPr/>
        <p:txBody>
          <a:bodyPr/>
          <a:lstStyle/>
          <a:p>
            <a:fld id="{E809F9CB-9E03-934A-9937-C85BE0D1A0F7}" type="slidenum">
              <a:rPr lang="ru-RU" smtClean="0"/>
              <a:t>24</a:t>
            </a:fld>
            <a:endParaRPr lang="ru-RU"/>
          </a:p>
        </p:txBody>
      </p:sp>
    </p:spTree>
    <p:extLst>
      <p:ext uri="{BB962C8B-B14F-4D97-AF65-F5344CB8AC3E}">
        <p14:creationId xmlns:p14="http://schemas.microsoft.com/office/powerpoint/2010/main" val="2292041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Цель непрямых методов оптимизации – удовлетворить условиям оптимальности, как правило на базе принципа максимума Понтрягина. В понедельник Вячеслав Георгиевич подробно рассказывал об этих методах и идеях, которые позволили научиться решать множество задач. В основе этих методов лежит техника осреднения, метод продолжения и комплексное дифференцирование.</a:t>
            </a:r>
          </a:p>
        </p:txBody>
      </p:sp>
      <p:sp>
        <p:nvSpPr>
          <p:cNvPr id="4" name="Номер слайда 3"/>
          <p:cNvSpPr>
            <a:spLocks noGrp="1"/>
          </p:cNvSpPr>
          <p:nvPr>
            <p:ph type="sldNum" sz="quarter" idx="5"/>
          </p:nvPr>
        </p:nvSpPr>
        <p:spPr/>
        <p:txBody>
          <a:bodyPr/>
          <a:lstStyle/>
          <a:p>
            <a:fld id="{E809F9CB-9E03-934A-9937-C85BE0D1A0F7}" type="slidenum">
              <a:rPr lang="ru-RU" smtClean="0"/>
              <a:t>25</a:t>
            </a:fld>
            <a:endParaRPr lang="ru-RU"/>
          </a:p>
        </p:txBody>
      </p:sp>
    </p:spTree>
    <p:extLst>
      <p:ext uri="{BB962C8B-B14F-4D97-AF65-F5344CB8AC3E}">
        <p14:creationId xmlns:p14="http://schemas.microsoft.com/office/powerpoint/2010/main" val="2371760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Среди методов, основанных на прямом методе Ляпунова, выделяется ставший классическим </a:t>
            </a:r>
            <a:r>
              <a:rPr lang="en-US" dirty="0"/>
              <a:t>Q-</a:t>
            </a:r>
            <a:r>
              <a:rPr lang="ru-RU" dirty="0"/>
              <a:t>закон управления основанный на вот такой функции Ляпунова. Величина в скобках оценивает минимальное время до исправления орбитального элемента. Мы сейчас изучаем управление, основанное на более простой функции Ляпунова, наши исследования показывают малое отличие в затратах топлива и времени полета от закона управления выше.</a:t>
            </a:r>
          </a:p>
        </p:txBody>
      </p:sp>
      <p:sp>
        <p:nvSpPr>
          <p:cNvPr id="4" name="Номер слайда 3"/>
          <p:cNvSpPr>
            <a:spLocks noGrp="1"/>
          </p:cNvSpPr>
          <p:nvPr>
            <p:ph type="sldNum" sz="quarter" idx="5"/>
          </p:nvPr>
        </p:nvSpPr>
        <p:spPr/>
        <p:txBody>
          <a:bodyPr/>
          <a:lstStyle/>
          <a:p>
            <a:fld id="{E809F9CB-9E03-934A-9937-C85BE0D1A0F7}" type="slidenum">
              <a:rPr lang="ru-RU" smtClean="0"/>
              <a:t>26</a:t>
            </a:fld>
            <a:endParaRPr lang="ru-RU"/>
          </a:p>
        </p:txBody>
      </p:sp>
    </p:spTree>
    <p:extLst>
      <p:ext uri="{BB962C8B-B14F-4D97-AF65-F5344CB8AC3E}">
        <p14:creationId xmlns:p14="http://schemas.microsoft.com/office/powerpoint/2010/main" val="3105868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Мы также развиваем методы управления космическими аппаратами на основе методов машинного обучения с подкреплением. Их преимущество в том, что при формулировании оптимизационной задачи они позволяют естественным образом учитывать навигационную неопределенность и нештатные ситуации.</a:t>
            </a:r>
            <a:r>
              <a:rPr lang="en-US" dirty="0"/>
              <a:t> </a:t>
            </a:r>
            <a:r>
              <a:rPr lang="ru-RU" dirty="0"/>
              <a:t>В результате применения этих методик формируется стратегия действий, одинаково хорошо работающая как в исправных ситуациях, так и с неопределенностью и нештатными ситуациями. Если сравнивать с классическими вариантами управления, то в исправных ситуациях это управление будет хуже, но в плохих ситуациях – лучше, вплоть до спасения миссии. Кроме того, эти методы позволяют отображать не только состояние аппарата, но и навигационные измерения непосредственно в управление, минуя отдельную фазу навигации. Подход помогает отвечать на вопросы о достаточности того или иного состава измерений для управления аппаратом, например, достаточно ли измерений только направления на Солнце или на Луну для поддержания движения аппаратом в системе Земля-Луна. </a:t>
            </a:r>
          </a:p>
        </p:txBody>
      </p:sp>
      <p:sp>
        <p:nvSpPr>
          <p:cNvPr id="4" name="Номер слайда 3"/>
          <p:cNvSpPr>
            <a:spLocks noGrp="1"/>
          </p:cNvSpPr>
          <p:nvPr>
            <p:ph type="sldNum" sz="quarter" idx="5"/>
          </p:nvPr>
        </p:nvSpPr>
        <p:spPr/>
        <p:txBody>
          <a:bodyPr/>
          <a:lstStyle/>
          <a:p>
            <a:fld id="{E809F9CB-9E03-934A-9937-C85BE0D1A0F7}" type="slidenum">
              <a:rPr lang="ru-RU" smtClean="0"/>
              <a:t>27</a:t>
            </a:fld>
            <a:endParaRPr lang="ru-RU"/>
          </a:p>
        </p:txBody>
      </p:sp>
    </p:spTree>
    <p:extLst>
      <p:ext uri="{BB962C8B-B14F-4D97-AF65-F5344CB8AC3E}">
        <p14:creationId xmlns:p14="http://schemas.microsoft.com/office/powerpoint/2010/main" val="2222843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заключение своего доклада перечислю типичные сценарии отправки малого космического аппарата к Луне в рамках попутного запуска, всего будет четыре сценария. Возможны и другие, но они будут иметь существенные проблемы по различным аспектам. В рамках первого сценария ракета-носитель выводит основной аппарат с РБ и малый аппарат на околоземную орбиту, далее РБ выводит аппараты на целевую орбиту основной миссии, а остатки топлива разгонного блока используются для прямого или обходного перелета малого аппарата к Луне или либрационным орбитам.</a:t>
            </a:r>
            <a:r>
              <a:rPr lang="en-US" dirty="0"/>
              <a:t> </a:t>
            </a:r>
            <a:r>
              <a:rPr lang="ru-RU" dirty="0"/>
              <a:t>Двигатель малой тяги выводит аппарат на окололунную орбиту после продолжительной серии пролетов Луны и Земли. Во втором сценарии предполагается, что до Луны малый аппарат будет добираться своими силами по спиралевидной траектории. Для этого необходимо, чтобы стартовая орбита для него была достаточно высокая, чтобы минимизировать время на раскрутку и деградацию панелей солнечных батарей. В своем движении к Луне аппарат может использовать резонансные сближения с Луной, как было в миссии </a:t>
            </a:r>
            <a:r>
              <a:rPr lang="en-US" dirty="0"/>
              <a:t>SMART-1.</a:t>
            </a:r>
            <a:r>
              <a:rPr lang="ru-RU" dirty="0"/>
              <a:t> Первый сценарий хорош тем, что позволяет стартовать даже с низкой орбиты, но требует РБ. Второй сценарий требует более высокие стартовые орбиты, но не требует РБ.</a:t>
            </a:r>
          </a:p>
        </p:txBody>
      </p:sp>
      <p:sp>
        <p:nvSpPr>
          <p:cNvPr id="4" name="Номер слайда 3"/>
          <p:cNvSpPr>
            <a:spLocks noGrp="1"/>
          </p:cNvSpPr>
          <p:nvPr>
            <p:ph type="sldNum" sz="quarter" idx="5"/>
          </p:nvPr>
        </p:nvSpPr>
        <p:spPr/>
        <p:txBody>
          <a:bodyPr/>
          <a:lstStyle/>
          <a:p>
            <a:fld id="{E809F9CB-9E03-934A-9937-C85BE0D1A0F7}" type="slidenum">
              <a:rPr lang="ru-RU" smtClean="0"/>
              <a:t>28</a:t>
            </a:fld>
            <a:endParaRPr lang="ru-RU"/>
          </a:p>
        </p:txBody>
      </p:sp>
    </p:spTree>
    <p:extLst>
      <p:ext uri="{BB962C8B-B14F-4D97-AF65-F5344CB8AC3E}">
        <p14:creationId xmlns:p14="http://schemas.microsoft.com/office/powerpoint/2010/main" val="2500118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Здесь описываются сценарии старта с уже готовых прямых или обходных траекторий к Луне. Так, в третьем сценарии РБ выводит оба аппарата на траекторию перелета к Луне. У Луны отрабатывает тормозная установка основного аппарата. Малый аппарат отсоединяется. Двигатель малого аппарата выводит его на целевую для него орбиту. В последнем сценарии предполагается, что малый аппарат заблаговременно отделяется от основного аппарата и направляется далее к Луне своими силами, используя малую тягу на продолжительный участках в серии пролета Луны и Земли. Реальный пример такой миссии – кубсат </a:t>
            </a:r>
            <a:r>
              <a:rPr lang="en-US" dirty="0"/>
              <a:t>Lunar IceCube </a:t>
            </a:r>
            <a:r>
              <a:rPr lang="ru-RU" dirty="0"/>
              <a:t>в попутном полете с кораблем </a:t>
            </a:r>
            <a:r>
              <a:rPr lang="en-US" dirty="0"/>
              <a:t>Artemis.</a:t>
            </a:r>
            <a:r>
              <a:rPr lang="ru-RU" dirty="0"/>
              <a:t> Преимущество третьего сценария в простой схеме вывода малого аппарата к Луне, но целевая орбита будет во многом определяться целевой орбитой основного аппарата, особенно если на малом аппарате стоит двигатель с низким удельным импульсом. А вот заблаговременное отделение на четвертом этапе расширяет множество допустимых окололунных орбит, но предполагает сложную схему выведения аппарата в </a:t>
            </a:r>
            <a:r>
              <a:rPr lang="ru-RU" dirty="0" err="1"/>
              <a:t>сильновозмущенной</a:t>
            </a:r>
            <a:r>
              <a:rPr lang="ru-RU" dirty="0"/>
              <a:t> среде. Если сравнивать эти сценарии с предыдущими, то первые два сценария (лететь от околоземной орбиты к Луне) более вероятны. Вряд ли у нас будут запуски основного аппарата к Луне, на которые нам позволят поставить попутку. Ну, тем не менее.</a:t>
            </a:r>
          </a:p>
        </p:txBody>
      </p:sp>
      <p:sp>
        <p:nvSpPr>
          <p:cNvPr id="4" name="Номер слайда 3"/>
          <p:cNvSpPr>
            <a:spLocks noGrp="1"/>
          </p:cNvSpPr>
          <p:nvPr>
            <p:ph type="sldNum" sz="quarter" idx="5"/>
          </p:nvPr>
        </p:nvSpPr>
        <p:spPr/>
        <p:txBody>
          <a:bodyPr/>
          <a:lstStyle/>
          <a:p>
            <a:fld id="{E809F9CB-9E03-934A-9937-C85BE0D1A0F7}" type="slidenum">
              <a:rPr lang="ru-RU" smtClean="0"/>
              <a:t>29</a:t>
            </a:fld>
            <a:endParaRPr lang="ru-RU"/>
          </a:p>
        </p:txBody>
      </p:sp>
    </p:spTree>
    <p:extLst>
      <p:ext uri="{BB962C8B-B14F-4D97-AF65-F5344CB8AC3E}">
        <p14:creationId xmlns:p14="http://schemas.microsoft.com/office/powerpoint/2010/main" val="203022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Причем же здесь малые аппараты (до 300 кг?). Во-первых, такие аппараты в целом проще и дешевле больших многотонных. Они как правило выполняют одну-две специфические задачи. Их не жалко, чтобы отработать новые технологии, и освоить с их помощью весь процесс разработки и сопровождения миссии. Кроме того, на их базе можно создавать навигационную инфраструктуру в окололунном пространстве.</a:t>
            </a:r>
          </a:p>
        </p:txBody>
      </p:sp>
      <p:sp>
        <p:nvSpPr>
          <p:cNvPr id="4" name="Номер слайда 3"/>
          <p:cNvSpPr>
            <a:spLocks noGrp="1"/>
          </p:cNvSpPr>
          <p:nvPr>
            <p:ph type="sldNum" sz="quarter" idx="5"/>
          </p:nvPr>
        </p:nvSpPr>
        <p:spPr/>
        <p:txBody>
          <a:bodyPr/>
          <a:lstStyle/>
          <a:p>
            <a:fld id="{E809F9CB-9E03-934A-9937-C85BE0D1A0F7}" type="slidenum">
              <a:rPr lang="ru-RU" smtClean="0"/>
              <a:t>3</a:t>
            </a:fld>
            <a:endParaRPr lang="ru-RU"/>
          </a:p>
        </p:txBody>
      </p:sp>
    </p:spTree>
    <p:extLst>
      <p:ext uri="{BB962C8B-B14F-4D97-AF65-F5344CB8AC3E}">
        <p14:creationId xmlns:p14="http://schemas.microsoft.com/office/powerpoint/2010/main" val="1351648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Итак, наблюдается большой интерес к созданию инфраструктуры у Луны. Мы и не только мы считаем, что малые аппараты помогут отрабатывать новые технологии. Чтобы эффективно считать и исследовать траектории полета к Луне, мы базируемся на двух китах: теории динамических систем и теории оптимального управления. В задачах многих тел транспорт можно интерпретировать в терминах устойчивых и неустойчивых инвариантных многообразий систем Земля-Луна и Солнце-Земля, положений равновесия в системе Солнце-Земля-Луна. Помогают внешние гравитационные маневры (сближения с Луной)  для дешевого поднятия орбиты. Наконец, есть несколько типовых сценариев вывода аппарата на окололунную орбиту. Большое спасибо.</a:t>
            </a:r>
          </a:p>
        </p:txBody>
      </p:sp>
      <p:sp>
        <p:nvSpPr>
          <p:cNvPr id="4" name="Номер слайда 3"/>
          <p:cNvSpPr>
            <a:spLocks noGrp="1"/>
          </p:cNvSpPr>
          <p:nvPr>
            <p:ph type="sldNum" sz="quarter" idx="5"/>
          </p:nvPr>
        </p:nvSpPr>
        <p:spPr/>
        <p:txBody>
          <a:bodyPr/>
          <a:lstStyle/>
          <a:p>
            <a:fld id="{E809F9CB-9E03-934A-9937-C85BE0D1A0F7}" type="slidenum">
              <a:rPr lang="ru-RU" smtClean="0"/>
              <a:t>30</a:t>
            </a:fld>
            <a:endParaRPr lang="ru-RU"/>
          </a:p>
        </p:txBody>
      </p:sp>
    </p:spTree>
    <p:extLst>
      <p:ext uri="{BB962C8B-B14F-4D97-AF65-F5344CB8AC3E}">
        <p14:creationId xmlns:p14="http://schemas.microsoft.com/office/powerpoint/2010/main" val="308751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Однако простота и легкость конструкции означает жесткие ограничения на энергетику. Топлива мало, поэтому сложно изменить орбиту и траекторию полета. Изменение какого-то компонента аппарата существенно влияет на его общую массу, это влияет на динамику аппарата и возможность осуществимости миссии. Меньше резервирования, высокий риск нештатных ситуаций. Наконец, такие аппараты как правило запускают в рамках попутного запуска, но начальные условия основного аппарата могут быть неоптимальными для попутного.</a:t>
            </a:r>
          </a:p>
        </p:txBody>
      </p:sp>
      <p:sp>
        <p:nvSpPr>
          <p:cNvPr id="4" name="Номер слайда 3"/>
          <p:cNvSpPr>
            <a:spLocks noGrp="1"/>
          </p:cNvSpPr>
          <p:nvPr>
            <p:ph type="sldNum" sz="quarter" idx="5"/>
          </p:nvPr>
        </p:nvSpPr>
        <p:spPr/>
        <p:txBody>
          <a:bodyPr/>
          <a:lstStyle/>
          <a:p>
            <a:fld id="{E809F9CB-9E03-934A-9937-C85BE0D1A0F7}" type="slidenum">
              <a:rPr lang="ru-RU" smtClean="0"/>
              <a:t>4</a:t>
            </a:fld>
            <a:endParaRPr lang="ru-RU"/>
          </a:p>
        </p:txBody>
      </p:sp>
    </p:spTree>
    <p:extLst>
      <p:ext uri="{BB962C8B-B14F-4D97-AF65-F5344CB8AC3E}">
        <p14:creationId xmlns:p14="http://schemas.microsoft.com/office/powerpoint/2010/main" val="1034185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Но выход есть. Баллистик должен экономить топливо. Сделать это можно двумя способами: используя особенности динамики задач многих тел и высокоэффективные по затратам топлива двигательные установки. Методы первой группы основываются на теории динамических систем. Мало аналитики, но зато есть хорошие алгоритмы поиска траектории перелета между начальной околоземной и заданной окололунной орбитами. Двигатели с высоким удельным импульсом как правило имеют низкую (или как говорят, малую) тягу, поэтому там двигатель включен на продолжительных участках времени и приходится решать задачу оптимального управления, искать функцию управления. Функцию искать трудно. Если витков накручивать мало, есть эффективные методы решения задачи оптимального управления на базе методов оптимизации и принципа максимума Понтрягина. Если витков много, есть методы построения </a:t>
            </a:r>
            <a:r>
              <a:rPr lang="ru-RU" dirty="0" err="1"/>
              <a:t>квазиоптимальных</a:t>
            </a:r>
            <a:r>
              <a:rPr lang="ru-RU" dirty="0"/>
              <a:t> решений на базе теории устойчивости Ляпунова. Цель моего доклада – познакомить вас с удивительным миром методов этих двух групп.</a:t>
            </a:r>
          </a:p>
        </p:txBody>
      </p:sp>
      <p:sp>
        <p:nvSpPr>
          <p:cNvPr id="4" name="Номер слайда 3"/>
          <p:cNvSpPr>
            <a:spLocks noGrp="1"/>
          </p:cNvSpPr>
          <p:nvPr>
            <p:ph type="sldNum" sz="quarter" idx="5"/>
          </p:nvPr>
        </p:nvSpPr>
        <p:spPr/>
        <p:txBody>
          <a:bodyPr/>
          <a:lstStyle/>
          <a:p>
            <a:fld id="{E809F9CB-9E03-934A-9937-C85BE0D1A0F7}" type="slidenum">
              <a:rPr lang="ru-RU" smtClean="0"/>
              <a:t>5</a:t>
            </a:fld>
            <a:endParaRPr lang="ru-RU"/>
          </a:p>
        </p:txBody>
      </p:sp>
    </p:spTree>
    <p:extLst>
      <p:ext uri="{BB962C8B-B14F-4D97-AF65-F5344CB8AC3E}">
        <p14:creationId xmlns:p14="http://schemas.microsoft.com/office/powerpoint/2010/main" val="260807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Начнем с базовой модели – круговой ограниченной задачи трех тел. Большее тело, меньшее тело, космический аппарат. Меньшее движется вокруг большего по круговой орбите, аппарат не влияет на их движение. В этой модели принято все </a:t>
            </a:r>
            <a:r>
              <a:rPr lang="ru-RU" dirty="0" err="1"/>
              <a:t>обезразмеривать</a:t>
            </a:r>
            <a:r>
              <a:rPr lang="ru-RU" dirty="0"/>
              <a:t>: расстояние между телами единица, угловая частота орбитального движения малого тела вокруг большего тоже единица, и масса всей системы единица. Все будет определяться одним массовым параметром, у каждой задачи трех тел оно свое.</a:t>
            </a:r>
          </a:p>
        </p:txBody>
      </p:sp>
      <p:sp>
        <p:nvSpPr>
          <p:cNvPr id="4" name="Номер слайда 3"/>
          <p:cNvSpPr>
            <a:spLocks noGrp="1"/>
          </p:cNvSpPr>
          <p:nvPr>
            <p:ph type="sldNum" sz="quarter" idx="10"/>
          </p:nvPr>
        </p:nvSpPr>
        <p:spPr/>
        <p:txBody>
          <a:bodyPr/>
          <a:lstStyle/>
          <a:p>
            <a:fld id="{63C9616D-1C23-44F7-A36F-346D667F1171}" type="slidenum">
              <a:rPr lang="ru-RU" smtClean="0"/>
              <a:t>6</a:t>
            </a:fld>
            <a:endParaRPr lang="ru-RU" dirty="0"/>
          </a:p>
        </p:txBody>
      </p:sp>
    </p:spTree>
    <p:extLst>
      <p:ext uri="{BB962C8B-B14F-4D97-AF65-F5344CB8AC3E}">
        <p14:creationId xmlns:p14="http://schemas.microsoft.com/office/powerpoint/2010/main" val="105044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Уравнения движения записывают во вращающейся системе координат, в которой большое тело </a:t>
            </a:r>
            <a:r>
              <a:rPr lang="en-US" baseline="0" dirty="0"/>
              <a:t>m1</a:t>
            </a:r>
            <a:r>
              <a:rPr lang="ru-RU" baseline="0" dirty="0"/>
              <a:t> и малое тело</a:t>
            </a:r>
            <a:r>
              <a:rPr lang="en-US" baseline="0" dirty="0"/>
              <a:t> m2</a:t>
            </a:r>
            <a:r>
              <a:rPr lang="ru-RU" baseline="0" dirty="0"/>
              <a:t> покоятся. Оказывается, есть положения равновесия – их 5 штук, все они лежат в одной плоскости и называются точками либрации. Нас особенно интересуют точки </a:t>
            </a:r>
            <a:r>
              <a:rPr lang="en-US" baseline="0" dirty="0"/>
              <a:t>L1 </a:t>
            </a:r>
            <a:r>
              <a:rPr lang="ru-RU" baseline="0" dirty="0"/>
              <a:t>и </a:t>
            </a:r>
            <a:r>
              <a:rPr lang="en-US" baseline="0" dirty="0"/>
              <a:t>L2, </a:t>
            </a:r>
            <a:r>
              <a:rPr lang="ru-RU" baseline="0" dirty="0"/>
              <a:t>так как искомое и нужное нам движение для перелетов описывается во многом именно с их помощью. Отметим также, что есть один интеграл движения, Якоби.</a:t>
            </a:r>
            <a:endParaRPr lang="ru-RU" dirty="0"/>
          </a:p>
        </p:txBody>
      </p:sp>
      <p:sp>
        <p:nvSpPr>
          <p:cNvPr id="4" name="Номер слайда 3"/>
          <p:cNvSpPr>
            <a:spLocks noGrp="1"/>
          </p:cNvSpPr>
          <p:nvPr>
            <p:ph type="sldNum" sz="quarter" idx="10"/>
          </p:nvPr>
        </p:nvSpPr>
        <p:spPr/>
        <p:txBody>
          <a:bodyPr/>
          <a:lstStyle/>
          <a:p>
            <a:fld id="{AFA5D748-16AC-45AF-B0E8-D471B177D8CE}" type="slidenum">
              <a:rPr lang="ru-RU" smtClean="0"/>
              <a:t>7</a:t>
            </a:fld>
            <a:endParaRPr lang="ru-RU" dirty="0"/>
          </a:p>
        </p:txBody>
      </p:sp>
    </p:spTree>
    <p:extLst>
      <p:ext uri="{BB962C8B-B14F-4D97-AF65-F5344CB8AC3E}">
        <p14:creationId xmlns:p14="http://schemas.microsoft.com/office/powerpoint/2010/main" val="154790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Движение в малой окрестности точек либрации можно линеаризовать, решения имеют вот такой общий вид. Есть слагаемое, отвечающее за удаление от точки, слагаемое, отвечающее за приближение к точке, а также слагаемые, отвечающие за ограниченное движение вокруг точки. Это седло х центр х центр, так в задаче трех тел с произвольным массовым параметром. </a:t>
            </a:r>
            <a:r>
              <a:rPr lang="ru-RU" baseline="0" dirty="0"/>
              <a:t>В зависимости от коэффициентов траектории в окрестности точек либрации можно проклассифицировать. А именно, можно выделить периодические орбиты (Ляпунова), квазипериодические орбиты (Лиссажу), асимптотические траектории (многообразия), а также транзитные и нетранзитные траектории. Это в линейном приближении, а что в нелинейном?</a:t>
            </a:r>
          </a:p>
        </p:txBody>
      </p:sp>
      <p:sp>
        <p:nvSpPr>
          <p:cNvPr id="4" name="Номер слайда 3"/>
          <p:cNvSpPr>
            <a:spLocks noGrp="1"/>
          </p:cNvSpPr>
          <p:nvPr>
            <p:ph type="sldNum" sz="quarter" idx="10"/>
          </p:nvPr>
        </p:nvSpPr>
        <p:spPr/>
        <p:txBody>
          <a:bodyPr/>
          <a:lstStyle/>
          <a:p>
            <a:fld id="{CE74EEBF-D2CC-495D-AF16-01237AB9BFA6}" type="slidenum">
              <a:rPr lang="ru-RU" smtClean="0"/>
              <a:t>8</a:t>
            </a:fld>
            <a:endParaRPr lang="ru-RU" dirty="0"/>
          </a:p>
        </p:txBody>
      </p:sp>
    </p:spTree>
    <p:extLst>
      <p:ext uri="{BB962C8B-B14F-4D97-AF65-F5344CB8AC3E}">
        <p14:creationId xmlns:p14="http://schemas.microsoft.com/office/powerpoint/2010/main" val="739055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В исходных уравнениях характер динамики вокруг коллинеарных точек либрации сохраняется</a:t>
            </a:r>
            <a:r>
              <a:rPr lang="en-US" baseline="0" dirty="0"/>
              <a:t>, </a:t>
            </a:r>
            <a:r>
              <a:rPr lang="ru-RU" baseline="0" dirty="0"/>
              <a:t>как следует из результатов Ляпунова и Мозера. Это значит, что и в исходных нелинейных уравнениях существуют периодические и квазипериодические решения, а также связанные с ними асимптотические решения.</a:t>
            </a:r>
            <a:endParaRPr lang="ru-RU" dirty="0"/>
          </a:p>
        </p:txBody>
      </p:sp>
      <p:sp>
        <p:nvSpPr>
          <p:cNvPr id="4" name="Номер слайда 3"/>
          <p:cNvSpPr>
            <a:spLocks noGrp="1"/>
          </p:cNvSpPr>
          <p:nvPr>
            <p:ph type="sldNum" sz="quarter" idx="10"/>
          </p:nvPr>
        </p:nvSpPr>
        <p:spPr/>
        <p:txBody>
          <a:bodyPr/>
          <a:lstStyle/>
          <a:p>
            <a:fld id="{47193B9E-6ABE-49F7-BE20-1E7CFAE9BE4D}" type="slidenum">
              <a:rPr lang="ru-RU" smtClean="0"/>
              <a:t>9</a:t>
            </a:fld>
            <a:endParaRPr lang="ru-RU" dirty="0"/>
          </a:p>
        </p:txBody>
      </p:sp>
    </p:spTree>
    <p:extLst>
      <p:ext uri="{BB962C8B-B14F-4D97-AF65-F5344CB8AC3E}">
        <p14:creationId xmlns:p14="http://schemas.microsoft.com/office/powerpoint/2010/main" val="418086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C80A7C0-B301-D643-A1C8-C9FB261EFC7D}" type="datetime1">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001E63-A182-2241-841B-3436C1DA058C}" type="slidenum">
              <a:rPr lang="ru-RU" smtClean="0"/>
              <a:t>‹#›</a:t>
            </a:fld>
            <a:endParaRPr lang="ru-RU"/>
          </a:p>
        </p:txBody>
      </p:sp>
    </p:spTree>
    <p:extLst>
      <p:ext uri="{BB962C8B-B14F-4D97-AF65-F5344CB8AC3E}">
        <p14:creationId xmlns:p14="http://schemas.microsoft.com/office/powerpoint/2010/main" val="2166454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0F332D5-AAA7-FB45-9979-53C5F8C6CAA7}" type="datetime1">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001E63-A182-2241-841B-3436C1DA058C}" type="slidenum">
              <a:rPr lang="ru-RU" smtClean="0"/>
              <a:t>‹#›</a:t>
            </a:fld>
            <a:endParaRPr lang="ru-RU"/>
          </a:p>
        </p:txBody>
      </p:sp>
    </p:spTree>
    <p:extLst>
      <p:ext uri="{BB962C8B-B14F-4D97-AF65-F5344CB8AC3E}">
        <p14:creationId xmlns:p14="http://schemas.microsoft.com/office/powerpoint/2010/main" val="426549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235CA00-761F-A04B-99B1-AC5CD960B827}" type="datetime1">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001E63-A182-2241-841B-3436C1DA058C}" type="slidenum">
              <a:rPr lang="ru-RU" smtClean="0"/>
              <a:t>‹#›</a:t>
            </a:fld>
            <a:endParaRPr lang="ru-RU"/>
          </a:p>
        </p:txBody>
      </p:sp>
    </p:spTree>
    <p:extLst>
      <p:ext uri="{BB962C8B-B14F-4D97-AF65-F5344CB8AC3E}">
        <p14:creationId xmlns:p14="http://schemas.microsoft.com/office/powerpoint/2010/main" val="205719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2000" cy="1080000"/>
          </a:xfrm>
          <a:solidFill>
            <a:srgbClr val="FFD966"/>
          </a:solidFill>
        </p:spPr>
        <p:txBody>
          <a:bodyPr>
            <a:normAutofit/>
          </a:bodyPr>
          <a:lstStyle>
            <a:lvl1pPr>
              <a:defRPr sz="3200">
                <a:latin typeface="+mn-lt"/>
              </a:defRPr>
            </a:lvl1pPr>
          </a:lstStyle>
          <a:p>
            <a:r>
              <a:rPr lang="ru-RU" dirty="0"/>
              <a:t>	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621161-9177-0541-8A97-BD75D759FDA1}" type="datetime1">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lvl1pPr>
              <a:defRPr sz="2000"/>
            </a:lvl1pPr>
          </a:lstStyle>
          <a:p>
            <a:fld id="{6E001E63-A182-2241-841B-3436C1DA058C}" type="slidenum">
              <a:rPr lang="ru-RU" smtClean="0"/>
              <a:pPr/>
              <a:t>‹#›</a:t>
            </a:fld>
            <a:r>
              <a:rPr lang="ru-RU" dirty="0"/>
              <a:t>/3</a:t>
            </a:r>
            <a:r>
              <a:rPr lang="en-US" dirty="0"/>
              <a:t>0</a:t>
            </a:r>
            <a:endParaRPr lang="ru-RU" dirty="0"/>
          </a:p>
        </p:txBody>
      </p:sp>
    </p:spTree>
    <p:extLst>
      <p:ext uri="{BB962C8B-B14F-4D97-AF65-F5344CB8AC3E}">
        <p14:creationId xmlns:p14="http://schemas.microsoft.com/office/powerpoint/2010/main" val="202502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3A77AE6-8258-7D48-BF87-7F5B16E7301E}" type="datetime1">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E001E63-A182-2241-841B-3436C1DA058C}" type="slidenum">
              <a:rPr lang="ru-RU" smtClean="0"/>
              <a:t>‹#›</a:t>
            </a:fld>
            <a:endParaRPr lang="ru-RU"/>
          </a:p>
        </p:txBody>
      </p:sp>
    </p:spTree>
    <p:extLst>
      <p:ext uri="{BB962C8B-B14F-4D97-AF65-F5344CB8AC3E}">
        <p14:creationId xmlns:p14="http://schemas.microsoft.com/office/powerpoint/2010/main" val="403507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579A4D4-D2AE-444E-999C-CC833DBFDC4A}" type="datetime1">
              <a:rPr lang="ru-RU" smtClean="0"/>
              <a:t>01.10.2024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001E63-A182-2241-841B-3436C1DA058C}" type="slidenum">
              <a:rPr lang="ru-RU" smtClean="0"/>
              <a:t>‹#›</a:t>
            </a:fld>
            <a:endParaRPr lang="ru-RU"/>
          </a:p>
        </p:txBody>
      </p:sp>
    </p:spTree>
    <p:extLst>
      <p:ext uri="{BB962C8B-B14F-4D97-AF65-F5344CB8AC3E}">
        <p14:creationId xmlns:p14="http://schemas.microsoft.com/office/powerpoint/2010/main" val="363462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3F4F3A05-738B-FA4D-88E3-1A0466862F52}" type="datetime1">
              <a:rPr lang="ru-RU" smtClean="0"/>
              <a:t>01.10.2024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E001E63-A182-2241-841B-3436C1DA058C}" type="slidenum">
              <a:rPr lang="ru-RU" smtClean="0"/>
              <a:t>‹#›</a:t>
            </a:fld>
            <a:endParaRPr lang="ru-RU"/>
          </a:p>
        </p:txBody>
      </p:sp>
    </p:spTree>
    <p:extLst>
      <p:ext uri="{BB962C8B-B14F-4D97-AF65-F5344CB8AC3E}">
        <p14:creationId xmlns:p14="http://schemas.microsoft.com/office/powerpoint/2010/main" val="1282704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5C32E8A-EADD-FA49-AC5E-F1D572DDD1C5}" type="datetime1">
              <a:rPr lang="ru-RU" smtClean="0"/>
              <a:t>01.10.2024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E001E63-A182-2241-841B-3436C1DA058C}" type="slidenum">
              <a:rPr lang="ru-RU" smtClean="0"/>
              <a:t>‹#›</a:t>
            </a:fld>
            <a:endParaRPr lang="ru-RU"/>
          </a:p>
        </p:txBody>
      </p:sp>
    </p:spTree>
    <p:extLst>
      <p:ext uri="{BB962C8B-B14F-4D97-AF65-F5344CB8AC3E}">
        <p14:creationId xmlns:p14="http://schemas.microsoft.com/office/powerpoint/2010/main" val="13125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6D621-4719-414C-92F3-5EE3752DF176}" type="datetime1">
              <a:rPr lang="ru-RU" smtClean="0"/>
              <a:t>01.10.2024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E001E63-A182-2241-841B-3436C1DA058C}" type="slidenum">
              <a:rPr lang="ru-RU" smtClean="0"/>
              <a:t>‹#›</a:t>
            </a:fld>
            <a:endParaRPr lang="ru-RU"/>
          </a:p>
        </p:txBody>
      </p:sp>
    </p:spTree>
    <p:extLst>
      <p:ext uri="{BB962C8B-B14F-4D97-AF65-F5344CB8AC3E}">
        <p14:creationId xmlns:p14="http://schemas.microsoft.com/office/powerpoint/2010/main" val="328173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C3A6C04-2EEC-904E-AF32-F785DAA18087}" type="datetime1">
              <a:rPr lang="ru-RU" smtClean="0"/>
              <a:t>01.10.2024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001E63-A182-2241-841B-3436C1DA058C}" type="slidenum">
              <a:rPr lang="ru-RU" smtClean="0"/>
              <a:t>‹#›</a:t>
            </a:fld>
            <a:endParaRPr lang="ru-RU"/>
          </a:p>
        </p:txBody>
      </p:sp>
    </p:spTree>
    <p:extLst>
      <p:ext uri="{BB962C8B-B14F-4D97-AF65-F5344CB8AC3E}">
        <p14:creationId xmlns:p14="http://schemas.microsoft.com/office/powerpoint/2010/main" val="94717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69A48DF-F1B4-314D-98FB-ED2E4D39EA84}" type="datetime1">
              <a:rPr lang="ru-RU" smtClean="0"/>
              <a:t>01.10.2024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E001E63-A182-2241-841B-3436C1DA058C}" type="slidenum">
              <a:rPr lang="ru-RU" smtClean="0"/>
              <a:t>‹#›</a:t>
            </a:fld>
            <a:endParaRPr lang="ru-RU"/>
          </a:p>
        </p:txBody>
      </p:sp>
    </p:spTree>
    <p:extLst>
      <p:ext uri="{BB962C8B-B14F-4D97-AF65-F5344CB8AC3E}">
        <p14:creationId xmlns:p14="http://schemas.microsoft.com/office/powerpoint/2010/main" val="175831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3F4BD-4910-8B45-9E4E-D03562B8DE9D}" type="datetime1">
              <a:rPr lang="ru-RU" smtClean="0"/>
              <a:t>01.10.2024</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01E63-A182-2241-841B-3436C1DA058C}" type="slidenum">
              <a:rPr lang="ru-RU" smtClean="0"/>
              <a:t>‹#›</a:t>
            </a:fld>
            <a:endParaRPr lang="ru-RU"/>
          </a:p>
        </p:txBody>
      </p:sp>
    </p:spTree>
    <p:extLst>
      <p:ext uri="{BB962C8B-B14F-4D97-AF65-F5344CB8AC3E}">
        <p14:creationId xmlns:p14="http://schemas.microsoft.com/office/powerpoint/2010/main" val="186832537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21" Type="http://schemas.openxmlformats.org/officeDocument/2006/relationships/image" Target="../media/image65.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5" Type="http://schemas.openxmlformats.org/officeDocument/2006/relationships/image" Target="../media/image69.png"/><Relationship Id="rId2" Type="http://schemas.openxmlformats.org/officeDocument/2006/relationships/notesSlide" Target="../notesSlides/notesSlide19.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image" Target="../media/image68.png"/><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4BF22C-0490-1449-A4A6-954F06A59DB6}"/>
              </a:ext>
            </a:extLst>
          </p:cNvPr>
          <p:cNvSpPr>
            <a:spLocks noGrp="1"/>
          </p:cNvSpPr>
          <p:nvPr>
            <p:ph type="ctrTitle"/>
          </p:nvPr>
        </p:nvSpPr>
        <p:spPr>
          <a:xfrm>
            <a:off x="0" y="366796"/>
            <a:ext cx="12192000" cy="949940"/>
          </a:xfrm>
        </p:spPr>
        <p:txBody>
          <a:bodyPr>
            <a:normAutofit/>
          </a:bodyPr>
          <a:lstStyle/>
          <a:p>
            <a:pPr>
              <a:lnSpc>
                <a:spcPct val="100000"/>
              </a:lnSpc>
            </a:pPr>
            <a:r>
              <a:rPr lang="ru-RU" sz="2800" dirty="0">
                <a:latin typeface="+mn-lt"/>
              </a:rPr>
              <a:t>Десятые Поляховские чтения</a:t>
            </a:r>
            <a:br>
              <a:rPr lang="ru-RU" sz="2800" dirty="0">
                <a:latin typeface="+mn-lt"/>
              </a:rPr>
            </a:br>
            <a:r>
              <a:rPr lang="ru-RU" sz="2800" dirty="0">
                <a:latin typeface="+mn-lt"/>
              </a:rPr>
              <a:t>23–27 сентября 2024 г., Санкт-Петербург, Россия</a:t>
            </a:r>
          </a:p>
        </p:txBody>
      </p:sp>
      <p:sp>
        <p:nvSpPr>
          <p:cNvPr id="3" name="Подзаголовок 2">
            <a:extLst>
              <a:ext uri="{FF2B5EF4-FFF2-40B4-BE49-F238E27FC236}">
                <a16:creationId xmlns:a16="http://schemas.microsoft.com/office/drawing/2014/main" id="{AE4548EC-50C6-AA41-8ACE-D6918648147C}"/>
              </a:ext>
            </a:extLst>
          </p:cNvPr>
          <p:cNvSpPr>
            <a:spLocks noGrp="1"/>
          </p:cNvSpPr>
          <p:nvPr>
            <p:ph type="subTitle" idx="1"/>
          </p:nvPr>
        </p:nvSpPr>
        <p:spPr>
          <a:xfrm>
            <a:off x="656251" y="1990816"/>
            <a:ext cx="10879493" cy="1521698"/>
          </a:xfrm>
        </p:spPr>
        <p:txBody>
          <a:bodyPr>
            <a:normAutofit/>
          </a:bodyPr>
          <a:lstStyle/>
          <a:p>
            <a:r>
              <a:rPr lang="ru-RU" sz="4000" b="1" dirty="0">
                <a:solidFill>
                  <a:srgbClr val="1A1A1A"/>
                </a:solidFill>
              </a:rPr>
              <a:t>Методы проектирования траекторий перелета малых космических аппаратов к Луне</a:t>
            </a:r>
            <a:endParaRPr lang="ru-RU" sz="4800" b="1" dirty="0"/>
          </a:p>
        </p:txBody>
      </p:sp>
      <p:sp>
        <p:nvSpPr>
          <p:cNvPr id="4" name="TextBox 3">
            <a:extLst>
              <a:ext uri="{FF2B5EF4-FFF2-40B4-BE49-F238E27FC236}">
                <a16:creationId xmlns:a16="http://schemas.microsoft.com/office/drawing/2014/main" id="{9C01FB65-14B6-4447-9C15-A3150DCC5367}"/>
              </a:ext>
            </a:extLst>
          </p:cNvPr>
          <p:cNvSpPr txBox="1"/>
          <p:nvPr/>
        </p:nvSpPr>
        <p:spPr>
          <a:xfrm>
            <a:off x="1619291" y="3731355"/>
            <a:ext cx="8953413" cy="954107"/>
          </a:xfrm>
          <a:prstGeom prst="rect">
            <a:avLst/>
          </a:prstGeom>
          <a:noFill/>
        </p:spPr>
        <p:txBody>
          <a:bodyPr wrap="none" rtlCol="0">
            <a:spAutoFit/>
          </a:bodyPr>
          <a:lstStyle/>
          <a:p>
            <a:pPr algn="ctr"/>
            <a:r>
              <a:rPr lang="ru-RU" sz="2800" dirty="0"/>
              <a:t>Овчинников М.Ю., Широбоков М.Г.</a:t>
            </a:r>
          </a:p>
          <a:p>
            <a:pPr algn="ctr"/>
            <a:r>
              <a:rPr lang="ru-RU" sz="2800" dirty="0"/>
              <a:t>Институт прикладной математики им. М.В. Келдыша РАН</a:t>
            </a:r>
          </a:p>
        </p:txBody>
      </p:sp>
      <p:pic>
        <p:nvPicPr>
          <p:cNvPr id="6" name="Рисунок 5">
            <a:extLst>
              <a:ext uri="{FF2B5EF4-FFF2-40B4-BE49-F238E27FC236}">
                <a16:creationId xmlns:a16="http://schemas.microsoft.com/office/drawing/2014/main" id="{0E324849-1569-614B-893F-50490CC5A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644" y="4904303"/>
            <a:ext cx="2064709" cy="1507159"/>
          </a:xfrm>
          <a:prstGeom prst="rect">
            <a:avLst/>
          </a:prstGeom>
        </p:spPr>
      </p:pic>
    </p:spTree>
    <p:extLst>
      <p:ext uri="{BB962C8B-B14F-4D97-AF65-F5344CB8AC3E}">
        <p14:creationId xmlns:p14="http://schemas.microsoft.com/office/powerpoint/2010/main" val="2821136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C:\Users\Максим\Desktop\L1VerFamil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952" y="3954594"/>
            <a:ext cx="3733808" cy="2801422"/>
          </a:xfrm>
          <a:prstGeom prst="rect">
            <a:avLst/>
          </a:prstGeom>
          <a:noFill/>
          <a:extLst>
            <a:ext uri="{909E8E84-426E-40DD-AFC4-6F175D3DCCD1}">
              <a14:hiddenFill xmlns:a14="http://schemas.microsoft.com/office/drawing/2010/main">
                <a:solidFill>
                  <a:srgbClr val="FFFFFF"/>
                </a:solidFill>
              </a14:hiddenFill>
            </a:ext>
          </a:extLst>
        </p:spPr>
      </p:pic>
      <p:pic>
        <p:nvPicPr>
          <p:cNvPr id="46085" name="Picture 5" descr="C:\Users\Максим\Desktop\L2VerFamil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024" y="3920909"/>
            <a:ext cx="3733808" cy="280142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0"/>
            <a:ext cx="12192000" cy="1080000"/>
          </a:xfrm>
        </p:spPr>
        <p:txBody>
          <a:bodyPr>
            <a:noAutofit/>
          </a:bodyPr>
          <a:lstStyle/>
          <a:p>
            <a:pPr marL="360000"/>
            <a:r>
              <a:rPr lang="ru-RU" sz="3600" dirty="0"/>
              <a:t>Плоские и вертикальные орбиты Ляпунова </a:t>
            </a:r>
            <a:br>
              <a:rPr lang="en-US" sz="3600" dirty="0"/>
            </a:br>
            <a:r>
              <a:rPr lang="ru-RU" sz="3600" dirty="0"/>
              <a:t>вокруг точек </a:t>
            </a:r>
            <a:r>
              <a:rPr lang="en-US" sz="3600" dirty="0"/>
              <a:t>L1</a:t>
            </a:r>
            <a:r>
              <a:rPr lang="ru-RU" sz="3600" dirty="0"/>
              <a:t> и </a:t>
            </a:r>
            <a:r>
              <a:rPr lang="en-US" sz="3600" dirty="0"/>
              <a:t>L2 </a:t>
            </a:r>
            <a:r>
              <a:rPr lang="ru-RU" sz="3600" dirty="0"/>
              <a:t>системы Земля-Луна</a:t>
            </a:r>
          </a:p>
        </p:txBody>
      </p:sp>
      <p:pic>
        <p:nvPicPr>
          <p:cNvPr id="46082" name="Picture 2" descr="C:\Users\Максим\Desktop\L1PlanarFamil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9536" y="1417968"/>
            <a:ext cx="3733808" cy="2801422"/>
          </a:xfrm>
          <a:prstGeom prst="rect">
            <a:avLst/>
          </a:prstGeom>
          <a:noFill/>
          <a:extLst>
            <a:ext uri="{909E8E84-426E-40DD-AFC4-6F175D3DCCD1}">
              <a14:hiddenFill xmlns:a14="http://schemas.microsoft.com/office/drawing/2010/main">
                <a:solidFill>
                  <a:srgbClr val="FFFFFF"/>
                </a:solidFill>
              </a14:hiddenFill>
            </a:ext>
          </a:extLst>
        </p:spPr>
      </p:pic>
      <p:pic>
        <p:nvPicPr>
          <p:cNvPr id="46083" name="Picture 3" descr="C:\Users\Максим\Desktop\L2PlanarFamil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68008" y="1417968"/>
            <a:ext cx="3733808" cy="2801422"/>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B95D2070-7EB8-92A9-7A30-5B53D6AE526A}"/>
              </a:ext>
            </a:extLst>
          </p:cNvPr>
          <p:cNvSpPr>
            <a:spLocks noGrp="1"/>
          </p:cNvSpPr>
          <p:nvPr>
            <p:ph type="sldNum" sz="quarter" idx="12"/>
          </p:nvPr>
        </p:nvSpPr>
        <p:spPr/>
        <p:txBody>
          <a:bodyPr/>
          <a:lstStyle/>
          <a:p>
            <a:fld id="{6E001E63-A182-2241-841B-3436C1DA058C}" type="slidenum">
              <a:rPr lang="ru-RU" smtClean="0"/>
              <a:pPr/>
              <a:t>10</a:t>
            </a:fld>
            <a:r>
              <a:rPr lang="ru-RU"/>
              <a:t>/3</a:t>
            </a:r>
            <a:r>
              <a:rPr lang="en-US"/>
              <a:t>0</a:t>
            </a:r>
            <a:endParaRPr lang="ru-RU" dirty="0"/>
          </a:p>
        </p:txBody>
      </p:sp>
    </p:spTree>
    <p:extLst>
      <p:ext uri="{BB962C8B-B14F-4D97-AF65-F5344CB8AC3E}">
        <p14:creationId xmlns:p14="http://schemas.microsoft.com/office/powerpoint/2010/main" val="355038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080000"/>
          </a:xfrm>
        </p:spPr>
        <p:txBody>
          <a:bodyPr>
            <a:normAutofit/>
          </a:bodyPr>
          <a:lstStyle/>
          <a:p>
            <a:pPr marL="360000"/>
            <a:r>
              <a:rPr lang="ru-RU" sz="3600" dirty="0"/>
              <a:t>Гало-орбиты в</a:t>
            </a:r>
            <a:r>
              <a:rPr lang="en-US" sz="3600" dirty="0"/>
              <a:t> </a:t>
            </a:r>
            <a:r>
              <a:rPr lang="ru-RU" sz="3600" dirty="0"/>
              <a:t>системе Земля-Луна</a:t>
            </a:r>
          </a:p>
        </p:txBody>
      </p:sp>
      <p:pic>
        <p:nvPicPr>
          <p:cNvPr id="47106" name="Picture 2" descr="C:\Users\Максим\Desktop\L1HaloOrbitsNort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884" y="1197515"/>
            <a:ext cx="5735680" cy="4303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F843FF-6A28-6FDD-FECD-422E94CB6AA8}"/>
              </a:ext>
            </a:extLst>
          </p:cNvPr>
          <p:cNvSpPr txBox="1"/>
          <p:nvPr/>
        </p:nvSpPr>
        <p:spPr>
          <a:xfrm>
            <a:off x="1826579" y="5617103"/>
            <a:ext cx="8864350" cy="1107996"/>
          </a:xfrm>
          <a:prstGeom prst="rect">
            <a:avLst/>
          </a:prstGeom>
          <a:noFill/>
        </p:spPr>
        <p:txBody>
          <a:bodyPr wrap="none" rtlCol="0">
            <a:spAutoFit/>
          </a:bodyPr>
          <a:lstStyle/>
          <a:p>
            <a:pPr>
              <a:spcBef>
                <a:spcPts val="600"/>
              </a:spcBef>
            </a:pPr>
            <a:r>
              <a:rPr lang="ru-RU" sz="2000" dirty="0"/>
              <a:t>Движение в окрестности неустойчивых гало-орбит необходимо поддерживать:</a:t>
            </a:r>
          </a:p>
          <a:p>
            <a:pPr>
              <a:spcBef>
                <a:spcPts val="600"/>
              </a:spcBef>
            </a:pPr>
            <a:endParaRPr lang="ru-RU" sz="100" dirty="0"/>
          </a:p>
          <a:p>
            <a:pPr algn="ctr"/>
            <a:r>
              <a:rPr lang="ru-RU" sz="2000" dirty="0"/>
              <a:t>0.1 – 1.0 м/с в год в системе Солнце-Земля</a:t>
            </a:r>
          </a:p>
          <a:p>
            <a:pPr algn="ctr"/>
            <a:r>
              <a:rPr lang="ru-RU" sz="2000" dirty="0"/>
              <a:t>5 – 12 м/с в год в системе Земля-Луна</a:t>
            </a:r>
          </a:p>
        </p:txBody>
      </p:sp>
      <p:pic>
        <p:nvPicPr>
          <p:cNvPr id="5" name="Picture 5" descr="C:\Users\Максим\Desktop\EML1HaloOrbits0-1000-80000.png">
            <a:extLst>
              <a:ext uri="{FF2B5EF4-FFF2-40B4-BE49-F238E27FC236}">
                <a16:creationId xmlns:a16="http://schemas.microsoft.com/office/drawing/2014/main" id="{3D95D1B8-0CB2-6052-FE1E-5E0C8E618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2682" y="1123940"/>
            <a:ext cx="5836421" cy="437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a:extLst>
              <a:ext uri="{FF2B5EF4-FFF2-40B4-BE49-F238E27FC236}">
                <a16:creationId xmlns:a16="http://schemas.microsoft.com/office/drawing/2014/main" id="{2BCCDBBF-F8D9-80D1-904F-DE707C1608F5}"/>
              </a:ext>
            </a:extLst>
          </p:cNvPr>
          <p:cNvSpPr>
            <a:spLocks noGrp="1"/>
          </p:cNvSpPr>
          <p:nvPr>
            <p:ph type="sldNum" sz="quarter" idx="12"/>
          </p:nvPr>
        </p:nvSpPr>
        <p:spPr/>
        <p:txBody>
          <a:bodyPr/>
          <a:lstStyle/>
          <a:p>
            <a:fld id="{6E001E63-A182-2241-841B-3436C1DA058C}" type="slidenum">
              <a:rPr lang="ru-RU" smtClean="0"/>
              <a:pPr/>
              <a:t>11</a:t>
            </a:fld>
            <a:r>
              <a:rPr lang="ru-RU"/>
              <a:t>/3</a:t>
            </a:r>
            <a:r>
              <a:rPr lang="en-US"/>
              <a:t>0</a:t>
            </a:r>
            <a:endParaRPr lang="ru-RU" dirty="0"/>
          </a:p>
        </p:txBody>
      </p:sp>
    </p:spTree>
    <p:extLst>
      <p:ext uri="{BB962C8B-B14F-4D97-AF65-F5344CB8AC3E}">
        <p14:creationId xmlns:p14="http://schemas.microsoft.com/office/powerpoint/2010/main" val="2937152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729F29-0EBB-CD79-4A19-29F64939D225}"/>
              </a:ext>
            </a:extLst>
          </p:cNvPr>
          <p:cNvSpPr>
            <a:spLocks noGrp="1"/>
          </p:cNvSpPr>
          <p:nvPr>
            <p:ph type="title"/>
          </p:nvPr>
        </p:nvSpPr>
        <p:spPr>
          <a:xfrm>
            <a:off x="0" y="0"/>
            <a:ext cx="12192000" cy="1080000"/>
          </a:xfrm>
        </p:spPr>
        <p:txBody>
          <a:bodyPr>
            <a:normAutofit/>
          </a:bodyPr>
          <a:lstStyle/>
          <a:p>
            <a:pPr marL="360000"/>
            <a:r>
              <a:rPr lang="ru-RU" sz="3600" dirty="0"/>
              <a:t>Бифуркационная картина периодических орбит </a:t>
            </a:r>
            <a:br>
              <a:rPr lang="en-US" sz="3600" dirty="0"/>
            </a:br>
            <a:r>
              <a:rPr lang="ru-RU" sz="3600" dirty="0"/>
              <a:t>в системе Земля-Луна</a:t>
            </a:r>
          </a:p>
        </p:txBody>
      </p:sp>
      <p:pic>
        <p:nvPicPr>
          <p:cNvPr id="5" name="Рисунок 4">
            <a:extLst>
              <a:ext uri="{FF2B5EF4-FFF2-40B4-BE49-F238E27FC236}">
                <a16:creationId xmlns:a16="http://schemas.microsoft.com/office/drawing/2014/main" id="{68AF4D8D-5D75-1D7B-635F-FA127FF514BF}"/>
              </a:ext>
            </a:extLst>
          </p:cNvPr>
          <p:cNvPicPr>
            <a:picLocks noChangeAspect="1"/>
          </p:cNvPicPr>
          <p:nvPr/>
        </p:nvPicPr>
        <p:blipFill>
          <a:blip r:embed="rId3"/>
          <a:stretch>
            <a:fillRect/>
          </a:stretch>
        </p:blipFill>
        <p:spPr>
          <a:xfrm>
            <a:off x="895900" y="1235556"/>
            <a:ext cx="9976455" cy="5297233"/>
          </a:xfrm>
          <a:prstGeom prst="rect">
            <a:avLst/>
          </a:prstGeom>
        </p:spPr>
      </p:pic>
      <p:sp>
        <p:nvSpPr>
          <p:cNvPr id="6" name="TextBox 5">
            <a:extLst>
              <a:ext uri="{FF2B5EF4-FFF2-40B4-BE49-F238E27FC236}">
                <a16:creationId xmlns:a16="http://schemas.microsoft.com/office/drawing/2014/main" id="{B596D526-A704-58D0-1A3E-2ABCD3A34A88}"/>
              </a:ext>
            </a:extLst>
          </p:cNvPr>
          <p:cNvSpPr txBox="1"/>
          <p:nvPr/>
        </p:nvSpPr>
        <p:spPr>
          <a:xfrm>
            <a:off x="388257" y="1543591"/>
            <a:ext cx="3514553" cy="1754326"/>
          </a:xfrm>
          <a:prstGeom prst="rect">
            <a:avLst/>
          </a:prstGeom>
          <a:noFill/>
        </p:spPr>
        <p:txBody>
          <a:bodyPr wrap="square" rtlCol="0">
            <a:spAutoFit/>
          </a:bodyPr>
          <a:lstStyle/>
          <a:p>
            <a:r>
              <a:rPr lang="en-US" dirty="0"/>
              <a:t>Doedel E.J. et al. Elemental periodic orbits associated with the libration points in the circular restricted 3-body problem // International Journal of Bifurcation and Chaos, Vol. 17, No. 8 (2007) 2625–2677</a:t>
            </a:r>
            <a:endParaRPr lang="ru-RU" dirty="0"/>
          </a:p>
        </p:txBody>
      </p:sp>
      <p:sp>
        <p:nvSpPr>
          <p:cNvPr id="3" name="Номер слайда 2">
            <a:extLst>
              <a:ext uri="{FF2B5EF4-FFF2-40B4-BE49-F238E27FC236}">
                <a16:creationId xmlns:a16="http://schemas.microsoft.com/office/drawing/2014/main" id="{276E6963-418B-1A1C-7B51-B790246256A7}"/>
              </a:ext>
            </a:extLst>
          </p:cNvPr>
          <p:cNvSpPr>
            <a:spLocks noGrp="1"/>
          </p:cNvSpPr>
          <p:nvPr>
            <p:ph type="sldNum" sz="quarter" idx="12"/>
          </p:nvPr>
        </p:nvSpPr>
        <p:spPr/>
        <p:txBody>
          <a:bodyPr/>
          <a:lstStyle/>
          <a:p>
            <a:fld id="{6E001E63-A182-2241-841B-3436C1DA058C}" type="slidenum">
              <a:rPr lang="ru-RU" smtClean="0"/>
              <a:pPr/>
              <a:t>12</a:t>
            </a:fld>
            <a:r>
              <a:rPr lang="ru-RU"/>
              <a:t>/3</a:t>
            </a:r>
            <a:r>
              <a:rPr lang="en-US"/>
              <a:t>0</a:t>
            </a:r>
            <a:endParaRPr lang="ru-RU" dirty="0"/>
          </a:p>
        </p:txBody>
      </p:sp>
    </p:spTree>
    <p:extLst>
      <p:ext uri="{BB962C8B-B14F-4D97-AF65-F5344CB8AC3E}">
        <p14:creationId xmlns:p14="http://schemas.microsoft.com/office/powerpoint/2010/main" val="353700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080000"/>
          </a:xfrm>
        </p:spPr>
        <p:txBody>
          <a:bodyPr>
            <a:normAutofit/>
          </a:bodyPr>
          <a:lstStyle/>
          <a:p>
            <a:pPr marL="360000"/>
            <a:r>
              <a:rPr lang="ru-RU" sz="3600" dirty="0"/>
              <a:t>Разложение периодических орбит в ряды</a:t>
            </a:r>
          </a:p>
        </p:txBody>
      </p:sp>
      <p:sp>
        <p:nvSpPr>
          <p:cNvPr id="3" name="Объект 2"/>
          <p:cNvSpPr>
            <a:spLocks noGrp="1"/>
          </p:cNvSpPr>
          <p:nvPr>
            <p:ph idx="1"/>
          </p:nvPr>
        </p:nvSpPr>
        <p:spPr>
          <a:xfrm>
            <a:off x="838200" y="1484785"/>
            <a:ext cx="10515600" cy="4610252"/>
          </a:xfrm>
        </p:spPr>
        <p:txBody>
          <a:bodyPr>
            <a:normAutofit fontScale="85000" lnSpcReduction="20000"/>
          </a:bodyPr>
          <a:lstStyle/>
          <a:p>
            <a:pPr marL="0" indent="0">
              <a:lnSpc>
                <a:spcPct val="120000"/>
              </a:lnSpc>
              <a:buNone/>
            </a:pPr>
            <a:r>
              <a:rPr lang="ru-RU" sz="2600" dirty="0"/>
              <a:t>Периодические орбиты сначала представляются в виде усеченных до требуемого порядка рядов Линдштедта-Пуанкаре</a:t>
            </a:r>
            <a:r>
              <a:rPr lang="ru-RU" sz="2600" baseline="30000" dirty="0"/>
              <a:t>1</a:t>
            </a:r>
            <a:r>
              <a:rPr lang="ru-RU" sz="2600" dirty="0"/>
              <a:t>:</a:t>
            </a:r>
          </a:p>
          <a:p>
            <a:endParaRPr lang="ru-RU" sz="2600" dirty="0"/>
          </a:p>
          <a:p>
            <a:endParaRPr lang="ru-RU" sz="2600" dirty="0"/>
          </a:p>
          <a:p>
            <a:endParaRPr lang="ru-RU" sz="2600" dirty="0"/>
          </a:p>
          <a:p>
            <a:endParaRPr lang="ru-RU" sz="2600" dirty="0"/>
          </a:p>
          <a:p>
            <a:endParaRPr lang="ru-RU" sz="2600" dirty="0"/>
          </a:p>
          <a:p>
            <a:endParaRPr lang="ru-RU" sz="2600" dirty="0"/>
          </a:p>
          <a:p>
            <a:pPr marL="0" indent="0">
              <a:buNone/>
            </a:pPr>
            <a:endParaRPr lang="ru-RU" sz="2600" dirty="0"/>
          </a:p>
          <a:p>
            <a:pPr marL="0" indent="0">
              <a:spcBef>
                <a:spcPts val="0"/>
              </a:spcBef>
              <a:buNone/>
            </a:pPr>
            <a:endParaRPr lang="ru-RU" sz="2600" dirty="0"/>
          </a:p>
          <a:p>
            <a:pPr marL="0" indent="0">
              <a:lnSpc>
                <a:spcPct val="120000"/>
              </a:lnSpc>
              <a:buNone/>
            </a:pPr>
            <a:r>
              <a:rPr lang="ru-RU" sz="2600" dirty="0"/>
              <a:t>Приближенные решения уточняются в ходе дифференциальной коррекции методами простой и параллельной (множественной) пристрелки</a:t>
            </a:r>
            <a:r>
              <a:rPr lang="ru-RU" sz="2600" baseline="30000" dirty="0"/>
              <a:t>1</a:t>
            </a:r>
          </a:p>
        </p:txBody>
      </p:sp>
      <p:pic>
        <p:nvPicPr>
          <p:cNvPr id="41670" name="Picture 17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9140" y="4388356"/>
            <a:ext cx="120396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2504" y="2228116"/>
            <a:ext cx="3619500" cy="2773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8990" y="2345873"/>
            <a:ext cx="3604260" cy="168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838199" y="5883207"/>
            <a:ext cx="11142307" cy="923330"/>
          </a:xfrm>
          <a:prstGeom prst="rect">
            <a:avLst/>
          </a:prstGeom>
        </p:spPr>
        <p:txBody>
          <a:bodyPr wrap="square">
            <a:spAutoFit/>
          </a:bodyPr>
          <a:lstStyle/>
          <a:p>
            <a:r>
              <a:rPr lang="ru-RU" sz="1800" baseline="30000" dirty="0"/>
              <a:t>1</a:t>
            </a:r>
            <a:r>
              <a:rPr lang="ru-RU" sz="1800" dirty="0"/>
              <a:t>Коэффициенты разложения орбит в ряды Фурье и Линдштедта-Пуанкаре и таблицы фазовых векторов орбит после коррекции // Страница сайта отдела Динамики космических систем (</a:t>
            </a:r>
            <a:r>
              <a:rPr lang="en-US" sz="1800" dirty="0">
                <a:solidFill>
                  <a:schemeClr val="accent5">
                    <a:lumMod val="50000"/>
                  </a:schemeClr>
                </a:solidFill>
              </a:rPr>
              <a:t>https://keldysh.ru/smallsat/products/</a:t>
            </a:r>
            <a:r>
              <a:rPr lang="ru-RU" sz="1800" dirty="0"/>
              <a:t>)</a:t>
            </a:r>
          </a:p>
          <a:p>
            <a:endParaRPr lang="ru-RU" dirty="0"/>
          </a:p>
        </p:txBody>
      </p:sp>
      <p:sp>
        <p:nvSpPr>
          <p:cNvPr id="4" name="Номер слайда 3">
            <a:extLst>
              <a:ext uri="{FF2B5EF4-FFF2-40B4-BE49-F238E27FC236}">
                <a16:creationId xmlns:a16="http://schemas.microsoft.com/office/drawing/2014/main" id="{40125C3F-09AA-D249-A80E-1DBC1A8C7550}"/>
              </a:ext>
            </a:extLst>
          </p:cNvPr>
          <p:cNvSpPr>
            <a:spLocks noGrp="1"/>
          </p:cNvSpPr>
          <p:nvPr>
            <p:ph type="sldNum" sz="quarter" idx="12"/>
          </p:nvPr>
        </p:nvSpPr>
        <p:spPr/>
        <p:txBody>
          <a:bodyPr/>
          <a:lstStyle/>
          <a:p>
            <a:fld id="{6E001E63-A182-2241-841B-3436C1DA058C}" type="slidenum">
              <a:rPr lang="ru-RU" smtClean="0"/>
              <a:pPr/>
              <a:t>13</a:t>
            </a:fld>
            <a:r>
              <a:rPr lang="ru-RU"/>
              <a:t>/3</a:t>
            </a:r>
            <a:r>
              <a:rPr lang="en-US"/>
              <a:t>0</a:t>
            </a:r>
            <a:endParaRPr lang="ru-RU" dirty="0"/>
          </a:p>
        </p:txBody>
      </p:sp>
    </p:spTree>
    <p:extLst>
      <p:ext uri="{BB962C8B-B14F-4D97-AF65-F5344CB8AC3E}">
        <p14:creationId xmlns:p14="http://schemas.microsoft.com/office/powerpoint/2010/main" val="1473874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080000"/>
          </a:xfrm>
        </p:spPr>
        <p:txBody>
          <a:bodyPr>
            <a:noAutofit/>
          </a:bodyPr>
          <a:lstStyle/>
          <a:p>
            <a:pPr marL="360000">
              <a:defRPr/>
            </a:pPr>
            <a:r>
              <a:rPr lang="ru-RU" dirty="0"/>
              <a:t>Устойчивое</a:t>
            </a:r>
            <a:r>
              <a:rPr lang="en-US" dirty="0"/>
              <a:t> (</a:t>
            </a:r>
            <a:r>
              <a:rPr lang="ru-RU" dirty="0"/>
              <a:t>зеленое</a:t>
            </a:r>
            <a:r>
              <a:rPr lang="en-US" dirty="0"/>
              <a:t>) </a:t>
            </a:r>
            <a:r>
              <a:rPr lang="ru-RU" dirty="0"/>
              <a:t>и неустойчивое </a:t>
            </a:r>
            <a:r>
              <a:rPr lang="en-US" dirty="0"/>
              <a:t>(</a:t>
            </a:r>
            <a:r>
              <a:rPr lang="ru-RU" dirty="0"/>
              <a:t>красное</a:t>
            </a:r>
            <a:r>
              <a:rPr lang="en-US" dirty="0"/>
              <a:t>) </a:t>
            </a:r>
            <a:r>
              <a:rPr lang="ru-RU" dirty="0"/>
              <a:t>многообразия гало-орбиты вокруг точки </a:t>
            </a:r>
            <a:r>
              <a:rPr lang="en-US" dirty="0"/>
              <a:t>L1 </a:t>
            </a:r>
            <a:r>
              <a:rPr lang="ru-RU" dirty="0"/>
              <a:t>системы Земля-Луна</a:t>
            </a:r>
          </a:p>
        </p:txBody>
      </p:sp>
      <p:pic>
        <p:nvPicPr>
          <p:cNvPr id="5" name="Picture 2" descr="C:\Users\Максим\Desktop\Рисунок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46366"/>
            <a:ext cx="4598988"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Максим\Desktop\Рисунок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9014" y="2046366"/>
            <a:ext cx="4598987"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descr="C:\Users\Максим\Desktop\Manifold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450" y="1611392"/>
            <a:ext cx="662463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Номер слайда 2">
            <a:extLst>
              <a:ext uri="{FF2B5EF4-FFF2-40B4-BE49-F238E27FC236}">
                <a16:creationId xmlns:a16="http://schemas.microsoft.com/office/drawing/2014/main" id="{861ACF48-1F11-32B2-1A9E-18CEE209BD47}"/>
              </a:ext>
            </a:extLst>
          </p:cNvPr>
          <p:cNvSpPr>
            <a:spLocks noGrp="1"/>
          </p:cNvSpPr>
          <p:nvPr>
            <p:ph type="sldNum" sz="quarter" idx="12"/>
          </p:nvPr>
        </p:nvSpPr>
        <p:spPr/>
        <p:txBody>
          <a:bodyPr/>
          <a:lstStyle/>
          <a:p>
            <a:fld id="{6E001E63-A182-2241-841B-3436C1DA058C}" type="slidenum">
              <a:rPr lang="ru-RU" smtClean="0"/>
              <a:pPr/>
              <a:t>14</a:t>
            </a:fld>
            <a:r>
              <a:rPr lang="ru-RU"/>
              <a:t>/3</a:t>
            </a:r>
            <a:r>
              <a:rPr lang="en-US"/>
              <a:t>0</a:t>
            </a:r>
            <a:endParaRPr lang="ru-RU" dirty="0"/>
          </a:p>
        </p:txBody>
      </p:sp>
    </p:spTree>
    <p:extLst>
      <p:ext uri="{BB962C8B-B14F-4D97-AF65-F5344CB8AC3E}">
        <p14:creationId xmlns:p14="http://schemas.microsoft.com/office/powerpoint/2010/main" val="627523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969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64AA36-E4EA-3AB2-525E-81601A3D0868}"/>
              </a:ext>
            </a:extLst>
          </p:cNvPr>
          <p:cNvSpPr>
            <a:spLocks noGrp="1"/>
          </p:cNvSpPr>
          <p:nvPr>
            <p:ph type="title"/>
          </p:nvPr>
        </p:nvSpPr>
        <p:spPr>
          <a:xfrm>
            <a:off x="0" y="0"/>
            <a:ext cx="12192000" cy="1080000"/>
          </a:xfrm>
        </p:spPr>
        <p:txBody>
          <a:bodyPr>
            <a:normAutofit/>
          </a:bodyPr>
          <a:lstStyle/>
          <a:p>
            <a:pPr marL="360000"/>
            <a:r>
              <a:rPr lang="ru-RU" sz="3600" dirty="0"/>
              <a:t>Многообразия как основа для транспорта</a:t>
            </a:r>
          </a:p>
        </p:txBody>
      </p:sp>
      <p:pic>
        <p:nvPicPr>
          <p:cNvPr id="5" name="Рисунок 4">
            <a:extLst>
              <a:ext uri="{FF2B5EF4-FFF2-40B4-BE49-F238E27FC236}">
                <a16:creationId xmlns:a16="http://schemas.microsoft.com/office/drawing/2014/main" id="{AFB708FF-8850-BAFC-9BF5-07A7E4CB2E4F}"/>
              </a:ext>
            </a:extLst>
          </p:cNvPr>
          <p:cNvPicPr>
            <a:picLocks noChangeAspect="1"/>
          </p:cNvPicPr>
          <p:nvPr/>
        </p:nvPicPr>
        <p:blipFill>
          <a:blip r:embed="rId3"/>
          <a:stretch>
            <a:fillRect/>
          </a:stretch>
        </p:blipFill>
        <p:spPr>
          <a:xfrm>
            <a:off x="88898" y="1400617"/>
            <a:ext cx="5749517" cy="3047558"/>
          </a:xfrm>
          <a:prstGeom prst="rect">
            <a:avLst/>
          </a:prstGeom>
        </p:spPr>
      </p:pic>
      <p:pic>
        <p:nvPicPr>
          <p:cNvPr id="11" name="Рисунок 10">
            <a:extLst>
              <a:ext uri="{FF2B5EF4-FFF2-40B4-BE49-F238E27FC236}">
                <a16:creationId xmlns:a16="http://schemas.microsoft.com/office/drawing/2014/main" id="{D1A1FC4C-642A-8586-8B91-ABD2A9E7FE06}"/>
              </a:ext>
            </a:extLst>
          </p:cNvPr>
          <p:cNvPicPr>
            <a:picLocks noChangeAspect="1"/>
          </p:cNvPicPr>
          <p:nvPr/>
        </p:nvPicPr>
        <p:blipFill>
          <a:blip r:embed="rId4"/>
          <a:stretch>
            <a:fillRect/>
          </a:stretch>
        </p:blipFill>
        <p:spPr>
          <a:xfrm>
            <a:off x="5619750" y="2392951"/>
            <a:ext cx="6483352" cy="4198349"/>
          </a:xfrm>
          <a:prstGeom prst="rect">
            <a:avLst/>
          </a:prstGeom>
        </p:spPr>
      </p:pic>
      <p:sp>
        <p:nvSpPr>
          <p:cNvPr id="12" name="TextBox 11">
            <a:extLst>
              <a:ext uri="{FF2B5EF4-FFF2-40B4-BE49-F238E27FC236}">
                <a16:creationId xmlns:a16="http://schemas.microsoft.com/office/drawing/2014/main" id="{6075B354-1580-1942-B3E6-20E4E3EFAB93}"/>
              </a:ext>
            </a:extLst>
          </p:cNvPr>
          <p:cNvSpPr txBox="1"/>
          <p:nvPr/>
        </p:nvSpPr>
        <p:spPr>
          <a:xfrm>
            <a:off x="333376" y="4724400"/>
            <a:ext cx="4953000" cy="1323439"/>
          </a:xfrm>
          <a:prstGeom prst="rect">
            <a:avLst/>
          </a:prstGeom>
          <a:noFill/>
        </p:spPr>
        <p:txBody>
          <a:bodyPr wrap="square" rtlCol="0">
            <a:spAutoFit/>
          </a:bodyPr>
          <a:lstStyle/>
          <a:p>
            <a:r>
              <a:rPr lang="ru-RU" sz="2000" dirty="0"/>
              <a:t>Для того, чтобы траектория перешла из одной области в другую, необходимо, чтобы она содержалась внутри трубок неустойчивого и устойчивого многообразий</a:t>
            </a:r>
          </a:p>
        </p:txBody>
      </p:sp>
      <p:sp>
        <p:nvSpPr>
          <p:cNvPr id="13" name="Прямоугольник 12">
            <a:extLst>
              <a:ext uri="{FF2B5EF4-FFF2-40B4-BE49-F238E27FC236}">
                <a16:creationId xmlns:a16="http://schemas.microsoft.com/office/drawing/2014/main" id="{AC8DBA2E-EB4D-9DDB-4BDD-A7F1BCD492A3}"/>
              </a:ext>
            </a:extLst>
          </p:cNvPr>
          <p:cNvSpPr/>
          <p:nvPr/>
        </p:nvSpPr>
        <p:spPr>
          <a:xfrm>
            <a:off x="6096000" y="1549149"/>
            <a:ext cx="4783013" cy="523220"/>
          </a:xfrm>
          <a:prstGeom prst="rect">
            <a:avLst/>
          </a:prstGeom>
        </p:spPr>
        <p:txBody>
          <a:bodyPr wrap="square">
            <a:spAutoFit/>
          </a:bodyPr>
          <a:lstStyle/>
          <a:p>
            <a:r>
              <a:rPr lang="ru-RU" sz="1400" dirty="0"/>
              <a:t>Адаптировано из: </a:t>
            </a:r>
            <a:r>
              <a:rPr lang="en-US" sz="1400" dirty="0"/>
              <a:t>Koon, W.S. et al., “Dynamical Systems, the Three-Body Problem and Space Mission Design”, Springer, 2001</a:t>
            </a:r>
            <a:endParaRPr lang="ru-RU" sz="1400" dirty="0"/>
          </a:p>
        </p:txBody>
      </p:sp>
      <p:sp>
        <p:nvSpPr>
          <p:cNvPr id="3" name="Номер слайда 2">
            <a:extLst>
              <a:ext uri="{FF2B5EF4-FFF2-40B4-BE49-F238E27FC236}">
                <a16:creationId xmlns:a16="http://schemas.microsoft.com/office/drawing/2014/main" id="{8C27EAB9-3D05-9239-DF55-157FC31DBF56}"/>
              </a:ext>
            </a:extLst>
          </p:cNvPr>
          <p:cNvSpPr>
            <a:spLocks noGrp="1"/>
          </p:cNvSpPr>
          <p:nvPr>
            <p:ph type="sldNum" sz="quarter" idx="12"/>
          </p:nvPr>
        </p:nvSpPr>
        <p:spPr/>
        <p:txBody>
          <a:bodyPr/>
          <a:lstStyle/>
          <a:p>
            <a:fld id="{6E001E63-A182-2241-841B-3436C1DA058C}" type="slidenum">
              <a:rPr lang="ru-RU" smtClean="0"/>
              <a:pPr/>
              <a:t>15</a:t>
            </a:fld>
            <a:r>
              <a:rPr lang="ru-RU"/>
              <a:t>/3</a:t>
            </a:r>
            <a:r>
              <a:rPr lang="en-US"/>
              <a:t>0</a:t>
            </a:r>
            <a:endParaRPr lang="ru-RU" dirty="0"/>
          </a:p>
        </p:txBody>
      </p:sp>
    </p:spTree>
    <p:extLst>
      <p:ext uri="{BB962C8B-B14F-4D97-AF65-F5344CB8AC3E}">
        <p14:creationId xmlns:p14="http://schemas.microsoft.com/office/powerpoint/2010/main" val="368917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61F04F-5210-4505-5419-67A10FC9D0CC}"/>
              </a:ext>
            </a:extLst>
          </p:cNvPr>
          <p:cNvSpPr>
            <a:spLocks noGrp="1"/>
          </p:cNvSpPr>
          <p:nvPr>
            <p:ph type="title"/>
          </p:nvPr>
        </p:nvSpPr>
        <p:spPr>
          <a:xfrm>
            <a:off x="0" y="0"/>
            <a:ext cx="12192000" cy="1080000"/>
          </a:xfrm>
        </p:spPr>
        <p:txBody>
          <a:bodyPr>
            <a:normAutofit/>
          </a:bodyPr>
          <a:lstStyle/>
          <a:p>
            <a:pPr marL="360000"/>
            <a:r>
              <a:rPr lang="ru-RU" sz="3600" dirty="0"/>
              <a:t>Бикруговая ограниченная задача четырех тел</a:t>
            </a:r>
          </a:p>
        </p:txBody>
      </p:sp>
      <p:pic>
        <p:nvPicPr>
          <p:cNvPr id="7" name="Рисунок 6">
            <a:extLst>
              <a:ext uri="{FF2B5EF4-FFF2-40B4-BE49-F238E27FC236}">
                <a16:creationId xmlns:a16="http://schemas.microsoft.com/office/drawing/2014/main" id="{FFF03ACF-DE20-E153-C646-D5C79E196A15}"/>
              </a:ext>
            </a:extLst>
          </p:cNvPr>
          <p:cNvPicPr>
            <a:picLocks noChangeAspect="1"/>
          </p:cNvPicPr>
          <p:nvPr/>
        </p:nvPicPr>
        <p:blipFill>
          <a:blip r:embed="rId3"/>
          <a:stretch>
            <a:fillRect/>
          </a:stretch>
        </p:blipFill>
        <p:spPr>
          <a:xfrm>
            <a:off x="400049" y="2200774"/>
            <a:ext cx="6992665" cy="4159975"/>
          </a:xfrm>
          <a:prstGeom prst="rect">
            <a:avLst/>
          </a:prstGeom>
        </p:spPr>
      </p:pic>
      <p:pic>
        <p:nvPicPr>
          <p:cNvPr id="13" name="Рисунок 12">
            <a:extLst>
              <a:ext uri="{FF2B5EF4-FFF2-40B4-BE49-F238E27FC236}">
                <a16:creationId xmlns:a16="http://schemas.microsoft.com/office/drawing/2014/main" id="{CBD33AA3-A422-8C16-D7C8-74DE386F1715}"/>
              </a:ext>
            </a:extLst>
          </p:cNvPr>
          <p:cNvPicPr>
            <a:picLocks noChangeAspect="1"/>
          </p:cNvPicPr>
          <p:nvPr/>
        </p:nvPicPr>
        <p:blipFill>
          <a:blip r:embed="rId4"/>
          <a:stretch>
            <a:fillRect/>
          </a:stretch>
        </p:blipFill>
        <p:spPr>
          <a:xfrm>
            <a:off x="6724485" y="1298200"/>
            <a:ext cx="5087060" cy="457264"/>
          </a:xfrm>
          <a:prstGeom prst="rect">
            <a:avLst/>
          </a:prstGeom>
        </p:spPr>
      </p:pic>
      <p:pic>
        <p:nvPicPr>
          <p:cNvPr id="15" name="Рисунок 14">
            <a:extLst>
              <a:ext uri="{FF2B5EF4-FFF2-40B4-BE49-F238E27FC236}">
                <a16:creationId xmlns:a16="http://schemas.microsoft.com/office/drawing/2014/main" id="{0F8AEECE-8C7C-C6D9-FC8F-84A4343B99E7}"/>
              </a:ext>
            </a:extLst>
          </p:cNvPr>
          <p:cNvPicPr>
            <a:picLocks noChangeAspect="1"/>
          </p:cNvPicPr>
          <p:nvPr/>
        </p:nvPicPr>
        <p:blipFill>
          <a:blip r:embed="rId5"/>
          <a:stretch>
            <a:fillRect/>
          </a:stretch>
        </p:blipFill>
        <p:spPr>
          <a:xfrm>
            <a:off x="9830068" y="2012723"/>
            <a:ext cx="1981477" cy="457264"/>
          </a:xfrm>
          <a:prstGeom prst="rect">
            <a:avLst/>
          </a:prstGeom>
        </p:spPr>
      </p:pic>
      <p:pic>
        <p:nvPicPr>
          <p:cNvPr id="17" name="Рисунок 16">
            <a:extLst>
              <a:ext uri="{FF2B5EF4-FFF2-40B4-BE49-F238E27FC236}">
                <a16:creationId xmlns:a16="http://schemas.microsoft.com/office/drawing/2014/main" id="{3507A5C4-F26C-F1C7-FD7B-AB5CC4CCC2FE}"/>
              </a:ext>
            </a:extLst>
          </p:cNvPr>
          <p:cNvPicPr>
            <a:picLocks noChangeAspect="1"/>
          </p:cNvPicPr>
          <p:nvPr/>
        </p:nvPicPr>
        <p:blipFill>
          <a:blip r:embed="rId6"/>
          <a:stretch>
            <a:fillRect/>
          </a:stretch>
        </p:blipFill>
        <p:spPr>
          <a:xfrm>
            <a:off x="3999955" y="2469987"/>
            <a:ext cx="7811590" cy="866896"/>
          </a:xfrm>
          <a:prstGeom prst="rect">
            <a:avLst/>
          </a:prstGeom>
        </p:spPr>
      </p:pic>
      <p:pic>
        <p:nvPicPr>
          <p:cNvPr id="19" name="Рисунок 18">
            <a:extLst>
              <a:ext uri="{FF2B5EF4-FFF2-40B4-BE49-F238E27FC236}">
                <a16:creationId xmlns:a16="http://schemas.microsoft.com/office/drawing/2014/main" id="{333FA563-62A3-0248-6D45-CFB3D70FE89F}"/>
              </a:ext>
            </a:extLst>
          </p:cNvPr>
          <p:cNvPicPr>
            <a:picLocks noChangeAspect="1"/>
          </p:cNvPicPr>
          <p:nvPr/>
        </p:nvPicPr>
        <p:blipFill>
          <a:blip r:embed="rId7"/>
          <a:stretch>
            <a:fillRect/>
          </a:stretch>
        </p:blipFill>
        <p:spPr>
          <a:xfrm>
            <a:off x="6943591" y="4093323"/>
            <a:ext cx="4867954" cy="485843"/>
          </a:xfrm>
          <a:prstGeom prst="rect">
            <a:avLst/>
          </a:prstGeom>
        </p:spPr>
      </p:pic>
      <p:pic>
        <p:nvPicPr>
          <p:cNvPr id="21" name="Рисунок 20">
            <a:extLst>
              <a:ext uri="{FF2B5EF4-FFF2-40B4-BE49-F238E27FC236}">
                <a16:creationId xmlns:a16="http://schemas.microsoft.com/office/drawing/2014/main" id="{C4933A4F-D157-55DC-F59D-D0F18F9E592F}"/>
              </a:ext>
            </a:extLst>
          </p:cNvPr>
          <p:cNvPicPr>
            <a:picLocks noChangeAspect="1"/>
          </p:cNvPicPr>
          <p:nvPr/>
        </p:nvPicPr>
        <p:blipFill>
          <a:blip r:embed="rId8"/>
          <a:stretch>
            <a:fillRect/>
          </a:stretch>
        </p:blipFill>
        <p:spPr>
          <a:xfrm>
            <a:off x="4952588" y="3424550"/>
            <a:ext cx="6858957" cy="581106"/>
          </a:xfrm>
          <a:prstGeom prst="rect">
            <a:avLst/>
          </a:prstGeom>
        </p:spPr>
      </p:pic>
      <p:pic>
        <p:nvPicPr>
          <p:cNvPr id="23" name="Рисунок 22">
            <a:extLst>
              <a:ext uri="{FF2B5EF4-FFF2-40B4-BE49-F238E27FC236}">
                <a16:creationId xmlns:a16="http://schemas.microsoft.com/office/drawing/2014/main" id="{BA42484E-FD6A-14AD-31A9-3643285CAF61}"/>
              </a:ext>
            </a:extLst>
          </p:cNvPr>
          <p:cNvPicPr>
            <a:picLocks noChangeAspect="1"/>
          </p:cNvPicPr>
          <p:nvPr/>
        </p:nvPicPr>
        <p:blipFill>
          <a:blip r:embed="rId9"/>
          <a:stretch>
            <a:fillRect/>
          </a:stretch>
        </p:blipFill>
        <p:spPr>
          <a:xfrm>
            <a:off x="7057365" y="4664041"/>
            <a:ext cx="4734586" cy="457264"/>
          </a:xfrm>
          <a:prstGeom prst="rect">
            <a:avLst/>
          </a:prstGeom>
        </p:spPr>
      </p:pic>
      <p:sp>
        <p:nvSpPr>
          <p:cNvPr id="3" name="Номер слайда 2">
            <a:extLst>
              <a:ext uri="{FF2B5EF4-FFF2-40B4-BE49-F238E27FC236}">
                <a16:creationId xmlns:a16="http://schemas.microsoft.com/office/drawing/2014/main" id="{5EFA27EF-25E2-A770-DF61-FCBBC1AD9724}"/>
              </a:ext>
            </a:extLst>
          </p:cNvPr>
          <p:cNvSpPr>
            <a:spLocks noGrp="1"/>
          </p:cNvSpPr>
          <p:nvPr>
            <p:ph type="sldNum" sz="quarter" idx="12"/>
          </p:nvPr>
        </p:nvSpPr>
        <p:spPr/>
        <p:txBody>
          <a:bodyPr/>
          <a:lstStyle/>
          <a:p>
            <a:fld id="{6E001E63-A182-2241-841B-3436C1DA058C}" type="slidenum">
              <a:rPr lang="ru-RU" smtClean="0"/>
              <a:pPr/>
              <a:t>16</a:t>
            </a:fld>
            <a:r>
              <a:rPr lang="ru-RU"/>
              <a:t>/3</a:t>
            </a:r>
            <a:r>
              <a:rPr lang="en-US"/>
              <a:t>0</a:t>
            </a:r>
            <a:endParaRPr lang="ru-RU" dirty="0"/>
          </a:p>
        </p:txBody>
      </p:sp>
    </p:spTree>
    <p:extLst>
      <p:ext uri="{BB962C8B-B14F-4D97-AF65-F5344CB8AC3E}">
        <p14:creationId xmlns:p14="http://schemas.microsoft.com/office/powerpoint/2010/main" val="283130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D64B70-9963-2CB1-EBA0-0510E94E7E7F}"/>
              </a:ext>
            </a:extLst>
          </p:cNvPr>
          <p:cNvSpPr>
            <a:spLocks noGrp="1"/>
          </p:cNvSpPr>
          <p:nvPr>
            <p:ph type="title"/>
          </p:nvPr>
        </p:nvSpPr>
        <p:spPr>
          <a:xfrm>
            <a:off x="0" y="0"/>
            <a:ext cx="12192000" cy="1080000"/>
          </a:xfrm>
        </p:spPr>
        <p:txBody>
          <a:bodyPr>
            <a:normAutofit/>
          </a:bodyPr>
          <a:lstStyle/>
          <a:p>
            <a:pPr marL="360000"/>
            <a:r>
              <a:rPr lang="ru-RU" sz="3600" dirty="0"/>
              <a:t>Импульсные траектории перелета к Луне</a:t>
            </a:r>
          </a:p>
        </p:txBody>
      </p:sp>
      <p:sp>
        <p:nvSpPr>
          <p:cNvPr id="3" name="Объект 2">
            <a:extLst>
              <a:ext uri="{FF2B5EF4-FFF2-40B4-BE49-F238E27FC236}">
                <a16:creationId xmlns:a16="http://schemas.microsoft.com/office/drawing/2014/main" id="{CE392F76-84DA-AE97-6CCA-6DFA0D63D04D}"/>
              </a:ext>
            </a:extLst>
          </p:cNvPr>
          <p:cNvSpPr>
            <a:spLocks noGrp="1"/>
          </p:cNvSpPr>
          <p:nvPr>
            <p:ph idx="1"/>
          </p:nvPr>
        </p:nvSpPr>
        <p:spPr>
          <a:xfrm>
            <a:off x="838200" y="1254125"/>
            <a:ext cx="10515600" cy="5270500"/>
          </a:xfrm>
        </p:spPr>
        <p:txBody>
          <a:bodyPr>
            <a:normAutofit/>
          </a:bodyPr>
          <a:lstStyle/>
          <a:p>
            <a:r>
              <a:rPr lang="ru-RU" dirty="0"/>
              <a:t>Высокоэнергетические (традиционные, </a:t>
            </a:r>
            <a:r>
              <a:rPr lang="en-US" dirty="0"/>
              <a:t>high-energy transfers</a:t>
            </a:r>
            <a:r>
              <a:rPr lang="ru-RU" dirty="0"/>
              <a:t>)</a:t>
            </a:r>
          </a:p>
          <a:p>
            <a:pPr lvl="1"/>
            <a:r>
              <a:rPr lang="ru-RU" dirty="0"/>
              <a:t>Начальное приближение из задачи двух тел</a:t>
            </a:r>
          </a:p>
          <a:p>
            <a:pPr lvl="1"/>
            <a:r>
              <a:rPr lang="ru-RU" dirty="0"/>
              <a:t>Время полета 3-6 дней</a:t>
            </a:r>
            <a:endParaRPr lang="en-US" dirty="0"/>
          </a:p>
          <a:p>
            <a:pPr lvl="1"/>
            <a:r>
              <a:rPr lang="ru-RU" dirty="0"/>
              <a:t>Затраты характеристической скорости – около 4 км/с</a:t>
            </a:r>
          </a:p>
          <a:p>
            <a:pPr lvl="1">
              <a:spcAft>
                <a:spcPts val="1200"/>
              </a:spcAft>
            </a:pPr>
            <a:r>
              <a:rPr lang="ru-RU" dirty="0"/>
              <a:t>Примеры: «Луны», «Зонды», </a:t>
            </a:r>
            <a:r>
              <a:rPr lang="en-US" dirty="0"/>
              <a:t>Ranger, Apollo</a:t>
            </a:r>
            <a:endParaRPr lang="ru-RU" dirty="0"/>
          </a:p>
          <a:p>
            <a:r>
              <a:rPr lang="ru-RU" dirty="0"/>
              <a:t>Низкоэнергетические (</a:t>
            </a:r>
            <a:r>
              <a:rPr lang="en-US" dirty="0"/>
              <a:t>low-energy transfers</a:t>
            </a:r>
            <a:r>
              <a:rPr lang="ru-RU" dirty="0"/>
              <a:t>)</a:t>
            </a:r>
          </a:p>
          <a:p>
            <a:pPr lvl="1"/>
            <a:r>
              <a:rPr lang="ru-RU" dirty="0"/>
              <a:t>Основаны на эффектах задач трех и четырех тел для снижения затрат</a:t>
            </a:r>
          </a:p>
          <a:p>
            <a:pPr lvl="1"/>
            <a:r>
              <a:rPr lang="ru-RU" dirty="0"/>
              <a:t>Два типа – через </a:t>
            </a:r>
            <a:r>
              <a:rPr lang="en-US" dirty="0"/>
              <a:t>L1</a:t>
            </a:r>
            <a:r>
              <a:rPr lang="ru-RU" dirty="0"/>
              <a:t> или </a:t>
            </a:r>
            <a:r>
              <a:rPr lang="en-US" dirty="0"/>
              <a:t>L2</a:t>
            </a:r>
          </a:p>
          <a:p>
            <a:pPr lvl="1"/>
            <a:r>
              <a:rPr lang="ru-RU" dirty="0"/>
              <a:t>Время полета – десятки или сотни дней</a:t>
            </a:r>
          </a:p>
          <a:p>
            <a:pPr lvl="1"/>
            <a:r>
              <a:rPr lang="ru-RU" dirty="0"/>
              <a:t>Затраты характеристической скорости – на </a:t>
            </a:r>
            <a:r>
              <a:rPr lang="en-US" dirty="0"/>
              <a:t>1</a:t>
            </a:r>
            <a:r>
              <a:rPr lang="ru-RU" dirty="0"/>
              <a:t>00-</a:t>
            </a:r>
            <a:r>
              <a:rPr lang="en-US" dirty="0"/>
              <a:t>5</a:t>
            </a:r>
            <a:r>
              <a:rPr lang="ru-RU" dirty="0"/>
              <a:t>00 м/с меньше</a:t>
            </a:r>
            <a:endParaRPr lang="en-US" dirty="0"/>
          </a:p>
          <a:p>
            <a:pPr lvl="1"/>
            <a:r>
              <a:rPr lang="ru-RU" dirty="0"/>
              <a:t>Примеры: </a:t>
            </a:r>
            <a:r>
              <a:rPr lang="en-US" dirty="0"/>
              <a:t>GRAIL, Hiten, ARTEMIS</a:t>
            </a:r>
            <a:endParaRPr lang="ru-RU" dirty="0"/>
          </a:p>
        </p:txBody>
      </p:sp>
      <p:sp>
        <p:nvSpPr>
          <p:cNvPr id="4" name="TextBox 3">
            <a:extLst>
              <a:ext uri="{FF2B5EF4-FFF2-40B4-BE49-F238E27FC236}">
                <a16:creationId xmlns:a16="http://schemas.microsoft.com/office/drawing/2014/main" id="{1B678EC4-76F8-C0A2-EF0B-5526EDFA4AB5}"/>
              </a:ext>
            </a:extLst>
          </p:cNvPr>
          <p:cNvSpPr txBox="1"/>
          <p:nvPr/>
        </p:nvSpPr>
        <p:spPr>
          <a:xfrm>
            <a:off x="838200" y="6123543"/>
            <a:ext cx="8264057" cy="369332"/>
          </a:xfrm>
          <a:prstGeom prst="rect">
            <a:avLst/>
          </a:prstGeom>
          <a:noFill/>
        </p:spPr>
        <p:txBody>
          <a:bodyPr wrap="none" rtlCol="0">
            <a:spAutoFit/>
          </a:bodyPr>
          <a:lstStyle/>
          <a:p>
            <a:r>
              <a:rPr lang="en-US" dirty="0"/>
              <a:t>Parker J.S., Anderson R.L. Low-energy lunar trajectory design. John Wiley &amp; Sons. 2014</a:t>
            </a:r>
            <a:endParaRPr lang="ru-RU" dirty="0"/>
          </a:p>
        </p:txBody>
      </p:sp>
      <p:sp>
        <p:nvSpPr>
          <p:cNvPr id="5" name="Номер слайда 4">
            <a:extLst>
              <a:ext uri="{FF2B5EF4-FFF2-40B4-BE49-F238E27FC236}">
                <a16:creationId xmlns:a16="http://schemas.microsoft.com/office/drawing/2014/main" id="{92D61FB9-D8ED-57BD-2A90-E084757B0801}"/>
              </a:ext>
            </a:extLst>
          </p:cNvPr>
          <p:cNvSpPr>
            <a:spLocks noGrp="1"/>
          </p:cNvSpPr>
          <p:nvPr>
            <p:ph type="sldNum" sz="quarter" idx="12"/>
          </p:nvPr>
        </p:nvSpPr>
        <p:spPr/>
        <p:txBody>
          <a:bodyPr/>
          <a:lstStyle/>
          <a:p>
            <a:fld id="{6E001E63-A182-2241-841B-3436C1DA058C}" type="slidenum">
              <a:rPr lang="ru-RU" smtClean="0"/>
              <a:pPr/>
              <a:t>17</a:t>
            </a:fld>
            <a:r>
              <a:rPr lang="ru-RU"/>
              <a:t>/3</a:t>
            </a:r>
            <a:r>
              <a:rPr lang="en-US"/>
              <a:t>0</a:t>
            </a:r>
            <a:endParaRPr lang="ru-RU" dirty="0"/>
          </a:p>
        </p:txBody>
      </p:sp>
    </p:spTree>
    <p:extLst>
      <p:ext uri="{BB962C8B-B14F-4D97-AF65-F5344CB8AC3E}">
        <p14:creationId xmlns:p14="http://schemas.microsoft.com/office/powerpoint/2010/main" val="3474252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Максим\Downloads\output_Lwp6H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173611">
            <a:off x="1142614" y="-34004"/>
            <a:ext cx="8947794" cy="670771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0"/>
            <a:ext cx="12192000" cy="1080000"/>
          </a:xfrm>
        </p:spPr>
        <p:txBody>
          <a:bodyPr>
            <a:noAutofit/>
          </a:bodyPr>
          <a:lstStyle/>
          <a:p>
            <a:pPr marL="360000"/>
            <a:r>
              <a:rPr lang="ru-RU" sz="3600" dirty="0"/>
              <a:t>Подъем орбиты КА при сближении с Луной</a:t>
            </a:r>
          </a:p>
        </p:txBody>
      </p:sp>
      <p:pic>
        <p:nvPicPr>
          <p:cNvPr id="6" name="Picture 2" descr="C:\Users\Максим\Desktop\PerRai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672" y="1412776"/>
            <a:ext cx="6768752" cy="5076564"/>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a:extLst>
              <a:ext uri="{FF2B5EF4-FFF2-40B4-BE49-F238E27FC236}">
                <a16:creationId xmlns:a16="http://schemas.microsoft.com/office/drawing/2014/main" id="{71853240-9F31-88CD-1F09-E6452B7424E2}"/>
              </a:ext>
            </a:extLst>
          </p:cNvPr>
          <p:cNvSpPr>
            <a:spLocks noGrp="1"/>
          </p:cNvSpPr>
          <p:nvPr>
            <p:ph type="sldNum" sz="quarter" idx="12"/>
          </p:nvPr>
        </p:nvSpPr>
        <p:spPr/>
        <p:txBody>
          <a:bodyPr/>
          <a:lstStyle/>
          <a:p>
            <a:fld id="{6E001E63-A182-2241-841B-3436C1DA058C}" type="slidenum">
              <a:rPr lang="ru-RU" smtClean="0"/>
              <a:pPr/>
              <a:t>18</a:t>
            </a:fld>
            <a:r>
              <a:rPr lang="ru-RU"/>
              <a:t>/3</a:t>
            </a:r>
            <a:r>
              <a:rPr lang="en-US"/>
              <a:t>0</a:t>
            </a:r>
            <a:endParaRPr lang="ru-RU" dirty="0"/>
          </a:p>
        </p:txBody>
      </p:sp>
    </p:spTree>
    <p:extLst>
      <p:ext uri="{BB962C8B-B14F-4D97-AF65-F5344CB8AC3E}">
        <p14:creationId xmlns:p14="http://schemas.microsoft.com/office/powerpoint/2010/main" val="281819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0" y="0"/>
            <a:ext cx="12192000" cy="1080000"/>
          </a:xfrm>
        </p:spPr>
        <p:txBody>
          <a:bodyPr>
            <a:normAutofit/>
          </a:bodyPr>
          <a:lstStyle/>
          <a:p>
            <a:pPr marL="360000"/>
            <a:r>
              <a:rPr lang="ru-RU" altLang="ru-RU" sz="3600" dirty="0"/>
              <a:t>Расчет резонансных сближений</a:t>
            </a:r>
            <a:br>
              <a:rPr lang="ru-RU" altLang="ru-RU" sz="3600" dirty="0"/>
            </a:br>
            <a:r>
              <a:rPr lang="ru-RU" altLang="ru-RU" sz="3600" dirty="0"/>
              <a:t>(пример для последовательности 5:2</a:t>
            </a:r>
            <a:r>
              <a:rPr lang="en-US" altLang="ru-RU" sz="3600" dirty="0"/>
              <a:t> </a:t>
            </a:r>
            <a:r>
              <a:rPr lang="ru-RU" altLang="ru-RU" sz="2800" dirty="0">
                <a:sym typeface="Wingdings" panose="05000000000000000000" pitchFamily="2" charset="2"/>
              </a:rPr>
              <a:t></a:t>
            </a:r>
            <a:r>
              <a:rPr lang="en-US" altLang="ru-RU" sz="3600" dirty="0">
                <a:sym typeface="Wingdings" panose="05000000000000000000" pitchFamily="2" charset="2"/>
              </a:rPr>
              <a:t> </a:t>
            </a:r>
            <a:r>
              <a:rPr lang="ru-RU" altLang="ru-RU" sz="3600" dirty="0"/>
              <a:t>3:1)</a:t>
            </a:r>
          </a:p>
        </p:txBody>
      </p:sp>
      <p:pic>
        <p:nvPicPr>
          <p:cNvPr id="30725" name="Picture 5" descr="C:\Users\Максим\Desktop\Новая папка\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081" y="1268413"/>
            <a:ext cx="69469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C:\Users\Максим\Desktop\Новая папка\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081" y="1268413"/>
            <a:ext cx="69469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C:\Users\Максим\Desktop\Новая папка\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4081" y="1268413"/>
            <a:ext cx="69469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descr="C:\Users\Максим\Desktop\Новая папка\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24081" y="1268413"/>
            <a:ext cx="69469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9" descr="C:\Users\Максим\Desktop\Новая папка\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4081" y="1268413"/>
            <a:ext cx="69469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descr="C:\Users\Максим\Desktop\Новая папка\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4081" y="1268413"/>
            <a:ext cx="69469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descr="C:\Users\Максим\Desktop\Новая папка\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4081" y="1268414"/>
            <a:ext cx="694848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descr="C:\Users\Максим\Desktop\Новая папка\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081" y="1268414"/>
            <a:ext cx="694848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3" descr="C:\Users\Максим\Desktop\Новая папка\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24081" y="1268414"/>
            <a:ext cx="694848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14" descr="C:\Users\Максим\Desktop\Новая папка\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24081" y="1268414"/>
            <a:ext cx="694848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294" y="1773239"/>
            <a:ext cx="8382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9" name="Picture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9895" y="3149601"/>
            <a:ext cx="16859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0" name="Picture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4820" y="3638551"/>
            <a:ext cx="13620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2" name="Picture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295" y="2205038"/>
            <a:ext cx="16859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3" name="Picture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5295" y="2708275"/>
            <a:ext cx="1247775"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0" descr="C:\Users\Максим\Desktop\1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30431" y="1268413"/>
            <a:ext cx="6935788"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8632" y="4581128"/>
            <a:ext cx="178117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5295" y="5301208"/>
            <a:ext cx="20859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9940" y="3786188"/>
            <a:ext cx="1242467" cy="794941"/>
          </a:xfrm>
          <a:prstGeom prst="rect">
            <a:avLst/>
          </a:prstGeom>
          <a:solidFill>
            <a:schemeClr val="bg1">
              <a:lumMod val="75000"/>
              <a:alpha val="60000"/>
            </a:schemeClr>
          </a:solidFill>
          <a:ln>
            <a:noFill/>
          </a:ln>
        </p:spPr>
      </p:pic>
      <p:pic>
        <p:nvPicPr>
          <p:cNvPr id="6151" name="Picture 7"/>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3141" y="4595962"/>
            <a:ext cx="67532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209806" y="4620171"/>
            <a:ext cx="30289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descr="C:\Users\Максим\Desktop\Disk D\Работа -- ИПМ\Earth.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220078" y="3645024"/>
            <a:ext cx="290612" cy="28698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C:\Users\Максим\Desktop\moon_png_by_thatoneangelfish-d7731lb.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158522" y="3633298"/>
            <a:ext cx="342900" cy="27736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9" descr="C:\Users\Максим\Desktop\Disk D\Работа -- ИПМ\Earth.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5518409" y="3646076"/>
            <a:ext cx="290612" cy="2869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4785EF-B629-1003-A8CE-DD78D43AA821}"/>
              </a:ext>
            </a:extLst>
          </p:cNvPr>
          <p:cNvSpPr txBox="1"/>
          <p:nvPr/>
        </p:nvSpPr>
        <p:spPr>
          <a:xfrm>
            <a:off x="8578371" y="1628299"/>
            <a:ext cx="3410429" cy="175432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Shirobokov M., Trofimov S. Parametric analysis of low-thrust lunar transfers with resonant encounters // </a:t>
            </a:r>
            <a:r>
              <a:rPr lang="en" b="0" i="0" dirty="0">
                <a:solidFill>
                  <a:srgbClr val="000000"/>
                </a:solidFill>
                <a:effectLst/>
                <a:latin typeface="Calibri" panose="020F0502020204030204" pitchFamily="34" charset="0"/>
                <a:cs typeface="Calibri" panose="020F0502020204030204" pitchFamily="34" charset="0"/>
              </a:rPr>
              <a:t>Advances in the Astronautical Sciences Spaceflight Mechanics, 2016</a:t>
            </a:r>
            <a:endParaRPr lang="ru-RU" dirty="0">
              <a:latin typeface="Calibri" panose="020F0502020204030204" pitchFamily="34" charset="0"/>
              <a:cs typeface="Calibri" panose="020F0502020204030204" pitchFamily="34" charset="0"/>
            </a:endParaRPr>
          </a:p>
        </p:txBody>
      </p:sp>
      <p:sp>
        <p:nvSpPr>
          <p:cNvPr id="4" name="Номер слайда 3">
            <a:extLst>
              <a:ext uri="{FF2B5EF4-FFF2-40B4-BE49-F238E27FC236}">
                <a16:creationId xmlns:a16="http://schemas.microsoft.com/office/drawing/2014/main" id="{7117EFDC-AA9A-C8DF-816F-8F8C64C76B08}"/>
              </a:ext>
            </a:extLst>
          </p:cNvPr>
          <p:cNvSpPr>
            <a:spLocks noGrp="1"/>
          </p:cNvSpPr>
          <p:nvPr>
            <p:ph type="sldNum" sz="quarter" idx="12"/>
          </p:nvPr>
        </p:nvSpPr>
        <p:spPr/>
        <p:txBody>
          <a:bodyPr/>
          <a:lstStyle/>
          <a:p>
            <a:fld id="{6E001E63-A182-2241-841B-3436C1DA058C}" type="slidenum">
              <a:rPr lang="ru-RU" smtClean="0"/>
              <a:pPr/>
              <a:t>19</a:t>
            </a:fld>
            <a:r>
              <a:rPr lang="ru-RU"/>
              <a:t>/3</a:t>
            </a:r>
            <a:r>
              <a:rPr lang="en-US"/>
              <a:t>0</a:t>
            </a:r>
            <a:endParaRPr lang="ru-RU" dirty="0"/>
          </a:p>
        </p:txBody>
      </p:sp>
    </p:spTree>
    <p:extLst>
      <p:ext uri="{BB962C8B-B14F-4D97-AF65-F5344CB8AC3E}">
        <p14:creationId xmlns:p14="http://schemas.microsoft.com/office/powerpoint/2010/main" val="370796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7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30"/>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615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615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7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2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732"/>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6151"/>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615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7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26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734"/>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6152"/>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5126"/>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409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09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
                                        </p:tgtEl>
                                        <p:attrNameLst>
                                          <p:attrName>style.visibility</p:attrName>
                                        </p:attrNameLst>
                                      </p:cBhvr>
                                      <p:to>
                                        <p:strVal val="visible"/>
                                      </p:to>
                                    </p:set>
                                  </p:childTnLst>
                                </p:cTn>
                              </p:par>
                              <p:par>
                                <p:cTn id="81" presetID="1" presetClass="exit" presetSubtype="0" fill="hold" nodeType="withEffect">
                                  <p:stCondLst>
                                    <p:cond delay="0"/>
                                  </p:stCondLst>
                                  <p:childTnLst>
                                    <p:set>
                                      <p:cBhvr>
                                        <p:cTn id="82" dur="1" fill="hold">
                                          <p:stCondLst>
                                            <p:cond delay="0"/>
                                          </p:stCondLst>
                                        </p:cTn>
                                        <p:tgtEl>
                                          <p:spTgt spid="615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61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510EA0-6C72-F6B9-145B-5F511B97517E}"/>
              </a:ext>
            </a:extLst>
          </p:cNvPr>
          <p:cNvSpPr>
            <a:spLocks noGrp="1"/>
          </p:cNvSpPr>
          <p:nvPr>
            <p:ph type="title"/>
          </p:nvPr>
        </p:nvSpPr>
        <p:spPr>
          <a:xfrm>
            <a:off x="0" y="0"/>
            <a:ext cx="12192000" cy="1080000"/>
          </a:xfrm>
          <a:solidFill>
            <a:srgbClr val="FFD966"/>
          </a:solidFill>
        </p:spPr>
        <p:txBody>
          <a:bodyPr>
            <a:normAutofit/>
          </a:bodyPr>
          <a:lstStyle/>
          <a:p>
            <a:pPr marL="360000"/>
            <a:r>
              <a:rPr lang="ru-RU" sz="3600" dirty="0">
                <a:latin typeface="+mn-lt"/>
              </a:rPr>
              <a:t>Мотивация</a:t>
            </a:r>
          </a:p>
        </p:txBody>
      </p:sp>
      <p:sp>
        <p:nvSpPr>
          <p:cNvPr id="3" name="Объект 2">
            <a:extLst>
              <a:ext uri="{FF2B5EF4-FFF2-40B4-BE49-F238E27FC236}">
                <a16:creationId xmlns:a16="http://schemas.microsoft.com/office/drawing/2014/main" id="{6EA2E5D4-9388-02B3-4E2E-1EDCF84C80DD}"/>
              </a:ext>
            </a:extLst>
          </p:cNvPr>
          <p:cNvSpPr>
            <a:spLocks noGrp="1"/>
          </p:cNvSpPr>
          <p:nvPr>
            <p:ph idx="1"/>
          </p:nvPr>
        </p:nvSpPr>
        <p:spPr>
          <a:xfrm>
            <a:off x="838199" y="1825625"/>
            <a:ext cx="10738449" cy="4351338"/>
          </a:xfrm>
        </p:spPr>
        <p:txBody>
          <a:bodyPr/>
          <a:lstStyle/>
          <a:p>
            <a:pPr>
              <a:spcAft>
                <a:spcPts val="1800"/>
              </a:spcAft>
            </a:pPr>
            <a:r>
              <a:rPr lang="ru-RU" dirty="0"/>
              <a:t>Стратегический запрос на освоение Луны: окололунная станция, лунная база, добыча ресурсов, научные исследования</a:t>
            </a:r>
          </a:p>
          <a:p>
            <a:pPr>
              <a:spcAft>
                <a:spcPts val="1800"/>
              </a:spcAft>
            </a:pPr>
            <a:r>
              <a:rPr lang="ru-RU" dirty="0"/>
              <a:t>Появляются технологические возможности и, как следствие, растет число интересующихся их отработкой в полете к Луне</a:t>
            </a:r>
          </a:p>
          <a:p>
            <a:pPr>
              <a:spcAft>
                <a:spcPts val="1800"/>
              </a:spcAft>
            </a:pPr>
            <a:r>
              <a:rPr lang="ru-RU" dirty="0"/>
              <a:t>От аппарата к платформе, от миссии к инфраструктуре</a:t>
            </a:r>
          </a:p>
          <a:p>
            <a:pPr>
              <a:spcAft>
                <a:spcPts val="1800"/>
              </a:spcAft>
            </a:pPr>
            <a:r>
              <a:rPr lang="ru-RU" dirty="0"/>
              <a:t>Перенести или адаптировать технологии и процессы на околоземных орбитах к соответствующим на окололунных орбитах</a:t>
            </a:r>
          </a:p>
        </p:txBody>
      </p:sp>
      <p:sp>
        <p:nvSpPr>
          <p:cNvPr id="4" name="Номер слайда 3">
            <a:extLst>
              <a:ext uri="{FF2B5EF4-FFF2-40B4-BE49-F238E27FC236}">
                <a16:creationId xmlns:a16="http://schemas.microsoft.com/office/drawing/2014/main" id="{7FF4294F-BA29-8030-9D2C-0DC72844043B}"/>
              </a:ext>
            </a:extLst>
          </p:cNvPr>
          <p:cNvSpPr>
            <a:spLocks noGrp="1"/>
          </p:cNvSpPr>
          <p:nvPr>
            <p:ph type="sldNum" sz="quarter" idx="12"/>
          </p:nvPr>
        </p:nvSpPr>
        <p:spPr/>
        <p:txBody>
          <a:bodyPr/>
          <a:lstStyle/>
          <a:p>
            <a:fld id="{6E001E63-A182-2241-841B-3436C1DA058C}" type="slidenum">
              <a:rPr lang="ru-RU" smtClean="0"/>
              <a:pPr/>
              <a:t>2</a:t>
            </a:fld>
            <a:r>
              <a:rPr lang="ru-RU"/>
              <a:t>/3</a:t>
            </a:r>
            <a:r>
              <a:rPr lang="en-US"/>
              <a:t>0</a:t>
            </a:r>
            <a:endParaRPr lang="ru-RU" dirty="0"/>
          </a:p>
        </p:txBody>
      </p:sp>
    </p:spTree>
    <p:extLst>
      <p:ext uri="{BB962C8B-B14F-4D97-AF65-F5344CB8AC3E}">
        <p14:creationId xmlns:p14="http://schemas.microsoft.com/office/powerpoint/2010/main" val="2574557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0" y="0"/>
            <a:ext cx="12192000" cy="1080000"/>
          </a:xfrm>
        </p:spPr>
        <p:txBody>
          <a:bodyPr>
            <a:normAutofit/>
          </a:bodyPr>
          <a:lstStyle/>
          <a:p>
            <a:pPr marL="360000"/>
            <a:r>
              <a:rPr lang="ru-RU" altLang="ru-RU" sz="3600" dirty="0"/>
              <a:t>Обходные траектории перелета к Луне</a:t>
            </a:r>
          </a:p>
        </p:txBody>
      </p:sp>
      <p:pic>
        <p:nvPicPr>
          <p:cNvPr id="25605" name="Picture 5" descr="C:\Users\Максим\Desktop\GRAILTraject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431" y="1851025"/>
            <a:ext cx="8205787"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796765" y="5507038"/>
            <a:ext cx="3816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ru-RU" sz="1800" b="1" dirty="0"/>
              <a:t>NASA</a:t>
            </a:r>
            <a:r>
              <a:rPr lang="en-US" altLang="ru-RU" sz="1800" dirty="0"/>
              <a:t>: </a:t>
            </a:r>
            <a:r>
              <a:rPr lang="ru-RU" altLang="ru-RU" sz="1800" dirty="0"/>
              <a:t>Траектория </a:t>
            </a:r>
            <a:r>
              <a:rPr lang="en-US" altLang="ru-RU" sz="1800" dirty="0"/>
              <a:t>GRAIL A</a:t>
            </a:r>
            <a:r>
              <a:rPr lang="ru-RU" altLang="ru-RU" sz="1800" dirty="0"/>
              <a:t> и </a:t>
            </a:r>
            <a:r>
              <a:rPr lang="en-US" altLang="ru-RU" sz="1800" dirty="0"/>
              <a:t>GRAIL B</a:t>
            </a:r>
            <a:endParaRPr lang="ru-RU" altLang="ru-RU" sz="1800" dirty="0"/>
          </a:p>
        </p:txBody>
      </p:sp>
      <p:sp>
        <p:nvSpPr>
          <p:cNvPr id="2" name="TextBox 1">
            <a:extLst>
              <a:ext uri="{FF2B5EF4-FFF2-40B4-BE49-F238E27FC236}">
                <a16:creationId xmlns:a16="http://schemas.microsoft.com/office/drawing/2014/main" id="{81B70ED9-64BA-AC0C-7DDD-659A57A9354D}"/>
              </a:ext>
            </a:extLst>
          </p:cNvPr>
          <p:cNvSpPr txBox="1"/>
          <p:nvPr/>
        </p:nvSpPr>
        <p:spPr>
          <a:xfrm>
            <a:off x="838200" y="1395167"/>
            <a:ext cx="2878432" cy="1200329"/>
          </a:xfrm>
          <a:prstGeom prst="rect">
            <a:avLst/>
          </a:prstGeom>
          <a:noFill/>
        </p:spPr>
        <p:txBody>
          <a:bodyPr wrap="square" rtlCol="0">
            <a:spAutoFit/>
          </a:bodyPr>
          <a:lstStyle/>
          <a:p>
            <a:r>
              <a:rPr lang="ru-RU" dirty="0"/>
              <a:t>Используют гравитацию Солнца для повышения перигея и улучшения условий подлета к Луне</a:t>
            </a:r>
          </a:p>
        </p:txBody>
      </p:sp>
      <p:sp>
        <p:nvSpPr>
          <p:cNvPr id="3" name="TextBox 2">
            <a:extLst>
              <a:ext uri="{FF2B5EF4-FFF2-40B4-BE49-F238E27FC236}">
                <a16:creationId xmlns:a16="http://schemas.microsoft.com/office/drawing/2014/main" id="{A2E36358-2B87-CFE3-ED76-8F723A32221E}"/>
              </a:ext>
            </a:extLst>
          </p:cNvPr>
          <p:cNvSpPr txBox="1"/>
          <p:nvPr/>
        </p:nvSpPr>
        <p:spPr>
          <a:xfrm>
            <a:off x="838200" y="5196525"/>
            <a:ext cx="3717621" cy="646331"/>
          </a:xfrm>
          <a:prstGeom prst="rect">
            <a:avLst/>
          </a:prstGeom>
          <a:noFill/>
        </p:spPr>
        <p:txBody>
          <a:bodyPr wrap="none" rtlCol="0">
            <a:spAutoFit/>
          </a:bodyPr>
          <a:lstStyle/>
          <a:p>
            <a:r>
              <a:rPr lang="ru-RU" dirty="0"/>
              <a:t>Подходящий термин:</a:t>
            </a:r>
          </a:p>
          <a:p>
            <a:r>
              <a:rPr lang="en-US" dirty="0"/>
              <a:t>Sun-Assisted Lunar Trajectories (SALT)</a:t>
            </a:r>
            <a:endParaRPr lang="ru-RU" dirty="0"/>
          </a:p>
        </p:txBody>
      </p:sp>
      <p:sp>
        <p:nvSpPr>
          <p:cNvPr id="7" name="Объект 6">
            <a:extLst>
              <a:ext uri="{FF2B5EF4-FFF2-40B4-BE49-F238E27FC236}">
                <a16:creationId xmlns:a16="http://schemas.microsoft.com/office/drawing/2014/main" id="{E82AC6FC-9974-CF1C-9BB4-C326FDE89EDA}"/>
              </a:ext>
            </a:extLst>
          </p:cNvPr>
          <p:cNvSpPr>
            <a:spLocks noGrp="1"/>
          </p:cNvSpPr>
          <p:nvPr>
            <p:ph idx="1"/>
          </p:nvPr>
        </p:nvSpPr>
        <p:spPr>
          <a:xfrm>
            <a:off x="840657" y="2893433"/>
            <a:ext cx="3876694" cy="2808235"/>
          </a:xfrm>
        </p:spPr>
        <p:txBody>
          <a:bodyPr>
            <a:normAutofit/>
          </a:bodyPr>
          <a:lstStyle/>
          <a:p>
            <a:pPr marL="0" indent="0">
              <a:lnSpc>
                <a:spcPct val="100000"/>
              </a:lnSpc>
              <a:spcBef>
                <a:spcPts val="0"/>
              </a:spcBef>
              <a:spcAft>
                <a:spcPts val="600"/>
              </a:spcAft>
              <a:buNone/>
            </a:pPr>
            <a:r>
              <a:rPr lang="ru-RU" sz="1800" dirty="0">
                <a:cs typeface="Times New Roman" panose="02020603050405020304" pitchFamily="18" charset="0"/>
              </a:rPr>
              <a:t>Миссии, использовавшие обходные траектории:</a:t>
            </a:r>
            <a:endParaRPr lang="en-US" sz="1800" dirty="0">
              <a:cs typeface="Times New Roman" panose="02020603050405020304" pitchFamily="18" charset="0"/>
            </a:endParaRPr>
          </a:p>
          <a:p>
            <a:pPr>
              <a:lnSpc>
                <a:spcPct val="100000"/>
              </a:lnSpc>
              <a:spcBef>
                <a:spcPts val="0"/>
              </a:spcBef>
            </a:pPr>
            <a:r>
              <a:rPr lang="en-US" sz="1800" dirty="0">
                <a:cs typeface="Times New Roman" panose="02020603050405020304" pitchFamily="18" charset="0"/>
              </a:rPr>
              <a:t>Hiten (1991)</a:t>
            </a:r>
          </a:p>
          <a:p>
            <a:pPr>
              <a:lnSpc>
                <a:spcPct val="100000"/>
              </a:lnSpc>
              <a:spcBef>
                <a:spcPts val="0"/>
              </a:spcBef>
            </a:pPr>
            <a:r>
              <a:rPr lang="en-US" sz="1800" dirty="0">
                <a:cs typeface="Times New Roman" panose="02020603050405020304" pitchFamily="18" charset="0"/>
              </a:rPr>
              <a:t>GRAIL (2011)</a:t>
            </a:r>
          </a:p>
          <a:p>
            <a:pPr>
              <a:lnSpc>
                <a:spcPct val="100000"/>
              </a:lnSpc>
              <a:spcBef>
                <a:spcPts val="0"/>
              </a:spcBef>
            </a:pPr>
            <a:r>
              <a:rPr lang="en-US" sz="1800" dirty="0">
                <a:cs typeface="Times New Roman" panose="02020603050405020304" pitchFamily="18" charset="0"/>
              </a:rPr>
              <a:t>CAPSTONE (2022)</a:t>
            </a:r>
          </a:p>
          <a:p>
            <a:pPr>
              <a:lnSpc>
                <a:spcPct val="100000"/>
              </a:lnSpc>
              <a:spcBef>
                <a:spcPts val="0"/>
              </a:spcBef>
            </a:pPr>
            <a:r>
              <a:rPr lang="en-US" sz="1800" dirty="0">
                <a:cs typeface="Times New Roman" panose="02020603050405020304" pitchFamily="18" charset="0"/>
              </a:rPr>
              <a:t>Danuri (2022)</a:t>
            </a:r>
          </a:p>
          <a:p>
            <a:pPr>
              <a:lnSpc>
                <a:spcPct val="100000"/>
              </a:lnSpc>
              <a:spcBef>
                <a:spcPts val="0"/>
              </a:spcBef>
            </a:pPr>
            <a:r>
              <a:rPr lang="en-US" sz="1800" dirty="0">
                <a:cs typeface="Times New Roman" panose="02020603050405020304" pitchFamily="18" charset="0"/>
              </a:rPr>
              <a:t>Hakuto-R (2022)</a:t>
            </a:r>
            <a:endParaRPr lang="ru-RU" sz="1800" dirty="0">
              <a:cs typeface="Times New Roman" panose="02020603050405020304" pitchFamily="18" charset="0"/>
            </a:endParaRPr>
          </a:p>
        </p:txBody>
      </p:sp>
      <p:sp>
        <p:nvSpPr>
          <p:cNvPr id="4" name="TextBox 3">
            <a:extLst>
              <a:ext uri="{FF2B5EF4-FFF2-40B4-BE49-F238E27FC236}">
                <a16:creationId xmlns:a16="http://schemas.microsoft.com/office/drawing/2014/main" id="{052DC45E-564C-186C-8D80-3FF7D9AE7FBF}"/>
              </a:ext>
            </a:extLst>
          </p:cNvPr>
          <p:cNvSpPr txBox="1"/>
          <p:nvPr/>
        </p:nvSpPr>
        <p:spPr>
          <a:xfrm>
            <a:off x="838200" y="6075232"/>
            <a:ext cx="9044836" cy="584775"/>
          </a:xfrm>
          <a:prstGeom prst="rect">
            <a:avLst/>
          </a:prstGeom>
          <a:noFill/>
        </p:spPr>
        <p:txBody>
          <a:bodyPr wrap="square" rtlCol="0">
            <a:spAutoFit/>
          </a:bodyPr>
          <a:lstStyle/>
          <a:p>
            <a:r>
              <a:rPr lang="en-US" sz="1600" dirty="0">
                <a:latin typeface="Calibri "/>
              </a:rPr>
              <a:t>Tselousova A., Trofimov S., Shirobokov M., Ovchinnikov M. Geometric Analysis of Sun-Assisted Lunar Transfer Trajectories in the Planar Bicircular Four-Body Model // </a:t>
            </a:r>
            <a:r>
              <a:rPr lang="en-US" sz="1600" b="0" i="0" dirty="0">
                <a:solidFill>
                  <a:srgbClr val="222222"/>
                </a:solidFill>
                <a:effectLst/>
                <a:latin typeface="Calibri "/>
              </a:rPr>
              <a:t>Applied Sciences, 2023.</a:t>
            </a:r>
            <a:endParaRPr lang="ru-RU" sz="1600" dirty="0">
              <a:latin typeface="Calibri "/>
            </a:endParaRPr>
          </a:p>
        </p:txBody>
      </p:sp>
      <p:sp>
        <p:nvSpPr>
          <p:cNvPr id="8" name="Номер слайда 7">
            <a:extLst>
              <a:ext uri="{FF2B5EF4-FFF2-40B4-BE49-F238E27FC236}">
                <a16:creationId xmlns:a16="http://schemas.microsoft.com/office/drawing/2014/main" id="{A054DB42-F419-6DD4-CCA9-720067E1015F}"/>
              </a:ext>
            </a:extLst>
          </p:cNvPr>
          <p:cNvSpPr>
            <a:spLocks noGrp="1"/>
          </p:cNvSpPr>
          <p:nvPr>
            <p:ph type="sldNum" sz="quarter" idx="12"/>
          </p:nvPr>
        </p:nvSpPr>
        <p:spPr/>
        <p:txBody>
          <a:bodyPr/>
          <a:lstStyle/>
          <a:p>
            <a:fld id="{6E001E63-A182-2241-841B-3436C1DA058C}" type="slidenum">
              <a:rPr lang="ru-RU" smtClean="0"/>
              <a:pPr/>
              <a:t>20</a:t>
            </a:fld>
            <a:r>
              <a:rPr lang="ru-RU"/>
              <a:t>/3</a:t>
            </a:r>
            <a:r>
              <a:rPr lang="en-US"/>
              <a:t>0</a:t>
            </a:r>
            <a:endParaRPr lang="ru-RU" dirty="0"/>
          </a:p>
        </p:txBody>
      </p:sp>
    </p:spTree>
    <p:extLst>
      <p:ext uri="{BB962C8B-B14F-4D97-AF65-F5344CB8AC3E}">
        <p14:creationId xmlns:p14="http://schemas.microsoft.com/office/powerpoint/2010/main" val="4274626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3ECF16-0AA3-C980-D8A9-1A8630BA60A9}"/>
              </a:ext>
            </a:extLst>
          </p:cNvPr>
          <p:cNvSpPr>
            <a:spLocks noGrp="1"/>
          </p:cNvSpPr>
          <p:nvPr>
            <p:ph type="title"/>
          </p:nvPr>
        </p:nvSpPr>
        <p:spPr>
          <a:xfrm>
            <a:off x="0" y="0"/>
            <a:ext cx="12192000" cy="1080000"/>
          </a:xfrm>
        </p:spPr>
        <p:txBody>
          <a:bodyPr>
            <a:normAutofit/>
          </a:bodyPr>
          <a:lstStyle/>
          <a:p>
            <a:pPr marL="360000"/>
            <a:r>
              <a:rPr lang="ru-RU" sz="3600" dirty="0"/>
              <a:t>Обходные траектории с точки зрения инвариантных многообразий либрационных орбит</a:t>
            </a:r>
            <a:r>
              <a:rPr lang="en-US" sz="3600" dirty="0"/>
              <a:t> </a:t>
            </a:r>
            <a:r>
              <a:rPr lang="ru-RU" sz="3600" dirty="0"/>
              <a:t>различных систем</a:t>
            </a:r>
          </a:p>
        </p:txBody>
      </p:sp>
      <p:pic>
        <p:nvPicPr>
          <p:cNvPr id="7" name="Рисунок 6" descr="Изображение выглядит как черный, текст, круг, черно-белый&#10;&#10;Автоматически созданное описание">
            <a:extLst>
              <a:ext uri="{FF2B5EF4-FFF2-40B4-BE49-F238E27FC236}">
                <a16:creationId xmlns:a16="http://schemas.microsoft.com/office/drawing/2014/main" id="{5A060512-8DBB-637F-8FD0-89D0CA8DE0A4}"/>
              </a:ext>
            </a:extLst>
          </p:cNvPr>
          <p:cNvPicPr>
            <a:picLocks noChangeAspect="1"/>
          </p:cNvPicPr>
          <p:nvPr/>
        </p:nvPicPr>
        <p:blipFill>
          <a:blip r:embed="rId3"/>
          <a:stretch>
            <a:fillRect/>
          </a:stretch>
        </p:blipFill>
        <p:spPr>
          <a:xfrm>
            <a:off x="842455" y="1552233"/>
            <a:ext cx="10515601" cy="3911427"/>
          </a:xfrm>
          <a:prstGeom prst="rect">
            <a:avLst/>
          </a:prstGeom>
        </p:spPr>
      </p:pic>
      <p:sp>
        <p:nvSpPr>
          <p:cNvPr id="8" name="TextBox 7">
            <a:extLst>
              <a:ext uri="{FF2B5EF4-FFF2-40B4-BE49-F238E27FC236}">
                <a16:creationId xmlns:a16="http://schemas.microsoft.com/office/drawing/2014/main" id="{144B2A6E-84DD-6F5A-981D-0900124EB386}"/>
              </a:ext>
            </a:extLst>
          </p:cNvPr>
          <p:cNvSpPr txBox="1"/>
          <p:nvPr/>
        </p:nvSpPr>
        <p:spPr>
          <a:xfrm>
            <a:off x="192941" y="5517214"/>
            <a:ext cx="11806117" cy="646331"/>
          </a:xfrm>
          <a:prstGeom prst="rect">
            <a:avLst/>
          </a:prstGeom>
          <a:noFill/>
        </p:spPr>
        <p:txBody>
          <a:bodyPr wrap="none" rtlCol="0">
            <a:spAutoFit/>
          </a:bodyPr>
          <a:lstStyle/>
          <a:p>
            <a:pPr algn="ctr"/>
            <a:r>
              <a:rPr lang="ru-RU" dirty="0"/>
              <a:t>Обходная траектория как часть траектории вблизи устойчивого многообразия либрационной орбиты в Солнце</a:t>
            </a:r>
            <a:r>
              <a:rPr lang="en-US" sz="1800" dirty="0">
                <a:effectLst/>
                <a:latin typeface="Aptos" panose="020B0004020202020204" pitchFamily="34" charset="0"/>
                <a:ea typeface="Aptos" panose="020B0004020202020204" pitchFamily="34" charset="0"/>
                <a:cs typeface="Times New Roman" panose="02020603050405020304" pitchFamily="18" charset="0"/>
              </a:rPr>
              <a:t>–</a:t>
            </a:r>
            <a:r>
              <a:rPr lang="ru-RU" dirty="0"/>
              <a:t>Земля</a:t>
            </a:r>
          </a:p>
          <a:p>
            <a:pPr algn="ctr"/>
            <a:r>
              <a:rPr lang="ru-RU" dirty="0"/>
              <a:t>и часть траектории вблизи устойчивого многообразия либрационной орбиты в Земля</a:t>
            </a:r>
            <a:r>
              <a:rPr lang="en-US" sz="1800" dirty="0">
                <a:effectLst/>
                <a:latin typeface="Aptos" panose="020B0004020202020204" pitchFamily="34" charset="0"/>
                <a:ea typeface="Aptos" panose="020B0004020202020204" pitchFamily="34" charset="0"/>
                <a:cs typeface="Times New Roman" panose="02020603050405020304" pitchFamily="18" charset="0"/>
              </a:rPr>
              <a:t>–</a:t>
            </a:r>
            <a:r>
              <a:rPr lang="ru-RU" dirty="0"/>
              <a:t>Луна</a:t>
            </a:r>
          </a:p>
        </p:txBody>
      </p:sp>
      <p:sp>
        <p:nvSpPr>
          <p:cNvPr id="9" name="TextBox 8">
            <a:extLst>
              <a:ext uri="{FF2B5EF4-FFF2-40B4-BE49-F238E27FC236}">
                <a16:creationId xmlns:a16="http://schemas.microsoft.com/office/drawing/2014/main" id="{7EB3935A-A35A-602E-E853-D6777CE135DE}"/>
              </a:ext>
            </a:extLst>
          </p:cNvPr>
          <p:cNvSpPr txBox="1"/>
          <p:nvPr/>
        </p:nvSpPr>
        <p:spPr>
          <a:xfrm>
            <a:off x="1371599" y="6183044"/>
            <a:ext cx="9448800" cy="584775"/>
          </a:xfrm>
          <a:prstGeom prst="rect">
            <a:avLst/>
          </a:prstGeom>
          <a:noFill/>
        </p:spPr>
        <p:txBody>
          <a:bodyPr wrap="square" rtlCol="0">
            <a:spAutoFit/>
          </a:bodyPr>
          <a:lstStyle/>
          <a:p>
            <a:pPr algn="ctr"/>
            <a:r>
              <a:rPr lang="ru-RU" sz="1600" dirty="0"/>
              <a:t>Адаптировано из </a:t>
            </a:r>
            <a:r>
              <a:rPr lang="en-US" sz="1600" dirty="0"/>
              <a:t>W. S. Koon, M. W. Lo, J. E. Marsden, S. D. Ross. Low energy transfer to the Moon.</a:t>
            </a:r>
            <a:r>
              <a:rPr lang="en-US" sz="1600" b="0" i="0" dirty="0">
                <a:solidFill>
                  <a:srgbClr val="222222"/>
                </a:solidFill>
                <a:effectLst/>
              </a:rPr>
              <a:t> </a:t>
            </a:r>
            <a:br>
              <a:rPr lang="en-US" sz="1600" b="0" i="0" dirty="0">
                <a:solidFill>
                  <a:srgbClr val="222222"/>
                </a:solidFill>
                <a:effectLst/>
              </a:rPr>
            </a:br>
            <a:r>
              <a:rPr lang="en-US" sz="1600" b="0" i="0" dirty="0">
                <a:solidFill>
                  <a:srgbClr val="222222"/>
                </a:solidFill>
                <a:effectLst/>
              </a:rPr>
              <a:t>Celestial mechanics and dynamical astronomy. 2001. </a:t>
            </a:r>
            <a:r>
              <a:rPr lang="en-US" sz="1600" dirty="0">
                <a:solidFill>
                  <a:srgbClr val="222222"/>
                </a:solidFill>
              </a:rPr>
              <a:t>Vol</a:t>
            </a:r>
            <a:r>
              <a:rPr lang="en-US" sz="1600" b="0" i="0" dirty="0">
                <a:solidFill>
                  <a:srgbClr val="222222"/>
                </a:solidFill>
                <a:effectLst/>
              </a:rPr>
              <a:t>. 81. №. 1-2. P. 63-73</a:t>
            </a:r>
            <a:endParaRPr lang="ru-RU" sz="1600" dirty="0"/>
          </a:p>
        </p:txBody>
      </p:sp>
      <p:sp>
        <p:nvSpPr>
          <p:cNvPr id="3" name="Номер слайда 2">
            <a:extLst>
              <a:ext uri="{FF2B5EF4-FFF2-40B4-BE49-F238E27FC236}">
                <a16:creationId xmlns:a16="http://schemas.microsoft.com/office/drawing/2014/main" id="{349C90B5-6118-E6D1-F8F2-9DBCFEDE0728}"/>
              </a:ext>
            </a:extLst>
          </p:cNvPr>
          <p:cNvSpPr>
            <a:spLocks noGrp="1"/>
          </p:cNvSpPr>
          <p:nvPr>
            <p:ph type="sldNum" sz="quarter" idx="12"/>
          </p:nvPr>
        </p:nvSpPr>
        <p:spPr/>
        <p:txBody>
          <a:bodyPr/>
          <a:lstStyle/>
          <a:p>
            <a:fld id="{6E001E63-A182-2241-841B-3436C1DA058C}" type="slidenum">
              <a:rPr lang="ru-RU" smtClean="0"/>
              <a:pPr/>
              <a:t>21</a:t>
            </a:fld>
            <a:r>
              <a:rPr lang="ru-RU"/>
              <a:t>/3</a:t>
            </a:r>
            <a:r>
              <a:rPr lang="en-US"/>
              <a:t>0</a:t>
            </a:r>
            <a:endParaRPr lang="ru-RU" dirty="0"/>
          </a:p>
        </p:txBody>
      </p:sp>
    </p:spTree>
    <p:extLst>
      <p:ext uri="{BB962C8B-B14F-4D97-AF65-F5344CB8AC3E}">
        <p14:creationId xmlns:p14="http://schemas.microsoft.com/office/powerpoint/2010/main" val="122333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443B9D-23B4-054C-7652-8207D685D4B9}"/>
              </a:ext>
            </a:extLst>
          </p:cNvPr>
          <p:cNvSpPr>
            <a:spLocks noGrp="1"/>
          </p:cNvSpPr>
          <p:nvPr>
            <p:ph type="title"/>
          </p:nvPr>
        </p:nvSpPr>
        <p:spPr>
          <a:xfrm>
            <a:off x="0" y="0"/>
            <a:ext cx="12192000" cy="1080000"/>
          </a:xfrm>
        </p:spPr>
        <p:txBody>
          <a:bodyPr>
            <a:normAutofit/>
          </a:bodyPr>
          <a:lstStyle/>
          <a:p>
            <a:pPr marL="360000"/>
            <a:r>
              <a:rPr lang="ru-RU" sz="3600" dirty="0"/>
              <a:t>Обходные траектории с точки зрения мгновенного положения равновесия в задаче четырех тел</a:t>
            </a:r>
          </a:p>
        </p:txBody>
      </p:sp>
      <p:pic>
        <p:nvPicPr>
          <p:cNvPr id="5" name="Рисунок 4">
            <a:extLst>
              <a:ext uri="{FF2B5EF4-FFF2-40B4-BE49-F238E27FC236}">
                <a16:creationId xmlns:a16="http://schemas.microsoft.com/office/drawing/2014/main" id="{1C2E490A-3C20-EDEE-05E4-081A55BCCE1E}"/>
              </a:ext>
            </a:extLst>
          </p:cNvPr>
          <p:cNvPicPr>
            <a:picLocks noChangeAspect="1"/>
          </p:cNvPicPr>
          <p:nvPr/>
        </p:nvPicPr>
        <p:blipFill>
          <a:blip r:embed="rId3"/>
          <a:stretch>
            <a:fillRect/>
          </a:stretch>
        </p:blipFill>
        <p:spPr>
          <a:xfrm>
            <a:off x="506188" y="1608772"/>
            <a:ext cx="2373117" cy="3598228"/>
          </a:xfrm>
          <a:prstGeom prst="rect">
            <a:avLst/>
          </a:prstGeom>
        </p:spPr>
      </p:pic>
      <p:pic>
        <p:nvPicPr>
          <p:cNvPr id="7" name="Рисунок 6">
            <a:extLst>
              <a:ext uri="{FF2B5EF4-FFF2-40B4-BE49-F238E27FC236}">
                <a16:creationId xmlns:a16="http://schemas.microsoft.com/office/drawing/2014/main" id="{29AA7A8C-7847-585B-F31A-8A97E8FB8F3A}"/>
              </a:ext>
            </a:extLst>
          </p:cNvPr>
          <p:cNvPicPr>
            <a:picLocks noChangeAspect="1"/>
          </p:cNvPicPr>
          <p:nvPr/>
        </p:nvPicPr>
        <p:blipFill>
          <a:blip r:embed="rId4"/>
          <a:stretch>
            <a:fillRect/>
          </a:stretch>
        </p:blipFill>
        <p:spPr>
          <a:xfrm>
            <a:off x="3363689" y="1423987"/>
            <a:ext cx="4562123" cy="3783013"/>
          </a:xfrm>
          <a:prstGeom prst="rect">
            <a:avLst/>
          </a:prstGeom>
        </p:spPr>
      </p:pic>
      <p:sp>
        <p:nvSpPr>
          <p:cNvPr id="8" name="TextBox 7">
            <a:extLst>
              <a:ext uri="{FF2B5EF4-FFF2-40B4-BE49-F238E27FC236}">
                <a16:creationId xmlns:a16="http://schemas.microsoft.com/office/drawing/2014/main" id="{2B6224CE-30F0-0138-2A2A-B97E1E9002FD}"/>
              </a:ext>
            </a:extLst>
          </p:cNvPr>
          <p:cNvSpPr txBox="1"/>
          <p:nvPr/>
        </p:nvSpPr>
        <p:spPr>
          <a:xfrm>
            <a:off x="607788" y="5301297"/>
            <a:ext cx="3077029" cy="923330"/>
          </a:xfrm>
          <a:prstGeom prst="rect">
            <a:avLst/>
          </a:prstGeom>
          <a:noFill/>
        </p:spPr>
        <p:txBody>
          <a:bodyPr wrap="square" rtlCol="0">
            <a:spAutoFit/>
          </a:bodyPr>
          <a:lstStyle/>
          <a:p>
            <a:pPr algn="ctr"/>
            <a:r>
              <a:rPr lang="ru-RU" dirty="0"/>
              <a:t>Мгновенные положения равновесия в бикруговой задаче четырех тел</a:t>
            </a:r>
          </a:p>
        </p:txBody>
      </p:sp>
      <p:sp>
        <p:nvSpPr>
          <p:cNvPr id="9" name="TextBox 8">
            <a:extLst>
              <a:ext uri="{FF2B5EF4-FFF2-40B4-BE49-F238E27FC236}">
                <a16:creationId xmlns:a16="http://schemas.microsoft.com/office/drawing/2014/main" id="{ECB8BDA1-3DCB-BC8B-5EB3-2A4456F585E7}"/>
              </a:ext>
            </a:extLst>
          </p:cNvPr>
          <p:cNvSpPr txBox="1"/>
          <p:nvPr/>
        </p:nvSpPr>
        <p:spPr>
          <a:xfrm>
            <a:off x="4242461" y="5301297"/>
            <a:ext cx="3262129" cy="923330"/>
          </a:xfrm>
          <a:prstGeom prst="rect">
            <a:avLst/>
          </a:prstGeom>
          <a:noFill/>
        </p:spPr>
        <p:txBody>
          <a:bodyPr wrap="square" rtlCol="0">
            <a:spAutoFit/>
          </a:bodyPr>
          <a:lstStyle/>
          <a:p>
            <a:pPr algn="ctr"/>
            <a:r>
              <a:rPr lang="ru-RU" dirty="0"/>
              <a:t>Контурный график </a:t>
            </a:r>
            <a:r>
              <a:rPr lang="ru-RU" i="1" dirty="0"/>
              <a:t>производной</a:t>
            </a:r>
            <a:r>
              <a:rPr lang="ru-RU" dirty="0"/>
              <a:t> гамильтониана в бикруговой задаче четырех тел</a:t>
            </a:r>
          </a:p>
        </p:txBody>
      </p:sp>
      <p:pic>
        <p:nvPicPr>
          <p:cNvPr id="11" name="Рисунок 10">
            <a:extLst>
              <a:ext uri="{FF2B5EF4-FFF2-40B4-BE49-F238E27FC236}">
                <a16:creationId xmlns:a16="http://schemas.microsoft.com/office/drawing/2014/main" id="{91ADAFC0-341F-7F38-4D0D-9B6E12A7D1C3}"/>
              </a:ext>
            </a:extLst>
          </p:cNvPr>
          <p:cNvPicPr>
            <a:picLocks noChangeAspect="1"/>
          </p:cNvPicPr>
          <p:nvPr/>
        </p:nvPicPr>
        <p:blipFill>
          <a:blip r:embed="rId5"/>
          <a:stretch>
            <a:fillRect/>
          </a:stretch>
        </p:blipFill>
        <p:spPr>
          <a:xfrm>
            <a:off x="8602440" y="1423987"/>
            <a:ext cx="2616709" cy="3783013"/>
          </a:xfrm>
          <a:prstGeom prst="rect">
            <a:avLst/>
          </a:prstGeom>
        </p:spPr>
      </p:pic>
      <p:sp>
        <p:nvSpPr>
          <p:cNvPr id="12" name="TextBox 11">
            <a:extLst>
              <a:ext uri="{FF2B5EF4-FFF2-40B4-BE49-F238E27FC236}">
                <a16:creationId xmlns:a16="http://schemas.microsoft.com/office/drawing/2014/main" id="{93CC2A86-3734-223C-D5A9-B4854A093DA7}"/>
              </a:ext>
            </a:extLst>
          </p:cNvPr>
          <p:cNvSpPr txBox="1"/>
          <p:nvPr/>
        </p:nvSpPr>
        <p:spPr>
          <a:xfrm>
            <a:off x="8890000" y="5301297"/>
            <a:ext cx="2643412" cy="923330"/>
          </a:xfrm>
          <a:prstGeom prst="rect">
            <a:avLst/>
          </a:prstGeom>
          <a:noFill/>
        </p:spPr>
        <p:txBody>
          <a:bodyPr wrap="square" rtlCol="0">
            <a:spAutoFit/>
          </a:bodyPr>
          <a:lstStyle/>
          <a:p>
            <a:pPr algn="ctr"/>
            <a:r>
              <a:rPr lang="ru-RU" dirty="0"/>
              <a:t>Обходные траектории перелета от Земли к Луне и от Луны к Земле</a:t>
            </a:r>
          </a:p>
        </p:txBody>
      </p:sp>
      <p:sp>
        <p:nvSpPr>
          <p:cNvPr id="14" name="TextBox 13">
            <a:extLst>
              <a:ext uri="{FF2B5EF4-FFF2-40B4-BE49-F238E27FC236}">
                <a16:creationId xmlns:a16="http://schemas.microsoft.com/office/drawing/2014/main" id="{8E73A73F-46B4-2968-4A49-B43772E4BF17}"/>
              </a:ext>
            </a:extLst>
          </p:cNvPr>
          <p:cNvSpPr txBox="1"/>
          <p:nvPr/>
        </p:nvSpPr>
        <p:spPr>
          <a:xfrm>
            <a:off x="607788" y="6240462"/>
            <a:ext cx="11114312" cy="584775"/>
          </a:xfrm>
          <a:prstGeom prst="rect">
            <a:avLst/>
          </a:prstGeom>
          <a:noFill/>
        </p:spPr>
        <p:txBody>
          <a:bodyPr wrap="square">
            <a:spAutoFit/>
          </a:bodyPr>
          <a:lstStyle/>
          <a:p>
            <a:pPr algn="ctr"/>
            <a:r>
              <a:rPr lang="ru-RU" sz="1600" dirty="0"/>
              <a:t>Scheuerle Jr S. T., Howell K. C., Davis D. C. Energy-informed pathways: </a:t>
            </a:r>
            <a:br>
              <a:rPr lang="ru-RU" sz="1600" dirty="0"/>
            </a:br>
            <a:r>
              <a:rPr lang="ru-RU" sz="1600" dirty="0"/>
              <a:t>A fundamental approach to designing ballistic lunar transfers // Advances in Space Research. 2024.</a:t>
            </a:r>
          </a:p>
        </p:txBody>
      </p:sp>
      <p:sp>
        <p:nvSpPr>
          <p:cNvPr id="3" name="Номер слайда 2">
            <a:extLst>
              <a:ext uri="{FF2B5EF4-FFF2-40B4-BE49-F238E27FC236}">
                <a16:creationId xmlns:a16="http://schemas.microsoft.com/office/drawing/2014/main" id="{57446276-4914-9400-2228-C40B32810350}"/>
              </a:ext>
            </a:extLst>
          </p:cNvPr>
          <p:cNvSpPr>
            <a:spLocks noGrp="1"/>
          </p:cNvSpPr>
          <p:nvPr>
            <p:ph type="sldNum" sz="quarter" idx="12"/>
          </p:nvPr>
        </p:nvSpPr>
        <p:spPr/>
        <p:txBody>
          <a:bodyPr/>
          <a:lstStyle/>
          <a:p>
            <a:fld id="{6E001E63-A182-2241-841B-3436C1DA058C}" type="slidenum">
              <a:rPr lang="ru-RU" smtClean="0"/>
              <a:pPr/>
              <a:t>22</a:t>
            </a:fld>
            <a:r>
              <a:rPr lang="ru-RU"/>
              <a:t>/3</a:t>
            </a:r>
            <a:r>
              <a:rPr lang="en-US"/>
              <a:t>0</a:t>
            </a:r>
            <a:endParaRPr lang="ru-RU" dirty="0"/>
          </a:p>
        </p:txBody>
      </p:sp>
    </p:spTree>
    <p:extLst>
      <p:ext uri="{BB962C8B-B14F-4D97-AF65-F5344CB8AC3E}">
        <p14:creationId xmlns:p14="http://schemas.microsoft.com/office/powerpoint/2010/main" val="144450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B253A2-31FD-3892-FA0F-667C098C81B7}"/>
              </a:ext>
            </a:extLst>
          </p:cNvPr>
          <p:cNvSpPr>
            <a:spLocks noGrp="1"/>
          </p:cNvSpPr>
          <p:nvPr>
            <p:ph type="title"/>
          </p:nvPr>
        </p:nvSpPr>
        <p:spPr>
          <a:xfrm>
            <a:off x="0" y="0"/>
            <a:ext cx="12192000" cy="1080000"/>
          </a:xfrm>
        </p:spPr>
        <p:txBody>
          <a:bodyPr>
            <a:normAutofit/>
          </a:bodyPr>
          <a:lstStyle/>
          <a:p>
            <a:pPr marL="360000"/>
            <a:r>
              <a:rPr lang="ru-RU" sz="3600" dirty="0"/>
              <a:t>Методы управления аппаратом с малой тягой</a:t>
            </a:r>
          </a:p>
        </p:txBody>
      </p:sp>
      <p:sp>
        <p:nvSpPr>
          <p:cNvPr id="3" name="Объект 2">
            <a:extLst>
              <a:ext uri="{FF2B5EF4-FFF2-40B4-BE49-F238E27FC236}">
                <a16:creationId xmlns:a16="http://schemas.microsoft.com/office/drawing/2014/main" id="{10669E4E-34E8-3A4E-D838-5683E54CADFE}"/>
              </a:ext>
            </a:extLst>
          </p:cNvPr>
          <p:cNvSpPr>
            <a:spLocks noGrp="1"/>
          </p:cNvSpPr>
          <p:nvPr>
            <p:ph idx="1"/>
          </p:nvPr>
        </p:nvSpPr>
        <p:spPr>
          <a:xfrm>
            <a:off x="838200" y="1457864"/>
            <a:ext cx="10515600" cy="5159752"/>
          </a:xfrm>
        </p:spPr>
        <p:txBody>
          <a:bodyPr>
            <a:normAutofit/>
          </a:bodyPr>
          <a:lstStyle/>
          <a:p>
            <a:pPr>
              <a:spcAft>
                <a:spcPts val="600"/>
              </a:spcAft>
            </a:pPr>
            <a:r>
              <a:rPr lang="ru-RU" dirty="0"/>
              <a:t>Оптимальное управление:</a:t>
            </a:r>
          </a:p>
          <a:p>
            <a:pPr lvl="1">
              <a:spcAft>
                <a:spcPts val="600"/>
              </a:spcAft>
            </a:pPr>
            <a:r>
              <a:rPr lang="ru-RU" dirty="0"/>
              <a:t>Прямые методы: параметризация траектории и управления, преобразование задачи оптимального управления к задаче математического программирования (нелинейная задача или последовательность выпуклых, квадратичных или линейных задач)</a:t>
            </a:r>
          </a:p>
          <a:p>
            <a:pPr lvl="1">
              <a:spcAft>
                <a:spcPts val="1800"/>
              </a:spcAft>
            </a:pPr>
            <a:r>
              <a:rPr lang="ru-RU" dirty="0"/>
              <a:t>Непрямые методы: удовлетворение необходимым условиям оптимальности, например решение краевой задачи из принципа максимума Понтрягина</a:t>
            </a:r>
          </a:p>
          <a:p>
            <a:r>
              <a:rPr lang="ru-RU" dirty="0"/>
              <a:t>Неоптимальное и квазиоптимальное управление:</a:t>
            </a:r>
          </a:p>
          <a:p>
            <a:pPr lvl="1"/>
            <a:r>
              <a:rPr lang="ru-RU" dirty="0"/>
              <a:t>Методы, основанные на прямом методе Ляпунова</a:t>
            </a:r>
          </a:p>
          <a:p>
            <a:pPr lvl="1"/>
            <a:r>
              <a:rPr lang="ru-RU" dirty="0"/>
              <a:t>Методы, основанные на машинном обучении с подкреплением</a:t>
            </a:r>
          </a:p>
          <a:p>
            <a:pPr lvl="1"/>
            <a:endParaRPr lang="ru-RU" dirty="0"/>
          </a:p>
        </p:txBody>
      </p:sp>
      <p:sp>
        <p:nvSpPr>
          <p:cNvPr id="4" name="Номер слайда 3">
            <a:extLst>
              <a:ext uri="{FF2B5EF4-FFF2-40B4-BE49-F238E27FC236}">
                <a16:creationId xmlns:a16="http://schemas.microsoft.com/office/drawing/2014/main" id="{75E378B7-C2A4-309E-C764-6F3B04485D80}"/>
              </a:ext>
            </a:extLst>
          </p:cNvPr>
          <p:cNvSpPr>
            <a:spLocks noGrp="1"/>
          </p:cNvSpPr>
          <p:nvPr>
            <p:ph type="sldNum" sz="quarter" idx="12"/>
          </p:nvPr>
        </p:nvSpPr>
        <p:spPr/>
        <p:txBody>
          <a:bodyPr/>
          <a:lstStyle/>
          <a:p>
            <a:fld id="{6E001E63-A182-2241-841B-3436C1DA058C}" type="slidenum">
              <a:rPr lang="ru-RU" smtClean="0"/>
              <a:pPr/>
              <a:t>23</a:t>
            </a:fld>
            <a:r>
              <a:rPr lang="ru-RU"/>
              <a:t>/3</a:t>
            </a:r>
            <a:r>
              <a:rPr lang="en-US"/>
              <a:t>0</a:t>
            </a:r>
            <a:endParaRPr lang="ru-RU" dirty="0"/>
          </a:p>
        </p:txBody>
      </p:sp>
    </p:spTree>
    <p:extLst>
      <p:ext uri="{BB962C8B-B14F-4D97-AF65-F5344CB8AC3E}">
        <p14:creationId xmlns:p14="http://schemas.microsoft.com/office/powerpoint/2010/main" val="1684136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148FB1-511E-2E13-FD94-193ADEB6EF7E}"/>
              </a:ext>
            </a:extLst>
          </p:cNvPr>
          <p:cNvSpPr>
            <a:spLocks noGrp="1"/>
          </p:cNvSpPr>
          <p:nvPr>
            <p:ph type="title"/>
          </p:nvPr>
        </p:nvSpPr>
        <p:spPr>
          <a:xfrm>
            <a:off x="0" y="0"/>
            <a:ext cx="12192000" cy="1080000"/>
          </a:xfrm>
        </p:spPr>
        <p:txBody>
          <a:bodyPr>
            <a:normAutofit/>
          </a:bodyPr>
          <a:lstStyle/>
          <a:p>
            <a:pPr marL="360000"/>
            <a:r>
              <a:rPr lang="ru-RU" sz="3600" dirty="0"/>
              <a:t>Прямые методы оптимизации управления</a:t>
            </a:r>
          </a:p>
        </p:txBody>
      </p:sp>
      <p:sp>
        <p:nvSpPr>
          <p:cNvPr id="3" name="Объект 2">
            <a:extLst>
              <a:ext uri="{FF2B5EF4-FFF2-40B4-BE49-F238E27FC236}">
                <a16:creationId xmlns:a16="http://schemas.microsoft.com/office/drawing/2014/main" id="{98054BB7-FA4C-75B7-7087-3EA79E627253}"/>
              </a:ext>
            </a:extLst>
          </p:cNvPr>
          <p:cNvSpPr>
            <a:spLocks noGrp="1"/>
          </p:cNvSpPr>
          <p:nvPr>
            <p:ph idx="1"/>
          </p:nvPr>
        </p:nvSpPr>
        <p:spPr>
          <a:xfrm>
            <a:off x="838200" y="1272618"/>
            <a:ext cx="11049000" cy="5476973"/>
          </a:xfrm>
        </p:spPr>
        <p:txBody>
          <a:bodyPr>
            <a:normAutofit fontScale="92500" lnSpcReduction="20000"/>
          </a:bodyPr>
          <a:lstStyle/>
          <a:p>
            <a:r>
              <a:rPr lang="ru-RU" dirty="0"/>
              <a:t>Методы дискретизации и коллокации</a:t>
            </a:r>
          </a:p>
          <a:p>
            <a:pPr lvl="1"/>
            <a:r>
              <a:rPr lang="ru-RU" dirty="0">
                <a:solidFill>
                  <a:srgbClr val="1C1D1E"/>
                </a:solidFill>
              </a:rPr>
              <a:t>Траектория и управление дискретизируются, оптимизируются состояния и векторы управления через малые промежутки времени, уравнения движения заменяются простыми схемами интегрирования</a:t>
            </a:r>
          </a:p>
          <a:p>
            <a:pPr lvl="1">
              <a:spcAft>
                <a:spcPts val="600"/>
              </a:spcAft>
            </a:pPr>
            <a:r>
              <a:rPr lang="en-US" i="1" dirty="0"/>
              <a:t>F. Topputo</a:t>
            </a:r>
            <a:r>
              <a:rPr lang="ru-RU" i="1" dirty="0"/>
              <a:t>,</a:t>
            </a:r>
            <a:r>
              <a:rPr lang="en-US" i="1" dirty="0"/>
              <a:t> C. Zhang</a:t>
            </a:r>
            <a:r>
              <a:rPr lang="ru-RU" i="1" dirty="0"/>
              <a:t>. </a:t>
            </a:r>
            <a:r>
              <a:rPr lang="en-US" i="1" dirty="0"/>
              <a:t>Survey of Direct Transcription for Low-Thrust Space Trajectory Optimization with Applications</a:t>
            </a:r>
            <a:r>
              <a:rPr lang="ru-RU" i="1" dirty="0"/>
              <a:t> // </a:t>
            </a:r>
            <a:r>
              <a:rPr lang="en-US" i="1" dirty="0">
                <a:solidFill>
                  <a:srgbClr val="1C1D1E"/>
                </a:solidFill>
              </a:rPr>
              <a:t>Abstract and Applied Analysis, 2014.</a:t>
            </a:r>
            <a:endParaRPr lang="ru-RU" i="1" dirty="0"/>
          </a:p>
          <a:p>
            <a:r>
              <a:rPr lang="ru-RU" dirty="0"/>
              <a:t>Методы последовательной выпуклой оптимизации</a:t>
            </a:r>
          </a:p>
          <a:p>
            <a:pPr lvl="1"/>
            <a:r>
              <a:rPr lang="ru-RU" dirty="0"/>
              <a:t>Критерий и ограничения заменяются на выпуклые функции</a:t>
            </a:r>
          </a:p>
          <a:p>
            <a:pPr lvl="1"/>
            <a:r>
              <a:rPr lang="en-US" i="1" dirty="0"/>
              <a:t>Y. Kayama, et al. Low-thrust trajectory design with successive convex optimization for libration point orbits // Journal of guidance, control, and dynamics, 2022</a:t>
            </a:r>
            <a:r>
              <a:rPr lang="ru-RU" i="1" dirty="0"/>
              <a:t>.</a:t>
            </a:r>
            <a:endParaRPr lang="en-US" i="1" dirty="0"/>
          </a:p>
          <a:p>
            <a:pPr lvl="1">
              <a:spcAft>
                <a:spcPts val="600"/>
              </a:spcAft>
            </a:pPr>
            <a:r>
              <a:rPr lang="ru-RU" i="1" dirty="0"/>
              <a:t>Ю.П. Улыбышев. Оптимизация межорбитальных перелетов с малой тягой при ограничениях // Космические исследования</a:t>
            </a:r>
            <a:r>
              <a:rPr lang="en-US" i="1" dirty="0"/>
              <a:t>.</a:t>
            </a:r>
            <a:r>
              <a:rPr lang="ru-RU" i="1" dirty="0"/>
              <a:t> 2012</a:t>
            </a:r>
            <a:r>
              <a:rPr lang="en-US" i="1" dirty="0"/>
              <a:t>.</a:t>
            </a:r>
            <a:endParaRPr lang="ru-RU" i="1" dirty="0"/>
          </a:p>
          <a:p>
            <a:r>
              <a:rPr lang="ru-RU" dirty="0"/>
              <a:t>Методы полиномиальной и Фурье-параметризации</a:t>
            </a:r>
          </a:p>
          <a:p>
            <a:pPr lvl="1"/>
            <a:r>
              <a:rPr lang="ru-RU" dirty="0"/>
              <a:t>Функция управления представляется в терминах полиномов или рядов Фурье</a:t>
            </a:r>
          </a:p>
          <a:p>
            <a:pPr lvl="1"/>
            <a:r>
              <a:rPr lang="ru-RU" i="1" dirty="0"/>
              <a:t>Н.В. Моргунов, М.Г. Широбоков. Двухуровневый параметрический метод оптимизации траектории перелета с малой тягой // Препринты ИПМ. 2024.</a:t>
            </a:r>
          </a:p>
          <a:p>
            <a:pPr lvl="1"/>
            <a:r>
              <a:rPr lang="en-US" i="1" dirty="0"/>
              <a:t>Suslov K.S., et al. Minimum-Energy Transfer Optimization between Near-Circular Orbits Using an Approximate Closed-Form Solution // Aerospace, 2023.</a:t>
            </a:r>
            <a:endParaRPr lang="ru-RU" i="1" dirty="0"/>
          </a:p>
        </p:txBody>
      </p:sp>
      <p:sp>
        <p:nvSpPr>
          <p:cNvPr id="4" name="Номер слайда 3">
            <a:extLst>
              <a:ext uri="{FF2B5EF4-FFF2-40B4-BE49-F238E27FC236}">
                <a16:creationId xmlns:a16="http://schemas.microsoft.com/office/drawing/2014/main" id="{71B3D658-4DB0-E345-F020-53D561A94412}"/>
              </a:ext>
            </a:extLst>
          </p:cNvPr>
          <p:cNvSpPr>
            <a:spLocks noGrp="1"/>
          </p:cNvSpPr>
          <p:nvPr>
            <p:ph type="sldNum" sz="quarter" idx="12"/>
          </p:nvPr>
        </p:nvSpPr>
        <p:spPr/>
        <p:txBody>
          <a:bodyPr/>
          <a:lstStyle/>
          <a:p>
            <a:fld id="{6E001E63-A182-2241-841B-3436C1DA058C}" type="slidenum">
              <a:rPr lang="ru-RU" smtClean="0"/>
              <a:pPr/>
              <a:t>24</a:t>
            </a:fld>
            <a:r>
              <a:rPr lang="ru-RU"/>
              <a:t>/3</a:t>
            </a:r>
            <a:r>
              <a:rPr lang="en-US"/>
              <a:t>0</a:t>
            </a:r>
            <a:endParaRPr lang="ru-RU" dirty="0"/>
          </a:p>
        </p:txBody>
      </p:sp>
    </p:spTree>
    <p:extLst>
      <p:ext uri="{BB962C8B-B14F-4D97-AF65-F5344CB8AC3E}">
        <p14:creationId xmlns:p14="http://schemas.microsoft.com/office/powerpoint/2010/main" val="3210966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D927EF-1F56-6DA1-F37B-AF1AB6B64AD3}"/>
              </a:ext>
            </a:extLst>
          </p:cNvPr>
          <p:cNvSpPr>
            <a:spLocks noGrp="1"/>
          </p:cNvSpPr>
          <p:nvPr>
            <p:ph type="title"/>
          </p:nvPr>
        </p:nvSpPr>
        <p:spPr>
          <a:xfrm>
            <a:off x="0" y="0"/>
            <a:ext cx="12192000" cy="1080000"/>
          </a:xfrm>
        </p:spPr>
        <p:txBody>
          <a:bodyPr>
            <a:normAutofit/>
          </a:bodyPr>
          <a:lstStyle/>
          <a:p>
            <a:pPr marL="360000"/>
            <a:r>
              <a:rPr lang="ru-RU" sz="3600" dirty="0"/>
              <a:t>Непрямые методы оптимизации управления</a:t>
            </a:r>
          </a:p>
        </p:txBody>
      </p:sp>
      <p:sp>
        <p:nvSpPr>
          <p:cNvPr id="3" name="Объект 2">
            <a:extLst>
              <a:ext uri="{FF2B5EF4-FFF2-40B4-BE49-F238E27FC236}">
                <a16:creationId xmlns:a16="http://schemas.microsoft.com/office/drawing/2014/main" id="{8CD5D507-681A-5018-7204-3C642522E5B7}"/>
              </a:ext>
            </a:extLst>
          </p:cNvPr>
          <p:cNvSpPr>
            <a:spLocks noGrp="1"/>
          </p:cNvSpPr>
          <p:nvPr>
            <p:ph idx="1"/>
          </p:nvPr>
        </p:nvSpPr>
        <p:spPr>
          <a:xfrm>
            <a:off x="256032" y="1366887"/>
            <a:ext cx="11461486" cy="5297864"/>
          </a:xfrm>
        </p:spPr>
        <p:txBody>
          <a:bodyPr>
            <a:normAutofit fontScale="92500" lnSpcReduction="10000"/>
          </a:bodyPr>
          <a:lstStyle/>
          <a:p>
            <a:pPr>
              <a:spcAft>
                <a:spcPts val="600"/>
              </a:spcAft>
            </a:pPr>
            <a:r>
              <a:rPr lang="ru-RU" dirty="0"/>
              <a:t>Обычно основываются на принципе максимума Понтрягина</a:t>
            </a:r>
          </a:p>
          <a:p>
            <a:pPr>
              <a:spcAft>
                <a:spcPts val="600"/>
              </a:spcAft>
            </a:pPr>
            <a:r>
              <a:rPr lang="ru-RU" dirty="0"/>
              <a:t>Сводят задачу оптимального управления к краевой задаче</a:t>
            </a:r>
          </a:p>
          <a:p>
            <a:pPr>
              <a:spcAft>
                <a:spcPts val="600"/>
              </a:spcAft>
            </a:pPr>
            <a:r>
              <a:rPr lang="ru-RU" dirty="0"/>
              <a:t>Малое число параметров оптимизации</a:t>
            </a:r>
          </a:p>
          <a:p>
            <a:r>
              <a:rPr lang="ru-RU" dirty="0"/>
              <a:t>Для многовитковых траекторий эффективным является применение методов осреднения, продолжения и комплексного дифференцирования:</a:t>
            </a:r>
          </a:p>
          <a:p>
            <a:pPr lvl="1"/>
            <a:r>
              <a:rPr lang="ru-RU" i="1" dirty="0"/>
              <a:t>В.Г. Петухов. Оптимизация межпланетных траекторий космических аппаратов с идеально-регулируемым двигателем методом продолжения // Космические исследования. 2008.</a:t>
            </a:r>
          </a:p>
          <a:p>
            <a:pPr lvl="1">
              <a:spcAft>
                <a:spcPts val="600"/>
              </a:spcAft>
            </a:pPr>
            <a:r>
              <a:rPr lang="ru-RU" i="1" dirty="0"/>
              <a:t>В.Г. Петухов. Робастное квазиоптимальное управление с обратной связью для перелета с малой тягой между некомпланарными эллиптической и круговой орбитами // Ракетно-космическая техника. 2010</a:t>
            </a:r>
          </a:p>
          <a:p>
            <a:r>
              <a:rPr lang="ru-RU" dirty="0"/>
              <a:t>Обзор зарубежных работ:</a:t>
            </a:r>
          </a:p>
          <a:p>
            <a:pPr lvl="1"/>
            <a:r>
              <a:rPr lang="en-US" i="1" dirty="0"/>
              <a:t>P. Ghosh. A survey of the methods available for the design of many-revolution low-thrust planetocentric trajectories //  29th AAS/AIAA Space Flight Mechanics Meeting, 2019</a:t>
            </a:r>
            <a:endParaRPr lang="ru-RU" i="1" dirty="0"/>
          </a:p>
        </p:txBody>
      </p:sp>
      <p:sp>
        <p:nvSpPr>
          <p:cNvPr id="4" name="Номер слайда 3">
            <a:extLst>
              <a:ext uri="{FF2B5EF4-FFF2-40B4-BE49-F238E27FC236}">
                <a16:creationId xmlns:a16="http://schemas.microsoft.com/office/drawing/2014/main" id="{EAD831CA-7006-EC29-F29F-BD182F54118A}"/>
              </a:ext>
            </a:extLst>
          </p:cNvPr>
          <p:cNvSpPr>
            <a:spLocks noGrp="1"/>
          </p:cNvSpPr>
          <p:nvPr>
            <p:ph type="sldNum" sz="quarter" idx="12"/>
          </p:nvPr>
        </p:nvSpPr>
        <p:spPr/>
        <p:txBody>
          <a:bodyPr/>
          <a:lstStyle/>
          <a:p>
            <a:fld id="{6E001E63-A182-2241-841B-3436C1DA058C}" type="slidenum">
              <a:rPr lang="ru-RU" smtClean="0"/>
              <a:pPr/>
              <a:t>25</a:t>
            </a:fld>
            <a:r>
              <a:rPr lang="ru-RU"/>
              <a:t>/3</a:t>
            </a:r>
            <a:r>
              <a:rPr lang="en-US"/>
              <a:t>0</a:t>
            </a:r>
            <a:endParaRPr lang="ru-RU" dirty="0"/>
          </a:p>
        </p:txBody>
      </p:sp>
    </p:spTree>
    <p:extLst>
      <p:ext uri="{BB962C8B-B14F-4D97-AF65-F5344CB8AC3E}">
        <p14:creationId xmlns:p14="http://schemas.microsoft.com/office/powerpoint/2010/main" val="1577089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F41FF0-06BC-DCAC-8773-A0B46A99E192}"/>
              </a:ext>
            </a:extLst>
          </p:cNvPr>
          <p:cNvSpPr>
            <a:spLocks noGrp="1"/>
          </p:cNvSpPr>
          <p:nvPr>
            <p:ph type="title"/>
          </p:nvPr>
        </p:nvSpPr>
        <p:spPr>
          <a:xfrm>
            <a:off x="0" y="0"/>
            <a:ext cx="12192000" cy="1080000"/>
          </a:xfrm>
        </p:spPr>
        <p:txBody>
          <a:bodyPr>
            <a:normAutofit/>
          </a:bodyPr>
          <a:lstStyle/>
          <a:p>
            <a:pPr marL="360000"/>
            <a:r>
              <a:rPr lang="ru-RU" sz="3600" dirty="0"/>
              <a:t>Методы, основанные на прямом методе Ляпунова</a:t>
            </a:r>
          </a:p>
        </p:txBody>
      </p:sp>
      <p:sp>
        <p:nvSpPr>
          <p:cNvPr id="3" name="Объект 2">
            <a:extLst>
              <a:ext uri="{FF2B5EF4-FFF2-40B4-BE49-F238E27FC236}">
                <a16:creationId xmlns:a16="http://schemas.microsoft.com/office/drawing/2014/main" id="{EECB1E8F-7A3F-580F-EC8A-5507E7B4F4E0}"/>
              </a:ext>
            </a:extLst>
          </p:cNvPr>
          <p:cNvSpPr>
            <a:spLocks noGrp="1"/>
          </p:cNvSpPr>
          <p:nvPr>
            <p:ph idx="1"/>
          </p:nvPr>
        </p:nvSpPr>
        <p:spPr>
          <a:xfrm>
            <a:off x="509666" y="1366886"/>
            <a:ext cx="10844134" cy="5363851"/>
          </a:xfrm>
        </p:spPr>
        <p:txBody>
          <a:bodyPr>
            <a:normAutofit lnSpcReduction="10000"/>
          </a:bodyPr>
          <a:lstStyle/>
          <a:p>
            <a:r>
              <a:rPr lang="en-US" sz="2400" dirty="0"/>
              <a:t>Q-</a:t>
            </a:r>
            <a:r>
              <a:rPr lang="ru-RU" sz="2400" dirty="0"/>
              <a:t>закон: тяга направлена так, чтобы производная величины</a:t>
            </a:r>
          </a:p>
          <a:p>
            <a:endParaRPr lang="ru-RU" sz="2400" dirty="0"/>
          </a:p>
          <a:p>
            <a:endParaRPr lang="ru-RU" sz="2400" dirty="0"/>
          </a:p>
          <a:p>
            <a:pPr marL="0" indent="0">
              <a:buNone/>
            </a:pPr>
            <a:r>
              <a:rPr lang="ru-RU" sz="2400" dirty="0"/>
              <a:t>была минимальна. </a:t>
            </a:r>
            <a:r>
              <a:rPr lang="en-US" sz="2400" dirty="0"/>
              <a:t>Q </a:t>
            </a:r>
            <a:r>
              <a:rPr lang="ru-RU" sz="2400" dirty="0"/>
              <a:t>есть взвешенная сумма квадратов оценок времени до исправления орбитальных элементов</a:t>
            </a:r>
          </a:p>
          <a:p>
            <a:pPr marL="0" indent="0">
              <a:buNone/>
            </a:pPr>
            <a:r>
              <a:rPr lang="en-US" sz="2400" i="1" dirty="0"/>
              <a:t>A</a:t>
            </a:r>
            <a:r>
              <a:rPr lang="ru-RU" sz="2400" i="1" dirty="0"/>
              <a:t>.</a:t>
            </a:r>
            <a:r>
              <a:rPr lang="en-US" sz="2400" i="1" dirty="0"/>
              <a:t> E. Petropoulos</a:t>
            </a:r>
            <a:r>
              <a:rPr lang="ru-RU" sz="2400" i="1" dirty="0"/>
              <a:t>. </a:t>
            </a:r>
            <a:r>
              <a:rPr lang="en-US" sz="2400" i="1" dirty="0"/>
              <a:t>Simple control laws for low-thrust orbit transfers // AAS/AIAA Astrodynamics Specialists Conference. 2003</a:t>
            </a:r>
            <a:endParaRPr lang="ru-RU" sz="2400" i="1" dirty="0"/>
          </a:p>
          <a:p>
            <a:r>
              <a:rPr lang="ru-RU" sz="2400" dirty="0"/>
              <a:t>Метод, основанный на функции Ляпунова</a:t>
            </a:r>
            <a:r>
              <a:rPr lang="en-US" sz="2400" dirty="0"/>
              <a:t>:</a:t>
            </a:r>
            <a:endParaRPr lang="ru-RU" sz="2400" dirty="0"/>
          </a:p>
          <a:p>
            <a:endParaRPr lang="ru-RU" sz="2400" dirty="0"/>
          </a:p>
          <a:p>
            <a:pPr>
              <a:spcBef>
                <a:spcPts val="0"/>
              </a:spcBef>
            </a:pPr>
            <a:endParaRPr lang="ru-RU" sz="2400" dirty="0"/>
          </a:p>
          <a:p>
            <a:pPr marL="0" indent="0">
              <a:buNone/>
            </a:pPr>
            <a:r>
              <a:rPr lang="ru-RU" sz="2400" dirty="0"/>
              <a:t>Тяга направлена так, чтобы производная этой величины была минимальна</a:t>
            </a:r>
          </a:p>
          <a:p>
            <a:pPr marL="0" indent="0">
              <a:buNone/>
            </a:pPr>
            <a:r>
              <a:rPr lang="ru-RU" sz="2400" i="1" dirty="0"/>
              <a:t>Широбоков М.Г. и др. Анализ траекторий легкого лунного буксира с электрореактивной двигательной установкой // Препринты ИПМ им. М.В.</a:t>
            </a:r>
            <a:r>
              <a:rPr lang="en-US" sz="2400" i="1" dirty="0"/>
              <a:t> </a:t>
            </a:r>
            <a:r>
              <a:rPr lang="ru-RU" sz="2400" i="1" dirty="0"/>
              <a:t>Келдыша, 2024.</a:t>
            </a:r>
            <a:endParaRPr lang="en-US" sz="2400" i="1" dirty="0"/>
          </a:p>
        </p:txBody>
      </p:sp>
      <p:pic>
        <p:nvPicPr>
          <p:cNvPr id="9" name="Рисунок 8">
            <a:extLst>
              <a:ext uri="{FF2B5EF4-FFF2-40B4-BE49-F238E27FC236}">
                <a16:creationId xmlns:a16="http://schemas.microsoft.com/office/drawing/2014/main" id="{DC561ABE-2454-6DE5-51E1-C1A88DBF10FD}"/>
              </a:ext>
            </a:extLst>
          </p:cNvPr>
          <p:cNvPicPr>
            <a:picLocks noChangeAspect="1"/>
          </p:cNvPicPr>
          <p:nvPr/>
        </p:nvPicPr>
        <p:blipFill>
          <a:blip r:embed="rId3"/>
          <a:stretch>
            <a:fillRect/>
          </a:stretch>
        </p:blipFill>
        <p:spPr>
          <a:xfrm>
            <a:off x="4378945" y="1676792"/>
            <a:ext cx="3434106" cy="1015721"/>
          </a:xfrm>
          <a:prstGeom prst="rect">
            <a:avLst/>
          </a:prstGeom>
        </p:spPr>
      </p:pic>
      <p:pic>
        <p:nvPicPr>
          <p:cNvPr id="11" name="Рисунок 10">
            <a:extLst>
              <a:ext uri="{FF2B5EF4-FFF2-40B4-BE49-F238E27FC236}">
                <a16:creationId xmlns:a16="http://schemas.microsoft.com/office/drawing/2014/main" id="{8143527F-462E-5D26-09E9-DAC4F821CAD3}"/>
              </a:ext>
            </a:extLst>
          </p:cNvPr>
          <p:cNvPicPr>
            <a:picLocks noChangeAspect="1"/>
          </p:cNvPicPr>
          <p:nvPr/>
        </p:nvPicPr>
        <p:blipFill>
          <a:blip r:embed="rId4"/>
          <a:stretch>
            <a:fillRect/>
          </a:stretch>
        </p:blipFill>
        <p:spPr>
          <a:xfrm>
            <a:off x="4532802" y="4393387"/>
            <a:ext cx="3126391" cy="816102"/>
          </a:xfrm>
          <a:prstGeom prst="rect">
            <a:avLst/>
          </a:prstGeom>
        </p:spPr>
      </p:pic>
      <p:sp>
        <p:nvSpPr>
          <p:cNvPr id="4" name="Номер слайда 3">
            <a:extLst>
              <a:ext uri="{FF2B5EF4-FFF2-40B4-BE49-F238E27FC236}">
                <a16:creationId xmlns:a16="http://schemas.microsoft.com/office/drawing/2014/main" id="{2E354D27-45D8-779B-3122-3A5DC2F2E44B}"/>
              </a:ext>
            </a:extLst>
          </p:cNvPr>
          <p:cNvSpPr>
            <a:spLocks noGrp="1"/>
          </p:cNvSpPr>
          <p:nvPr>
            <p:ph type="sldNum" sz="quarter" idx="12"/>
          </p:nvPr>
        </p:nvSpPr>
        <p:spPr/>
        <p:txBody>
          <a:bodyPr/>
          <a:lstStyle/>
          <a:p>
            <a:fld id="{6E001E63-A182-2241-841B-3436C1DA058C}" type="slidenum">
              <a:rPr lang="ru-RU" smtClean="0"/>
              <a:pPr/>
              <a:t>26</a:t>
            </a:fld>
            <a:r>
              <a:rPr lang="ru-RU"/>
              <a:t>/3</a:t>
            </a:r>
            <a:r>
              <a:rPr lang="en-US"/>
              <a:t>0</a:t>
            </a:r>
            <a:endParaRPr lang="ru-RU" dirty="0"/>
          </a:p>
        </p:txBody>
      </p:sp>
    </p:spTree>
    <p:extLst>
      <p:ext uri="{BB962C8B-B14F-4D97-AF65-F5344CB8AC3E}">
        <p14:creationId xmlns:p14="http://schemas.microsoft.com/office/powerpoint/2010/main" val="3151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A08484-BE48-CAE4-AAB4-9BE709FD63EC}"/>
              </a:ext>
            </a:extLst>
          </p:cNvPr>
          <p:cNvSpPr>
            <a:spLocks noGrp="1"/>
          </p:cNvSpPr>
          <p:nvPr>
            <p:ph type="title"/>
          </p:nvPr>
        </p:nvSpPr>
        <p:spPr>
          <a:xfrm>
            <a:off x="0" y="0"/>
            <a:ext cx="12192000" cy="1080000"/>
          </a:xfrm>
        </p:spPr>
        <p:txBody>
          <a:bodyPr>
            <a:normAutofit/>
          </a:bodyPr>
          <a:lstStyle/>
          <a:p>
            <a:pPr marL="360000"/>
            <a:r>
              <a:rPr lang="ru-RU" sz="3600" dirty="0"/>
              <a:t>Методы, основанные на обучении с подкреплением</a:t>
            </a:r>
          </a:p>
        </p:txBody>
      </p:sp>
      <p:sp>
        <p:nvSpPr>
          <p:cNvPr id="3" name="Объект 2">
            <a:extLst>
              <a:ext uri="{FF2B5EF4-FFF2-40B4-BE49-F238E27FC236}">
                <a16:creationId xmlns:a16="http://schemas.microsoft.com/office/drawing/2014/main" id="{415C10C9-ADC0-CD62-4D06-36345E205D2C}"/>
              </a:ext>
            </a:extLst>
          </p:cNvPr>
          <p:cNvSpPr>
            <a:spLocks noGrp="1"/>
          </p:cNvSpPr>
          <p:nvPr>
            <p:ph idx="1"/>
          </p:nvPr>
        </p:nvSpPr>
        <p:spPr>
          <a:xfrm>
            <a:off x="254833" y="1499016"/>
            <a:ext cx="11368415" cy="5222295"/>
          </a:xfrm>
        </p:spPr>
        <p:txBody>
          <a:bodyPr>
            <a:normAutofit fontScale="92500" lnSpcReduction="10000"/>
          </a:bodyPr>
          <a:lstStyle/>
          <a:p>
            <a:pPr>
              <a:spcAft>
                <a:spcPts val="600"/>
              </a:spcAft>
            </a:pPr>
            <a:r>
              <a:rPr lang="ru-RU" dirty="0"/>
              <a:t>Обучение с подкреплением направлено на аппроксимацию </a:t>
            </a:r>
            <a:r>
              <a:rPr lang="ru-RU" i="1" dirty="0"/>
              <a:t>стратегий </a:t>
            </a:r>
            <a:r>
              <a:rPr lang="ru-RU" dirty="0"/>
              <a:t>управления, то есть отображений состояния в управляющее воздействие</a:t>
            </a:r>
          </a:p>
          <a:p>
            <a:pPr>
              <a:spcAft>
                <a:spcPts val="600"/>
              </a:spcAft>
            </a:pPr>
            <a:r>
              <a:rPr lang="ru-RU" dirty="0"/>
              <a:t>Современные методы обучения с подкреплением основываются на параметризации функции стратегии и испытаниях Монте-Карло для оптимизации параметров</a:t>
            </a:r>
          </a:p>
          <a:p>
            <a:pPr>
              <a:spcAft>
                <a:spcPts val="600"/>
              </a:spcAft>
            </a:pPr>
            <a:r>
              <a:rPr lang="ru-RU" dirty="0"/>
              <a:t>Стратегия может быть получена для высокоточных моделей движения даже при наличии неопределенности и нештатных ситуаций</a:t>
            </a:r>
          </a:p>
          <a:p>
            <a:pPr>
              <a:spcAft>
                <a:spcPts val="600"/>
              </a:spcAft>
            </a:pPr>
            <a:r>
              <a:rPr lang="ru-RU" i="1" dirty="0"/>
              <a:t>М.Г. Широбоков. Методика построения управления космическими аппаратами с использованием методов обучения с подкреплением // Космические исследования. 2024.</a:t>
            </a:r>
          </a:p>
          <a:p>
            <a:pPr>
              <a:spcAft>
                <a:spcPts val="600"/>
              </a:spcAft>
            </a:pPr>
            <a:r>
              <a:rPr lang="ru-RU" i="1" dirty="0">
                <a:latin typeface="Calibri" panose="020F0502020204030204" pitchFamily="34" charset="0"/>
                <a:ea typeface="Calibri" panose="020F0502020204030204" pitchFamily="34" charset="0"/>
                <a:cs typeface="Calibri" panose="020F0502020204030204" pitchFamily="34" charset="0"/>
              </a:rPr>
              <a:t>М.Г. Широбоков и др. </a:t>
            </a:r>
            <a:r>
              <a:rPr lang="ru-RU" i="1" dirty="0">
                <a:effectLst/>
                <a:latin typeface="Calibri" panose="020F0502020204030204" pitchFamily="34" charset="0"/>
                <a:ea typeface="Calibri" panose="020F0502020204030204" pitchFamily="34" charset="0"/>
                <a:cs typeface="Calibri" panose="020F0502020204030204" pitchFamily="34" charset="0"/>
              </a:rPr>
              <a:t>Автономное управление космическим аппаратом в области фокуса гравитационной линзы Солнца на основе методов машинного обучения с подкреплением</a:t>
            </a:r>
            <a:r>
              <a:rPr lang="ru-RU" i="1" dirty="0">
                <a:effectLst/>
                <a:latin typeface="Calibri" panose="020F0502020204030204" pitchFamily="34" charset="0"/>
                <a:cs typeface="Calibri" panose="020F0502020204030204" pitchFamily="34" charset="0"/>
              </a:rPr>
              <a:t> // Космические исследования 2025</a:t>
            </a:r>
            <a:endParaRPr lang="ru-RU" i="1" dirty="0">
              <a:latin typeface="Calibri" panose="020F0502020204030204" pitchFamily="34" charset="0"/>
              <a:cs typeface="Calibri" panose="020F0502020204030204" pitchFamily="34" charset="0"/>
            </a:endParaRPr>
          </a:p>
        </p:txBody>
      </p:sp>
      <p:sp>
        <p:nvSpPr>
          <p:cNvPr id="4" name="Номер слайда 3">
            <a:extLst>
              <a:ext uri="{FF2B5EF4-FFF2-40B4-BE49-F238E27FC236}">
                <a16:creationId xmlns:a16="http://schemas.microsoft.com/office/drawing/2014/main" id="{05F9A544-4D65-9491-0E4C-13F30B3B14A6}"/>
              </a:ext>
            </a:extLst>
          </p:cNvPr>
          <p:cNvSpPr>
            <a:spLocks noGrp="1"/>
          </p:cNvSpPr>
          <p:nvPr>
            <p:ph type="sldNum" sz="quarter" idx="12"/>
          </p:nvPr>
        </p:nvSpPr>
        <p:spPr/>
        <p:txBody>
          <a:bodyPr/>
          <a:lstStyle/>
          <a:p>
            <a:fld id="{6E001E63-A182-2241-841B-3436C1DA058C}" type="slidenum">
              <a:rPr lang="ru-RU" smtClean="0"/>
              <a:pPr/>
              <a:t>27</a:t>
            </a:fld>
            <a:r>
              <a:rPr lang="ru-RU"/>
              <a:t>/3</a:t>
            </a:r>
            <a:r>
              <a:rPr lang="en-US"/>
              <a:t>0</a:t>
            </a:r>
            <a:endParaRPr lang="ru-RU" dirty="0"/>
          </a:p>
        </p:txBody>
      </p:sp>
    </p:spTree>
    <p:extLst>
      <p:ext uri="{BB962C8B-B14F-4D97-AF65-F5344CB8AC3E}">
        <p14:creationId xmlns:p14="http://schemas.microsoft.com/office/powerpoint/2010/main" val="362867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DB4E13-A9DC-4CEE-6BF8-ABC3FF998EB3}"/>
              </a:ext>
            </a:extLst>
          </p:cNvPr>
          <p:cNvSpPr>
            <a:spLocks noGrp="1"/>
          </p:cNvSpPr>
          <p:nvPr>
            <p:ph type="title"/>
          </p:nvPr>
        </p:nvSpPr>
        <p:spPr>
          <a:xfrm>
            <a:off x="0" y="0"/>
            <a:ext cx="12192000" cy="1080000"/>
          </a:xfrm>
        </p:spPr>
        <p:txBody>
          <a:bodyPr>
            <a:normAutofit/>
          </a:bodyPr>
          <a:lstStyle/>
          <a:p>
            <a:pPr marL="360000"/>
            <a:r>
              <a:rPr lang="ru-RU" sz="3600" dirty="0"/>
              <a:t>Типичные сценарии с попутным запуском (1)</a:t>
            </a:r>
          </a:p>
        </p:txBody>
      </p:sp>
      <p:sp>
        <p:nvSpPr>
          <p:cNvPr id="3" name="Объект 2">
            <a:extLst>
              <a:ext uri="{FF2B5EF4-FFF2-40B4-BE49-F238E27FC236}">
                <a16:creationId xmlns:a16="http://schemas.microsoft.com/office/drawing/2014/main" id="{DB7DB1B6-1C07-B12B-011D-2857BAC59E2C}"/>
              </a:ext>
            </a:extLst>
          </p:cNvPr>
          <p:cNvSpPr>
            <a:spLocks noGrp="1"/>
          </p:cNvSpPr>
          <p:nvPr>
            <p:ph idx="1"/>
          </p:nvPr>
        </p:nvSpPr>
        <p:spPr>
          <a:xfrm>
            <a:off x="431321" y="1192582"/>
            <a:ext cx="11257915" cy="5528893"/>
          </a:xfrm>
        </p:spPr>
        <p:txBody>
          <a:bodyPr>
            <a:normAutofit fontScale="92500" lnSpcReduction="10000"/>
          </a:bodyPr>
          <a:lstStyle/>
          <a:p>
            <a:pPr>
              <a:spcAft>
                <a:spcPts val="600"/>
              </a:spcAft>
            </a:pPr>
            <a:r>
              <a:rPr lang="ru-RU" dirty="0"/>
              <a:t>Сценарий 1 (с околоземной орбиты, ускорение РБ, торможение МТ):</a:t>
            </a:r>
          </a:p>
          <a:p>
            <a:pPr lvl="1">
              <a:spcAft>
                <a:spcPts val="600"/>
              </a:spcAft>
            </a:pPr>
            <a:r>
              <a:rPr lang="ru-RU" dirty="0"/>
              <a:t>Ракета-носитель выводит основной аппарат с разгонным блоком и малый аппарат на околоземную орбиту</a:t>
            </a:r>
          </a:p>
          <a:p>
            <a:pPr lvl="1">
              <a:spcAft>
                <a:spcPts val="600"/>
              </a:spcAft>
            </a:pPr>
            <a:r>
              <a:rPr lang="ru-RU" dirty="0"/>
              <a:t>Разгонный блок выводит аппараты на целевую орбиту основного аппарата</a:t>
            </a:r>
          </a:p>
          <a:p>
            <a:pPr lvl="1">
              <a:spcAft>
                <a:spcPts val="600"/>
              </a:spcAft>
            </a:pPr>
            <a:r>
              <a:rPr lang="ru-RU" dirty="0"/>
              <a:t>Остатки топлива разгонного блока используются для прямого или обходного перелета малого аппарата к Луне или либрационным орбитам</a:t>
            </a:r>
          </a:p>
          <a:p>
            <a:pPr lvl="1">
              <a:spcAft>
                <a:spcPts val="600"/>
              </a:spcAft>
            </a:pPr>
            <a:r>
              <a:rPr lang="ru-RU" dirty="0"/>
              <a:t>Управление малой тягой на продолжительных участках в серии пролета Луны и Земли выводит аппарат на окололунную орбиту</a:t>
            </a:r>
          </a:p>
          <a:p>
            <a:pPr>
              <a:spcAft>
                <a:spcPts val="600"/>
              </a:spcAft>
            </a:pPr>
            <a:r>
              <a:rPr lang="ru-RU" dirty="0"/>
              <a:t>Сценарий </a:t>
            </a:r>
            <a:r>
              <a:rPr lang="en-US" dirty="0"/>
              <a:t>2</a:t>
            </a:r>
            <a:r>
              <a:rPr lang="ru-RU" dirty="0"/>
              <a:t> (с околоземной орбиты, ускорение и торможение МТ):</a:t>
            </a:r>
          </a:p>
          <a:p>
            <a:pPr lvl="1">
              <a:spcAft>
                <a:spcPts val="600"/>
              </a:spcAft>
            </a:pPr>
            <a:r>
              <a:rPr lang="ru-RU" dirty="0"/>
              <a:t>Ракета-носитель выводит основной аппарат с разгонным блоком и малый аппарат на околоземную орбиту</a:t>
            </a:r>
          </a:p>
          <a:p>
            <a:pPr lvl="1">
              <a:spcAft>
                <a:spcPts val="600"/>
              </a:spcAft>
            </a:pPr>
            <a:r>
              <a:rPr lang="ru-RU" dirty="0"/>
              <a:t>Разгонный блок выводит аппараты </a:t>
            </a:r>
            <a:r>
              <a:rPr lang="ru-RU" i="1" dirty="0"/>
              <a:t>на среднюю</a:t>
            </a:r>
            <a:r>
              <a:rPr lang="ru-RU" dirty="0"/>
              <a:t> или </a:t>
            </a:r>
            <a:r>
              <a:rPr lang="ru-RU" i="1" dirty="0"/>
              <a:t>высокую</a:t>
            </a:r>
            <a:r>
              <a:rPr lang="ru-RU" dirty="0"/>
              <a:t> целевую орбиту основного аппарата</a:t>
            </a:r>
          </a:p>
          <a:p>
            <a:pPr lvl="1">
              <a:spcAft>
                <a:spcPts val="600"/>
              </a:spcAft>
            </a:pPr>
            <a:r>
              <a:rPr lang="ru-RU" dirty="0"/>
              <a:t>Малый аппарат движется к Луне по спиралевидной траектории с помощью двигателя малой тяги и, возможно, по низкоэнергетическим траекториям</a:t>
            </a:r>
            <a:r>
              <a:rPr lang="en-US" dirty="0"/>
              <a:t> (SMART-1)</a:t>
            </a:r>
            <a:endParaRPr lang="ru-RU" dirty="0"/>
          </a:p>
          <a:p>
            <a:pPr>
              <a:spcAft>
                <a:spcPts val="600"/>
              </a:spcAft>
            </a:pPr>
            <a:endParaRPr lang="ru-RU" dirty="0"/>
          </a:p>
        </p:txBody>
      </p:sp>
      <p:sp>
        <p:nvSpPr>
          <p:cNvPr id="4" name="Номер слайда 3">
            <a:extLst>
              <a:ext uri="{FF2B5EF4-FFF2-40B4-BE49-F238E27FC236}">
                <a16:creationId xmlns:a16="http://schemas.microsoft.com/office/drawing/2014/main" id="{EAB414D2-E82A-EBEC-932F-4D87E6F31021}"/>
              </a:ext>
            </a:extLst>
          </p:cNvPr>
          <p:cNvSpPr>
            <a:spLocks noGrp="1"/>
          </p:cNvSpPr>
          <p:nvPr>
            <p:ph type="sldNum" sz="quarter" idx="12"/>
          </p:nvPr>
        </p:nvSpPr>
        <p:spPr/>
        <p:txBody>
          <a:bodyPr/>
          <a:lstStyle/>
          <a:p>
            <a:fld id="{6E001E63-A182-2241-841B-3436C1DA058C}" type="slidenum">
              <a:rPr lang="ru-RU" smtClean="0"/>
              <a:pPr/>
              <a:t>28</a:t>
            </a:fld>
            <a:r>
              <a:rPr lang="ru-RU"/>
              <a:t>/3</a:t>
            </a:r>
            <a:r>
              <a:rPr lang="en-US"/>
              <a:t>0</a:t>
            </a:r>
            <a:endParaRPr lang="ru-RU" dirty="0"/>
          </a:p>
        </p:txBody>
      </p:sp>
    </p:spTree>
    <p:extLst>
      <p:ext uri="{BB962C8B-B14F-4D97-AF65-F5344CB8AC3E}">
        <p14:creationId xmlns:p14="http://schemas.microsoft.com/office/powerpoint/2010/main" val="251362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DB4E13-A9DC-4CEE-6BF8-ABC3FF998EB3}"/>
              </a:ext>
            </a:extLst>
          </p:cNvPr>
          <p:cNvSpPr>
            <a:spLocks noGrp="1"/>
          </p:cNvSpPr>
          <p:nvPr>
            <p:ph type="title"/>
          </p:nvPr>
        </p:nvSpPr>
        <p:spPr>
          <a:xfrm>
            <a:off x="0" y="0"/>
            <a:ext cx="12192000" cy="1080000"/>
          </a:xfrm>
        </p:spPr>
        <p:txBody>
          <a:bodyPr>
            <a:normAutofit/>
          </a:bodyPr>
          <a:lstStyle/>
          <a:p>
            <a:pPr marL="360000"/>
            <a:r>
              <a:rPr lang="ru-RU" sz="3600" dirty="0"/>
              <a:t>Типичные сценарии с попутным запуском (2)</a:t>
            </a:r>
          </a:p>
        </p:txBody>
      </p:sp>
      <p:sp>
        <p:nvSpPr>
          <p:cNvPr id="3" name="Объект 2">
            <a:extLst>
              <a:ext uri="{FF2B5EF4-FFF2-40B4-BE49-F238E27FC236}">
                <a16:creationId xmlns:a16="http://schemas.microsoft.com/office/drawing/2014/main" id="{DB7DB1B6-1C07-B12B-011D-2857BAC59E2C}"/>
              </a:ext>
            </a:extLst>
          </p:cNvPr>
          <p:cNvSpPr>
            <a:spLocks noGrp="1"/>
          </p:cNvSpPr>
          <p:nvPr>
            <p:ph idx="1"/>
          </p:nvPr>
        </p:nvSpPr>
        <p:spPr>
          <a:xfrm>
            <a:off x="422695" y="1244338"/>
            <a:ext cx="11266542" cy="5544651"/>
          </a:xfrm>
        </p:spPr>
        <p:txBody>
          <a:bodyPr>
            <a:normAutofit/>
          </a:bodyPr>
          <a:lstStyle/>
          <a:p>
            <a:pPr>
              <a:spcAft>
                <a:spcPts val="600"/>
              </a:spcAft>
            </a:pPr>
            <a:r>
              <a:rPr lang="ru-RU" dirty="0"/>
              <a:t>Сценарий 3 (с траектории перелета, ускорение РБ, торможение РБ)</a:t>
            </a:r>
          </a:p>
          <a:p>
            <a:pPr lvl="1">
              <a:spcAft>
                <a:spcPts val="600"/>
              </a:spcAft>
            </a:pPr>
            <a:r>
              <a:rPr lang="ru-RU" dirty="0"/>
              <a:t>Ракета-носитель и разгонный блок выводят основной аппарат и малый аппарат на траекторию перелета к Луне</a:t>
            </a:r>
          </a:p>
          <a:p>
            <a:pPr lvl="1">
              <a:spcAft>
                <a:spcPts val="600"/>
              </a:spcAft>
            </a:pPr>
            <a:r>
              <a:rPr lang="ru-RU" dirty="0"/>
              <a:t>У Луны малый аппарат использует двигательную установку основного аппарата для торможения, корректирует орбиту малой или большой тягой</a:t>
            </a:r>
          </a:p>
          <a:p>
            <a:pPr>
              <a:spcAft>
                <a:spcPts val="600"/>
              </a:spcAft>
            </a:pPr>
            <a:r>
              <a:rPr lang="ru-RU" dirty="0"/>
              <a:t>Сценарий </a:t>
            </a:r>
            <a:r>
              <a:rPr lang="en-US" dirty="0"/>
              <a:t>4</a:t>
            </a:r>
            <a:r>
              <a:rPr lang="ru-RU" dirty="0"/>
              <a:t> (с траектории перелета, ускорение РБ, торможение МТ):</a:t>
            </a:r>
          </a:p>
          <a:p>
            <a:pPr lvl="1">
              <a:spcAft>
                <a:spcPts val="600"/>
              </a:spcAft>
            </a:pPr>
            <a:r>
              <a:rPr lang="ru-RU" dirty="0"/>
              <a:t>Ракета-носитель и разгонный блок выводят основной аппарат и малый аппарат на траекторию перелета к Луне</a:t>
            </a:r>
          </a:p>
          <a:p>
            <a:pPr lvl="1">
              <a:spcAft>
                <a:spcPts val="600"/>
              </a:spcAft>
            </a:pPr>
            <a:r>
              <a:rPr lang="ru-RU" dirty="0"/>
              <a:t>Малый аппарат отделяется от основного аппарата и разгонного блока</a:t>
            </a:r>
          </a:p>
          <a:p>
            <a:pPr lvl="1">
              <a:spcAft>
                <a:spcPts val="600"/>
              </a:spcAft>
            </a:pPr>
            <a:r>
              <a:rPr lang="ru-RU" dirty="0"/>
              <a:t>Управление малой тягой на продолжительных участках в серии пролета Луны и Земли выводит аппарат на окололунную орбиту (пример: </a:t>
            </a:r>
            <a:r>
              <a:rPr lang="en-US" dirty="0"/>
              <a:t>Lunar IceCube</a:t>
            </a:r>
            <a:r>
              <a:rPr lang="ru-RU" dirty="0"/>
              <a:t>)</a:t>
            </a:r>
          </a:p>
        </p:txBody>
      </p:sp>
      <p:sp>
        <p:nvSpPr>
          <p:cNvPr id="4" name="Номер слайда 3">
            <a:extLst>
              <a:ext uri="{FF2B5EF4-FFF2-40B4-BE49-F238E27FC236}">
                <a16:creationId xmlns:a16="http://schemas.microsoft.com/office/drawing/2014/main" id="{A4559B0C-FA1C-468D-33C7-83DE7CB219FB}"/>
              </a:ext>
            </a:extLst>
          </p:cNvPr>
          <p:cNvSpPr>
            <a:spLocks noGrp="1"/>
          </p:cNvSpPr>
          <p:nvPr>
            <p:ph type="sldNum" sz="quarter" idx="12"/>
          </p:nvPr>
        </p:nvSpPr>
        <p:spPr/>
        <p:txBody>
          <a:bodyPr/>
          <a:lstStyle/>
          <a:p>
            <a:fld id="{6E001E63-A182-2241-841B-3436C1DA058C}" type="slidenum">
              <a:rPr lang="ru-RU" smtClean="0"/>
              <a:pPr/>
              <a:t>29</a:t>
            </a:fld>
            <a:r>
              <a:rPr lang="ru-RU"/>
              <a:t>/3</a:t>
            </a:r>
            <a:r>
              <a:rPr lang="en-US"/>
              <a:t>0</a:t>
            </a:r>
            <a:endParaRPr lang="ru-RU" dirty="0"/>
          </a:p>
        </p:txBody>
      </p:sp>
    </p:spTree>
    <p:extLst>
      <p:ext uri="{BB962C8B-B14F-4D97-AF65-F5344CB8AC3E}">
        <p14:creationId xmlns:p14="http://schemas.microsoft.com/office/powerpoint/2010/main" val="390257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FF84FA-3A91-A73A-8834-EDFFAE05C30E}"/>
              </a:ext>
            </a:extLst>
          </p:cNvPr>
          <p:cNvSpPr>
            <a:spLocks noGrp="1"/>
          </p:cNvSpPr>
          <p:nvPr>
            <p:ph type="title"/>
          </p:nvPr>
        </p:nvSpPr>
        <p:spPr>
          <a:xfrm>
            <a:off x="0" y="0"/>
            <a:ext cx="12192000" cy="1080000"/>
          </a:xfrm>
          <a:solidFill>
            <a:srgbClr val="FFD966"/>
          </a:solidFill>
        </p:spPr>
        <p:txBody>
          <a:bodyPr>
            <a:normAutofit/>
          </a:bodyPr>
          <a:lstStyle/>
          <a:p>
            <a:pPr marL="360000"/>
            <a:r>
              <a:rPr lang="ru-RU" sz="3600" dirty="0">
                <a:latin typeface="+mn-lt"/>
              </a:rPr>
              <a:t>Малые аппараты в контексте освоения Луны</a:t>
            </a:r>
          </a:p>
        </p:txBody>
      </p:sp>
      <p:sp>
        <p:nvSpPr>
          <p:cNvPr id="3" name="Объект 2">
            <a:extLst>
              <a:ext uri="{FF2B5EF4-FFF2-40B4-BE49-F238E27FC236}">
                <a16:creationId xmlns:a16="http://schemas.microsoft.com/office/drawing/2014/main" id="{790052C7-7F80-FAA2-A031-AD77E179FD81}"/>
              </a:ext>
            </a:extLst>
          </p:cNvPr>
          <p:cNvSpPr>
            <a:spLocks noGrp="1"/>
          </p:cNvSpPr>
          <p:nvPr>
            <p:ph idx="1"/>
          </p:nvPr>
        </p:nvSpPr>
        <p:spPr/>
        <p:txBody>
          <a:bodyPr/>
          <a:lstStyle/>
          <a:p>
            <a:pPr>
              <a:spcAft>
                <a:spcPts val="1200"/>
              </a:spcAft>
            </a:pPr>
            <a:r>
              <a:rPr lang="ru-RU" dirty="0"/>
              <a:t>Малые аппараты в целом создать проще и дешевле «больших»</a:t>
            </a:r>
          </a:p>
          <a:p>
            <a:pPr>
              <a:spcAft>
                <a:spcPts val="1200"/>
              </a:spcAft>
            </a:pPr>
            <a:r>
              <a:rPr lang="ru-RU" dirty="0"/>
              <a:t>Выполняют одну-две специфические задачи</a:t>
            </a:r>
          </a:p>
          <a:p>
            <a:pPr>
              <a:spcAft>
                <a:spcPts val="1200"/>
              </a:spcAft>
            </a:pPr>
            <a:r>
              <a:rPr lang="ru-RU" dirty="0"/>
              <a:t>На них можно отработать технологии и весь процесс</a:t>
            </a:r>
            <a:r>
              <a:rPr lang="en-US" dirty="0"/>
              <a:t> </a:t>
            </a:r>
            <a:r>
              <a:rPr lang="ru-RU" dirty="0"/>
              <a:t>разработки и сопровождения миссии</a:t>
            </a:r>
          </a:p>
          <a:p>
            <a:pPr>
              <a:spcAft>
                <a:spcPts val="1200"/>
              </a:spcAft>
            </a:pPr>
            <a:r>
              <a:rPr lang="ru-RU" dirty="0"/>
              <a:t>Малые аппараты могут быть полезны и сами по себе, например для создания навигационной инфраструктуры в окололунном пространстве</a:t>
            </a:r>
          </a:p>
          <a:p>
            <a:endParaRPr lang="ru-RU" dirty="0"/>
          </a:p>
        </p:txBody>
      </p:sp>
      <p:sp>
        <p:nvSpPr>
          <p:cNvPr id="4" name="Номер слайда 3">
            <a:extLst>
              <a:ext uri="{FF2B5EF4-FFF2-40B4-BE49-F238E27FC236}">
                <a16:creationId xmlns:a16="http://schemas.microsoft.com/office/drawing/2014/main" id="{FF2E6AB3-AE65-D8D8-0058-5EE1E8FD1237}"/>
              </a:ext>
            </a:extLst>
          </p:cNvPr>
          <p:cNvSpPr>
            <a:spLocks noGrp="1"/>
          </p:cNvSpPr>
          <p:nvPr>
            <p:ph type="sldNum" sz="quarter" idx="12"/>
          </p:nvPr>
        </p:nvSpPr>
        <p:spPr/>
        <p:txBody>
          <a:bodyPr/>
          <a:lstStyle/>
          <a:p>
            <a:fld id="{6E001E63-A182-2241-841B-3436C1DA058C}" type="slidenum">
              <a:rPr lang="ru-RU" smtClean="0"/>
              <a:pPr/>
              <a:t>3</a:t>
            </a:fld>
            <a:r>
              <a:rPr lang="ru-RU"/>
              <a:t>/3</a:t>
            </a:r>
            <a:r>
              <a:rPr lang="en-US"/>
              <a:t>0</a:t>
            </a:r>
            <a:endParaRPr lang="ru-RU" dirty="0"/>
          </a:p>
        </p:txBody>
      </p:sp>
    </p:spTree>
    <p:extLst>
      <p:ext uri="{BB962C8B-B14F-4D97-AF65-F5344CB8AC3E}">
        <p14:creationId xmlns:p14="http://schemas.microsoft.com/office/powerpoint/2010/main" val="979304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4E8E8B-E354-B1A1-7FB1-66372D433AFC}"/>
              </a:ext>
            </a:extLst>
          </p:cNvPr>
          <p:cNvSpPr>
            <a:spLocks noGrp="1"/>
          </p:cNvSpPr>
          <p:nvPr>
            <p:ph type="title"/>
          </p:nvPr>
        </p:nvSpPr>
        <p:spPr>
          <a:xfrm>
            <a:off x="0" y="0"/>
            <a:ext cx="12192000" cy="1080000"/>
          </a:xfrm>
        </p:spPr>
        <p:txBody>
          <a:bodyPr>
            <a:normAutofit/>
          </a:bodyPr>
          <a:lstStyle/>
          <a:p>
            <a:pPr marL="360000"/>
            <a:r>
              <a:rPr lang="ru-RU" sz="3600" dirty="0"/>
              <a:t>Заключение</a:t>
            </a:r>
          </a:p>
        </p:txBody>
      </p:sp>
      <p:sp>
        <p:nvSpPr>
          <p:cNvPr id="3" name="Объект 2">
            <a:extLst>
              <a:ext uri="{FF2B5EF4-FFF2-40B4-BE49-F238E27FC236}">
                <a16:creationId xmlns:a16="http://schemas.microsoft.com/office/drawing/2014/main" id="{03B1F176-36DD-B907-88ED-DEF40DB52A0D}"/>
              </a:ext>
            </a:extLst>
          </p:cNvPr>
          <p:cNvSpPr>
            <a:spLocks noGrp="1"/>
          </p:cNvSpPr>
          <p:nvPr>
            <p:ph idx="1"/>
          </p:nvPr>
        </p:nvSpPr>
        <p:spPr>
          <a:xfrm>
            <a:off x="838200" y="1442302"/>
            <a:ext cx="10515600" cy="4725234"/>
          </a:xfrm>
        </p:spPr>
        <p:txBody>
          <a:bodyPr>
            <a:normAutofit/>
          </a:bodyPr>
          <a:lstStyle/>
          <a:p>
            <a:r>
              <a:rPr lang="ru-RU" dirty="0"/>
              <a:t>Большой интерес к созданию инфраструктуры у Луны</a:t>
            </a:r>
          </a:p>
          <a:p>
            <a:pPr marL="457200" lvl="1" indent="0">
              <a:buNone/>
            </a:pPr>
            <a:r>
              <a:rPr lang="en-US" sz="1600" dirty="0">
                <a:sym typeface="Wingdings" panose="05000000000000000000" pitchFamily="2" charset="2"/>
              </a:rPr>
              <a:t></a:t>
            </a:r>
            <a:r>
              <a:rPr lang="ru-RU" dirty="0"/>
              <a:t> необходимо отрабатывать новые технологии</a:t>
            </a:r>
            <a:r>
              <a:rPr lang="en-US" dirty="0"/>
              <a:t> </a:t>
            </a:r>
            <a:endParaRPr lang="ru-RU" dirty="0"/>
          </a:p>
          <a:p>
            <a:pPr marL="457200" lvl="1" indent="0">
              <a:buNone/>
            </a:pPr>
            <a:r>
              <a:rPr lang="en-US" sz="1600" dirty="0">
                <a:sym typeface="Wingdings" panose="05000000000000000000" pitchFamily="2" charset="2"/>
              </a:rPr>
              <a:t></a:t>
            </a:r>
            <a:r>
              <a:rPr lang="en-US" dirty="0">
                <a:sym typeface="Wingdings" panose="05000000000000000000" pitchFamily="2" charset="2"/>
              </a:rPr>
              <a:t> </a:t>
            </a:r>
            <a:r>
              <a:rPr lang="ru-RU" dirty="0">
                <a:sym typeface="Wingdings" panose="05000000000000000000" pitchFamily="2" charset="2"/>
              </a:rPr>
              <a:t>для этого можно использовать малые аппараты </a:t>
            </a:r>
          </a:p>
          <a:p>
            <a:pPr marL="457200" lvl="1" indent="0">
              <a:buNone/>
            </a:pPr>
            <a:r>
              <a:rPr lang="en-US" sz="1600" dirty="0">
                <a:sym typeface="Wingdings" panose="05000000000000000000" pitchFamily="2" charset="2"/>
              </a:rPr>
              <a:t></a:t>
            </a:r>
            <a:r>
              <a:rPr lang="ru-RU" dirty="0">
                <a:sym typeface="Wingdings" panose="05000000000000000000" pitchFamily="2" charset="2"/>
              </a:rPr>
              <a:t> базироваться на теории динамических систем и теории управления</a:t>
            </a:r>
          </a:p>
          <a:p>
            <a:r>
              <a:rPr lang="ru-RU" dirty="0"/>
              <a:t>Транспорт в системе Земля-Луна определяется эффектами задач трех и четырех тел, а инвариантные многообразия либрационных орбит систем Земля-Луна и Солнце-Земля позволяют объяснять и интерпретировать низкоэнергетические траектории перелета</a:t>
            </a:r>
          </a:p>
          <a:p>
            <a:r>
              <a:rPr lang="ru-RU" dirty="0"/>
              <a:t>Есть сценарии перелета к Луне с произвольных околоземных орбит, в рамках целевых или попутных запусков, с малой или большой тягой</a:t>
            </a:r>
          </a:p>
          <a:p>
            <a:endParaRPr lang="ru-RU" dirty="0"/>
          </a:p>
        </p:txBody>
      </p:sp>
      <p:sp>
        <p:nvSpPr>
          <p:cNvPr id="7" name="TextBox 6">
            <a:extLst>
              <a:ext uri="{FF2B5EF4-FFF2-40B4-BE49-F238E27FC236}">
                <a16:creationId xmlns:a16="http://schemas.microsoft.com/office/drawing/2014/main" id="{6D4366CB-8016-74D7-8FCB-3B1F3C417281}"/>
              </a:ext>
            </a:extLst>
          </p:cNvPr>
          <p:cNvSpPr txBox="1"/>
          <p:nvPr/>
        </p:nvSpPr>
        <p:spPr>
          <a:xfrm>
            <a:off x="1052804" y="6171684"/>
            <a:ext cx="8929396" cy="369332"/>
          </a:xfrm>
          <a:prstGeom prst="rect">
            <a:avLst/>
          </a:prstGeom>
          <a:noFill/>
        </p:spPr>
        <p:txBody>
          <a:bodyPr wrap="square" rtlCol="0">
            <a:spAutoFit/>
          </a:bodyPr>
          <a:lstStyle/>
          <a:p>
            <a:r>
              <a:rPr lang="ru-RU" dirty="0"/>
              <a:t>Работа поддержана грантом РНФ №24-11-00038</a:t>
            </a:r>
          </a:p>
        </p:txBody>
      </p:sp>
      <p:sp>
        <p:nvSpPr>
          <p:cNvPr id="4" name="Номер слайда 3">
            <a:extLst>
              <a:ext uri="{FF2B5EF4-FFF2-40B4-BE49-F238E27FC236}">
                <a16:creationId xmlns:a16="http://schemas.microsoft.com/office/drawing/2014/main" id="{5530798A-963B-CF52-8862-04CFE487CDE6}"/>
              </a:ext>
            </a:extLst>
          </p:cNvPr>
          <p:cNvSpPr>
            <a:spLocks noGrp="1"/>
          </p:cNvSpPr>
          <p:nvPr>
            <p:ph type="sldNum" sz="quarter" idx="12"/>
          </p:nvPr>
        </p:nvSpPr>
        <p:spPr/>
        <p:txBody>
          <a:bodyPr/>
          <a:lstStyle/>
          <a:p>
            <a:fld id="{6E001E63-A182-2241-841B-3436C1DA058C}" type="slidenum">
              <a:rPr lang="ru-RU" smtClean="0"/>
              <a:pPr/>
              <a:t>30</a:t>
            </a:fld>
            <a:r>
              <a:rPr lang="ru-RU"/>
              <a:t>/3</a:t>
            </a:r>
            <a:r>
              <a:rPr lang="en-US"/>
              <a:t>0</a:t>
            </a:r>
            <a:endParaRPr lang="ru-RU" dirty="0"/>
          </a:p>
        </p:txBody>
      </p:sp>
    </p:spTree>
    <p:extLst>
      <p:ext uri="{BB962C8B-B14F-4D97-AF65-F5344CB8AC3E}">
        <p14:creationId xmlns:p14="http://schemas.microsoft.com/office/powerpoint/2010/main" val="3599036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851446-2A56-D8CF-5164-C0C987B07D13}"/>
              </a:ext>
            </a:extLst>
          </p:cNvPr>
          <p:cNvSpPr>
            <a:spLocks noGrp="1"/>
          </p:cNvSpPr>
          <p:nvPr>
            <p:ph type="title"/>
          </p:nvPr>
        </p:nvSpPr>
        <p:spPr>
          <a:xfrm>
            <a:off x="0" y="0"/>
            <a:ext cx="12192000" cy="1080000"/>
          </a:xfrm>
        </p:spPr>
        <p:txBody>
          <a:bodyPr>
            <a:normAutofit/>
          </a:bodyPr>
          <a:lstStyle/>
          <a:p>
            <a:pPr marL="360000"/>
            <a:r>
              <a:rPr lang="ru-RU" sz="3600" dirty="0">
                <a:latin typeface="+mn-lt"/>
              </a:rPr>
              <a:t>Проблемы баллистического анализа и построения траекторий перелета малых аппаратов к Луне</a:t>
            </a:r>
          </a:p>
        </p:txBody>
      </p:sp>
      <p:sp>
        <p:nvSpPr>
          <p:cNvPr id="3" name="Объект 2">
            <a:extLst>
              <a:ext uri="{FF2B5EF4-FFF2-40B4-BE49-F238E27FC236}">
                <a16:creationId xmlns:a16="http://schemas.microsoft.com/office/drawing/2014/main" id="{FAD90E69-5EE4-AC3F-4901-10F1F4BB4A56}"/>
              </a:ext>
            </a:extLst>
          </p:cNvPr>
          <p:cNvSpPr>
            <a:spLocks noGrp="1"/>
          </p:cNvSpPr>
          <p:nvPr>
            <p:ph idx="1"/>
          </p:nvPr>
        </p:nvSpPr>
        <p:spPr/>
        <p:txBody>
          <a:bodyPr/>
          <a:lstStyle/>
          <a:p>
            <a:pPr>
              <a:spcAft>
                <a:spcPts val="600"/>
              </a:spcAft>
            </a:pPr>
            <a:r>
              <a:rPr lang="ru-RU" dirty="0"/>
              <a:t>Жесткие ограничения на массово-энергетические характеристики</a:t>
            </a:r>
          </a:p>
          <a:p>
            <a:pPr>
              <a:spcAft>
                <a:spcPts val="600"/>
              </a:spcAft>
            </a:pPr>
            <a:r>
              <a:rPr lang="ru-RU" dirty="0"/>
              <a:t>Существенные ограничения на возможности изменения траектории и орбиты</a:t>
            </a:r>
          </a:p>
          <a:p>
            <a:pPr>
              <a:spcAft>
                <a:spcPts val="600"/>
              </a:spcAft>
            </a:pPr>
            <a:r>
              <a:rPr lang="ru-RU" dirty="0"/>
              <a:t>Масса полезной нагрузки, топлива и служебных систем существенно влияет на массу всего аппарата и его динамику</a:t>
            </a:r>
          </a:p>
          <a:p>
            <a:pPr>
              <a:spcAft>
                <a:spcPts val="600"/>
              </a:spcAft>
            </a:pPr>
            <a:r>
              <a:rPr lang="ru-RU" dirty="0"/>
              <a:t>Меньше резервных систем, высокий риск нештатных ситуаций</a:t>
            </a:r>
          </a:p>
          <a:p>
            <a:pPr>
              <a:spcAft>
                <a:spcPts val="600"/>
              </a:spcAft>
            </a:pPr>
            <a:r>
              <a:rPr lang="ru-RU" dirty="0"/>
              <a:t>Целевой запуск малого аппарата расточителен, а попутный дает неоптимальные или неудобные стартовые условия</a:t>
            </a:r>
          </a:p>
          <a:p>
            <a:endParaRPr lang="ru-RU" dirty="0"/>
          </a:p>
        </p:txBody>
      </p:sp>
      <p:sp>
        <p:nvSpPr>
          <p:cNvPr id="4" name="Номер слайда 3">
            <a:extLst>
              <a:ext uri="{FF2B5EF4-FFF2-40B4-BE49-F238E27FC236}">
                <a16:creationId xmlns:a16="http://schemas.microsoft.com/office/drawing/2014/main" id="{4C0BA066-DC0A-D8F0-38D4-F6DA2F2D6101}"/>
              </a:ext>
            </a:extLst>
          </p:cNvPr>
          <p:cNvSpPr>
            <a:spLocks noGrp="1"/>
          </p:cNvSpPr>
          <p:nvPr>
            <p:ph type="sldNum" sz="quarter" idx="12"/>
          </p:nvPr>
        </p:nvSpPr>
        <p:spPr/>
        <p:txBody>
          <a:bodyPr/>
          <a:lstStyle/>
          <a:p>
            <a:fld id="{6E001E63-A182-2241-841B-3436C1DA058C}" type="slidenum">
              <a:rPr lang="ru-RU" smtClean="0"/>
              <a:pPr/>
              <a:t>4</a:t>
            </a:fld>
            <a:r>
              <a:rPr lang="ru-RU"/>
              <a:t>/3</a:t>
            </a:r>
            <a:r>
              <a:rPr lang="en-US"/>
              <a:t>0</a:t>
            </a:r>
            <a:endParaRPr lang="ru-RU" dirty="0"/>
          </a:p>
        </p:txBody>
      </p:sp>
    </p:spTree>
    <p:extLst>
      <p:ext uri="{BB962C8B-B14F-4D97-AF65-F5344CB8AC3E}">
        <p14:creationId xmlns:p14="http://schemas.microsoft.com/office/powerpoint/2010/main" val="158748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0BB6B3-5490-C2FD-3B1A-750494557EA7}"/>
              </a:ext>
            </a:extLst>
          </p:cNvPr>
          <p:cNvSpPr>
            <a:spLocks noGrp="1"/>
          </p:cNvSpPr>
          <p:nvPr>
            <p:ph type="title"/>
          </p:nvPr>
        </p:nvSpPr>
        <p:spPr>
          <a:xfrm>
            <a:off x="0" y="0"/>
            <a:ext cx="12192000" cy="1080000"/>
          </a:xfrm>
        </p:spPr>
        <p:txBody>
          <a:bodyPr>
            <a:normAutofit/>
          </a:bodyPr>
          <a:lstStyle/>
          <a:p>
            <a:pPr marL="360000"/>
            <a:r>
              <a:rPr lang="ru-RU" sz="3600" dirty="0"/>
              <a:t>Математические особенности проектирования </a:t>
            </a:r>
            <a:br>
              <a:rPr lang="en-US" sz="3600" dirty="0"/>
            </a:br>
            <a:r>
              <a:rPr lang="ru-RU" sz="3600" dirty="0"/>
              <a:t>траекторий для малых аппаратов</a:t>
            </a:r>
          </a:p>
        </p:txBody>
      </p:sp>
      <p:sp>
        <p:nvSpPr>
          <p:cNvPr id="3" name="Объект 2">
            <a:extLst>
              <a:ext uri="{FF2B5EF4-FFF2-40B4-BE49-F238E27FC236}">
                <a16:creationId xmlns:a16="http://schemas.microsoft.com/office/drawing/2014/main" id="{0B18B388-1F36-0590-3160-210BE64BAB54}"/>
              </a:ext>
            </a:extLst>
          </p:cNvPr>
          <p:cNvSpPr>
            <a:spLocks noGrp="1"/>
          </p:cNvSpPr>
          <p:nvPr>
            <p:ph idx="1"/>
          </p:nvPr>
        </p:nvSpPr>
        <p:spPr>
          <a:xfrm>
            <a:off x="838199" y="1659120"/>
            <a:ext cx="10945305" cy="5213022"/>
          </a:xfrm>
        </p:spPr>
        <p:txBody>
          <a:bodyPr>
            <a:normAutofit fontScale="92500" lnSpcReduction="20000"/>
          </a:bodyPr>
          <a:lstStyle/>
          <a:p>
            <a:pPr>
              <a:spcAft>
                <a:spcPts val="600"/>
              </a:spcAft>
            </a:pPr>
            <a:r>
              <a:rPr lang="ru-RU" dirty="0"/>
              <a:t>Чтобы осуществить миссию, необходимо экономить топливо</a:t>
            </a:r>
          </a:p>
          <a:p>
            <a:pPr>
              <a:spcAft>
                <a:spcPts val="600"/>
              </a:spcAft>
            </a:pPr>
            <a:r>
              <a:rPr lang="ru-RU" dirty="0"/>
              <a:t>Для этого есть два не исключающих друг друга способа:</a:t>
            </a:r>
          </a:p>
          <a:p>
            <a:pPr>
              <a:spcAft>
                <a:spcPts val="600"/>
              </a:spcAft>
            </a:pPr>
            <a:r>
              <a:rPr lang="ru-RU" dirty="0"/>
              <a:t>Использовать эффекты задач трех и четырех тел</a:t>
            </a:r>
          </a:p>
          <a:p>
            <a:pPr lvl="1">
              <a:spcAft>
                <a:spcPts val="600"/>
              </a:spcAft>
            </a:pPr>
            <a:r>
              <a:rPr lang="ru-RU" dirty="0"/>
              <a:t>Динамика задач трех и четырех тел определяет естественный транспорт в системе Земля-Луна и за ее пределами</a:t>
            </a:r>
          </a:p>
          <a:p>
            <a:pPr lvl="1">
              <a:spcAft>
                <a:spcPts val="600"/>
              </a:spcAft>
            </a:pPr>
            <a:r>
              <a:rPr lang="ru-RU" dirty="0"/>
              <a:t>Аналитики мало, но есть эффективные численные методы построения движения, его интерпретации и объяснения на базе теории динамических систем</a:t>
            </a:r>
          </a:p>
          <a:p>
            <a:pPr>
              <a:spcAft>
                <a:spcPts val="600"/>
              </a:spcAft>
            </a:pPr>
            <a:r>
              <a:rPr lang="ru-RU" dirty="0"/>
              <a:t>Использовать двигатели с высоким удельным импульсом</a:t>
            </a:r>
          </a:p>
          <a:p>
            <a:pPr lvl="1">
              <a:spcAft>
                <a:spcPts val="600"/>
              </a:spcAft>
            </a:pPr>
            <a:r>
              <a:rPr lang="ru-RU" dirty="0"/>
              <a:t>Двигатели с высоким удельным импульсом имеют малую тягу, траектории аппарата – спиралевидные, при большом числе витков их тяжело оптимизировать</a:t>
            </a:r>
          </a:p>
          <a:p>
            <a:pPr lvl="1">
              <a:spcAft>
                <a:spcPts val="600"/>
              </a:spcAft>
            </a:pPr>
            <a:r>
              <a:rPr lang="ru-RU" dirty="0"/>
              <a:t>Искать функцию тяжелее, чем конечное число параметров, но есть эффективные методы оптимизации траекторий с небольшим числом витков и эффективные методы получения квазиоптимальных траекторий с большим числом витков, помогают методы оптимизации и теория устойчивости Ляпунова</a:t>
            </a:r>
          </a:p>
        </p:txBody>
      </p:sp>
      <p:sp>
        <p:nvSpPr>
          <p:cNvPr id="4" name="Номер слайда 3">
            <a:extLst>
              <a:ext uri="{FF2B5EF4-FFF2-40B4-BE49-F238E27FC236}">
                <a16:creationId xmlns:a16="http://schemas.microsoft.com/office/drawing/2014/main" id="{FF480790-3B9C-D214-FDC4-69092823C0BD}"/>
              </a:ext>
            </a:extLst>
          </p:cNvPr>
          <p:cNvSpPr>
            <a:spLocks noGrp="1"/>
          </p:cNvSpPr>
          <p:nvPr>
            <p:ph type="sldNum" sz="quarter" idx="12"/>
          </p:nvPr>
        </p:nvSpPr>
        <p:spPr/>
        <p:txBody>
          <a:bodyPr/>
          <a:lstStyle/>
          <a:p>
            <a:fld id="{6E001E63-A182-2241-841B-3436C1DA058C}" type="slidenum">
              <a:rPr lang="ru-RU" smtClean="0"/>
              <a:pPr/>
              <a:t>5</a:t>
            </a:fld>
            <a:r>
              <a:rPr lang="ru-RU"/>
              <a:t>/3</a:t>
            </a:r>
            <a:r>
              <a:rPr lang="en-US"/>
              <a:t>0</a:t>
            </a:r>
            <a:endParaRPr lang="ru-RU" dirty="0"/>
          </a:p>
        </p:txBody>
      </p:sp>
    </p:spTree>
    <p:extLst>
      <p:ext uri="{BB962C8B-B14F-4D97-AF65-F5344CB8AC3E}">
        <p14:creationId xmlns:p14="http://schemas.microsoft.com/office/powerpoint/2010/main" val="548125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080000"/>
          </a:xfrm>
        </p:spPr>
        <p:txBody>
          <a:bodyPr>
            <a:normAutofit/>
          </a:bodyPr>
          <a:lstStyle/>
          <a:p>
            <a:pPr marL="360000"/>
            <a:r>
              <a:rPr lang="ru-RU" sz="3600" dirty="0"/>
              <a:t>Круговая ограниченная задача трех тел</a:t>
            </a:r>
          </a:p>
        </p:txBody>
      </p:sp>
      <p:sp>
        <p:nvSpPr>
          <p:cNvPr id="3" name="Объект 2"/>
          <p:cNvSpPr>
            <a:spLocks noGrp="1"/>
          </p:cNvSpPr>
          <p:nvPr>
            <p:ph idx="1"/>
          </p:nvPr>
        </p:nvSpPr>
        <p:spPr>
          <a:xfrm>
            <a:off x="2391125" y="1690688"/>
            <a:ext cx="8229600" cy="4997152"/>
          </a:xfrm>
        </p:spPr>
        <p:txBody>
          <a:bodyPr>
            <a:normAutofit/>
          </a:bodyPr>
          <a:lstStyle/>
          <a:p>
            <a:pPr marL="0" lvl="8" indent="0">
              <a:buNone/>
            </a:pPr>
            <a:r>
              <a:rPr lang="ru-RU" sz="2400" dirty="0"/>
              <a:t>					   Массовый параметр</a:t>
            </a:r>
          </a:p>
          <a:p>
            <a:pPr marL="0" lvl="8" indent="0">
              <a:buNone/>
            </a:pPr>
            <a:endParaRPr lang="ru-RU" sz="2400" dirty="0"/>
          </a:p>
          <a:p>
            <a:pPr marL="0" lvl="8" indent="0">
              <a:buNone/>
            </a:pPr>
            <a:endParaRPr lang="ru-RU" sz="2400" dirty="0"/>
          </a:p>
          <a:p>
            <a:pPr marL="0" lvl="8" indent="0">
              <a:buNone/>
            </a:pPr>
            <a:r>
              <a:rPr lang="en-US" sz="2400" dirty="0"/>
              <a:t>                                                                      </a:t>
            </a:r>
            <a:r>
              <a:rPr lang="ru-RU" sz="2400" dirty="0"/>
              <a:t>Безразмерные единицы</a:t>
            </a:r>
            <a:r>
              <a:rPr lang="en-US" sz="2400" dirty="0"/>
              <a:t>:</a:t>
            </a:r>
            <a:endParaRPr lang="ru-RU" sz="2400" dirty="0"/>
          </a:p>
          <a:p>
            <a:pPr marL="0" lvl="8" indent="0">
              <a:buNone/>
            </a:pPr>
            <a:endParaRPr lang="ru-RU" sz="2400" dirty="0"/>
          </a:p>
          <a:p>
            <a:pPr marL="0" lvl="8" indent="0">
              <a:buNone/>
            </a:pPr>
            <a:endParaRPr lang="ru-RU" sz="2400" dirty="0"/>
          </a:p>
          <a:p>
            <a:pPr marL="0" lvl="8" indent="0">
              <a:buNone/>
            </a:pPr>
            <a:endParaRPr lang="ru-RU" sz="2400" dirty="0"/>
          </a:p>
          <a:p>
            <a:pPr marL="0" lvl="8" indent="0">
              <a:buNone/>
            </a:pPr>
            <a:endParaRPr lang="ru-RU" sz="2400" dirty="0"/>
          </a:p>
          <a:p>
            <a:pPr marL="0" lvl="8" indent="0">
              <a:buNone/>
            </a:pPr>
            <a:endParaRPr lang="en-US" sz="2400" dirty="0"/>
          </a:p>
          <a:p>
            <a:pPr marL="0" lvl="8" indent="0">
              <a:buNone/>
            </a:pPr>
            <a:r>
              <a:rPr lang="ru-RU" sz="2400" dirty="0"/>
              <a:t>Для системы Земля-Луна</a:t>
            </a:r>
          </a:p>
          <a:p>
            <a:pPr marL="0" lvl="8" indent="0">
              <a:buNone/>
            </a:pPr>
            <a:r>
              <a:rPr lang="ru-RU" sz="2400" dirty="0"/>
              <a:t>Для системы Солнце-Земля </a:t>
            </a:r>
            <a:r>
              <a:rPr lang="en-US" sz="2400" dirty="0"/>
              <a:t>                                   </a:t>
            </a:r>
            <a:endParaRPr lang="ru-RU" sz="2400" dirty="0"/>
          </a:p>
          <a:p>
            <a:pPr marL="0" lvl="8" indent="0">
              <a:buNone/>
            </a:pPr>
            <a:endParaRPr lang="ru-RU" sz="2400" dirty="0"/>
          </a:p>
          <a:p>
            <a:pPr marL="0" lvl="8" indent="0">
              <a:buNone/>
            </a:pPr>
            <a:endParaRPr lang="ru-RU" sz="2400" dirty="0"/>
          </a:p>
          <a:p>
            <a:pPr marL="0" lvl="8" indent="0">
              <a:buNone/>
            </a:pPr>
            <a:endParaRPr lang="ru-RU" sz="2400" dirty="0"/>
          </a:p>
          <a:p>
            <a:pPr marL="0" lvl="8" indent="0">
              <a:buNone/>
            </a:pPr>
            <a:endParaRPr lang="ru-RU" sz="2400" dirty="0"/>
          </a:p>
        </p:txBody>
      </p:sp>
      <p:sp>
        <p:nvSpPr>
          <p:cNvPr id="8"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0"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2" name="Rectangle 1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44176" name="Picture 3216" descr="C:\Users\Максим\Desktop\Безымянный-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986878" y="740757"/>
            <a:ext cx="2664296" cy="4961653"/>
          </a:xfrm>
          <a:prstGeom prst="rect">
            <a:avLst/>
          </a:prstGeom>
          <a:noFill/>
          <a:extLst>
            <a:ext uri="{909E8E84-426E-40DD-AFC4-6F175D3DCCD1}">
              <a14:hiddenFill xmlns:a14="http://schemas.microsoft.com/office/drawing/2010/main">
                <a:solidFill>
                  <a:srgbClr val="FFFFFF"/>
                </a:solidFill>
              </a14:hiddenFill>
            </a:ext>
          </a:extLst>
        </p:spPr>
      </p:pic>
      <p:pic>
        <p:nvPicPr>
          <p:cNvPr id="44233" name="Picture 32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070" y="2125999"/>
            <a:ext cx="24765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234" name="Picture 32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8109" y="3424796"/>
            <a:ext cx="151447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235" name="Picture 32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8108" y="4017999"/>
            <a:ext cx="10096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236" name="Picture 32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3600" y="3496804"/>
            <a:ext cx="13335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237" name="Picture 327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45676" y="4032857"/>
            <a:ext cx="1562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238" name="Picture 32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8108" y="4476447"/>
            <a:ext cx="8858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239" name="Picture 327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46730" y="5163932"/>
            <a:ext cx="25717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240" name="Picture 32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8108" y="5612748"/>
            <a:ext cx="261937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a:extLst>
              <a:ext uri="{FF2B5EF4-FFF2-40B4-BE49-F238E27FC236}">
                <a16:creationId xmlns:a16="http://schemas.microsoft.com/office/drawing/2014/main" id="{392E5F51-9625-EA80-8FCC-C0DB2345C7D5}"/>
              </a:ext>
            </a:extLst>
          </p:cNvPr>
          <p:cNvSpPr>
            <a:spLocks noGrp="1"/>
          </p:cNvSpPr>
          <p:nvPr>
            <p:ph type="sldNum" sz="quarter" idx="12"/>
          </p:nvPr>
        </p:nvSpPr>
        <p:spPr/>
        <p:txBody>
          <a:bodyPr/>
          <a:lstStyle/>
          <a:p>
            <a:fld id="{6E001E63-A182-2241-841B-3436C1DA058C}" type="slidenum">
              <a:rPr lang="ru-RU" smtClean="0"/>
              <a:pPr/>
              <a:t>6</a:t>
            </a:fld>
            <a:r>
              <a:rPr lang="ru-RU"/>
              <a:t>/3</a:t>
            </a:r>
            <a:r>
              <a:rPr lang="en-US"/>
              <a:t>0</a:t>
            </a:r>
            <a:endParaRPr lang="ru-RU" dirty="0"/>
          </a:p>
        </p:txBody>
      </p:sp>
    </p:spTree>
    <p:extLst>
      <p:ext uri="{BB962C8B-B14F-4D97-AF65-F5344CB8AC3E}">
        <p14:creationId xmlns:p14="http://schemas.microsoft.com/office/powerpoint/2010/main" val="78434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752" descr="C:\Users\Максим\Desktop\LibrationPoint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7700" y="2294327"/>
            <a:ext cx="5074988" cy="387047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0" y="0"/>
            <a:ext cx="12192000" cy="1080000"/>
          </a:xfrm>
        </p:spPr>
        <p:txBody>
          <a:bodyPr>
            <a:normAutofit/>
          </a:bodyPr>
          <a:lstStyle/>
          <a:p>
            <a:pPr marL="360000"/>
            <a:r>
              <a:rPr lang="ru-RU" sz="3600" dirty="0"/>
              <a:t>Уравнения движения</a:t>
            </a:r>
          </a:p>
        </p:txBody>
      </p:sp>
      <p:sp>
        <p:nvSpPr>
          <p:cNvPr id="3" name="Объект 2"/>
          <p:cNvSpPr>
            <a:spLocks noGrp="1"/>
          </p:cNvSpPr>
          <p:nvPr>
            <p:ph idx="1"/>
          </p:nvPr>
        </p:nvSpPr>
        <p:spPr>
          <a:xfrm>
            <a:off x="838200" y="1595430"/>
            <a:ext cx="8229600" cy="4569371"/>
          </a:xfrm>
        </p:spPr>
        <p:txBody>
          <a:bodyPr>
            <a:normAutofit/>
          </a:bodyPr>
          <a:lstStyle/>
          <a:p>
            <a:pPr marL="0" indent="0" algn="just">
              <a:lnSpc>
                <a:spcPct val="110000"/>
              </a:lnSpc>
              <a:buNone/>
            </a:pPr>
            <a:r>
              <a:rPr lang="ru-RU" sz="2300" dirty="0"/>
              <a:t>Уравнения движения:                                                                      , где </a:t>
            </a:r>
          </a:p>
          <a:p>
            <a:pPr marL="0" indent="0" algn="just">
              <a:lnSpc>
                <a:spcPct val="110000"/>
              </a:lnSpc>
              <a:buNone/>
            </a:pPr>
            <a:endParaRPr lang="ru-RU" sz="2300" dirty="0"/>
          </a:p>
          <a:p>
            <a:pPr marL="0" indent="0" algn="just">
              <a:lnSpc>
                <a:spcPct val="110000"/>
              </a:lnSpc>
              <a:buNone/>
            </a:pPr>
            <a:endParaRPr lang="ru-RU" sz="2300" dirty="0"/>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6"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8"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0" name="Rectangle 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2" name="Rectangle 1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43351" name="Picture 23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495" y="1644237"/>
            <a:ext cx="444817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31021" y="3303167"/>
            <a:ext cx="6367980" cy="446276"/>
          </a:xfrm>
          <a:prstGeom prst="rect">
            <a:avLst/>
          </a:prstGeom>
          <a:noFill/>
        </p:spPr>
        <p:txBody>
          <a:bodyPr wrap="square" rtlCol="0">
            <a:spAutoFit/>
          </a:bodyPr>
          <a:lstStyle/>
          <a:p>
            <a:r>
              <a:rPr lang="ru-RU" sz="2300" dirty="0"/>
              <a:t>Положения равновесия соответствуют условиям</a:t>
            </a:r>
          </a:p>
        </p:txBody>
      </p:sp>
      <p:pic>
        <p:nvPicPr>
          <p:cNvPr id="624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2203" y="3963148"/>
            <a:ext cx="231457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38200" y="4498364"/>
            <a:ext cx="4832637" cy="446276"/>
          </a:xfrm>
          <a:prstGeom prst="rect">
            <a:avLst/>
          </a:prstGeom>
          <a:noFill/>
        </p:spPr>
        <p:txBody>
          <a:bodyPr wrap="square" rtlCol="0">
            <a:spAutoFit/>
          </a:bodyPr>
          <a:lstStyle/>
          <a:p>
            <a:r>
              <a:rPr lang="ru-RU" sz="2300" dirty="0"/>
              <a:t>и называются </a:t>
            </a:r>
            <a:r>
              <a:rPr lang="ru-RU" sz="2300" i="1" dirty="0"/>
              <a:t>точками либрации</a:t>
            </a:r>
            <a:r>
              <a:rPr lang="en-US" sz="2300" i="1" dirty="0"/>
              <a:t>.</a:t>
            </a:r>
            <a:endParaRPr lang="ru-RU" sz="2300" dirty="0"/>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424" y="2294327"/>
            <a:ext cx="55911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Рисунок 15">
            <a:extLst>
              <a:ext uri="{FF2B5EF4-FFF2-40B4-BE49-F238E27FC236}">
                <a16:creationId xmlns:a16="http://schemas.microsoft.com/office/drawing/2014/main" id="{6BD7123D-774E-77BF-D918-1842BD002DED}"/>
              </a:ext>
            </a:extLst>
          </p:cNvPr>
          <p:cNvPicPr>
            <a:picLocks noChangeAspect="1"/>
          </p:cNvPicPr>
          <p:nvPr/>
        </p:nvPicPr>
        <p:blipFill>
          <a:blip r:embed="rId7"/>
          <a:stretch>
            <a:fillRect/>
          </a:stretch>
        </p:blipFill>
        <p:spPr>
          <a:xfrm>
            <a:off x="1904389" y="5822493"/>
            <a:ext cx="3890201" cy="391115"/>
          </a:xfrm>
          <a:prstGeom prst="rect">
            <a:avLst/>
          </a:prstGeom>
        </p:spPr>
      </p:pic>
      <p:sp>
        <p:nvSpPr>
          <p:cNvPr id="17" name="TextBox 16">
            <a:extLst>
              <a:ext uri="{FF2B5EF4-FFF2-40B4-BE49-F238E27FC236}">
                <a16:creationId xmlns:a16="http://schemas.microsoft.com/office/drawing/2014/main" id="{A7BC6126-CF8F-994C-899F-F58F96C487B8}"/>
              </a:ext>
            </a:extLst>
          </p:cNvPr>
          <p:cNvSpPr txBox="1"/>
          <p:nvPr/>
        </p:nvSpPr>
        <p:spPr>
          <a:xfrm>
            <a:off x="831021" y="5162619"/>
            <a:ext cx="5070683" cy="446276"/>
          </a:xfrm>
          <a:prstGeom prst="rect">
            <a:avLst/>
          </a:prstGeom>
          <a:noFill/>
        </p:spPr>
        <p:txBody>
          <a:bodyPr wrap="none" rtlCol="0">
            <a:spAutoFit/>
          </a:bodyPr>
          <a:lstStyle/>
          <a:p>
            <a:r>
              <a:rPr lang="ru-RU" sz="2300" dirty="0"/>
              <a:t>Интеграл движения (константа Якоби):</a:t>
            </a:r>
          </a:p>
        </p:txBody>
      </p:sp>
      <p:sp>
        <p:nvSpPr>
          <p:cNvPr id="5" name="Номер слайда 4">
            <a:extLst>
              <a:ext uri="{FF2B5EF4-FFF2-40B4-BE49-F238E27FC236}">
                <a16:creationId xmlns:a16="http://schemas.microsoft.com/office/drawing/2014/main" id="{63C2EA14-AAB2-7470-F23D-AFA407924CB1}"/>
              </a:ext>
            </a:extLst>
          </p:cNvPr>
          <p:cNvSpPr>
            <a:spLocks noGrp="1"/>
          </p:cNvSpPr>
          <p:nvPr>
            <p:ph type="sldNum" sz="quarter" idx="12"/>
          </p:nvPr>
        </p:nvSpPr>
        <p:spPr/>
        <p:txBody>
          <a:bodyPr/>
          <a:lstStyle/>
          <a:p>
            <a:fld id="{6E001E63-A182-2241-841B-3436C1DA058C}" type="slidenum">
              <a:rPr lang="ru-RU" smtClean="0"/>
              <a:pPr/>
              <a:t>7</a:t>
            </a:fld>
            <a:r>
              <a:rPr lang="ru-RU"/>
              <a:t>/3</a:t>
            </a:r>
            <a:r>
              <a:rPr lang="en-US"/>
              <a:t>0</a:t>
            </a:r>
            <a:endParaRPr lang="ru-RU" dirty="0"/>
          </a:p>
        </p:txBody>
      </p:sp>
    </p:spTree>
    <p:extLst>
      <p:ext uri="{BB962C8B-B14F-4D97-AF65-F5344CB8AC3E}">
        <p14:creationId xmlns:p14="http://schemas.microsoft.com/office/powerpoint/2010/main" val="268046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67504"/>
            <a:ext cx="4968552" cy="364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0" y="0"/>
            <a:ext cx="12192000" cy="1080000"/>
          </a:xfrm>
        </p:spPr>
        <p:txBody>
          <a:bodyPr>
            <a:normAutofit/>
          </a:bodyPr>
          <a:lstStyle/>
          <a:p>
            <a:pPr marL="360000"/>
            <a:r>
              <a:rPr lang="ru-RU" sz="3600" dirty="0"/>
              <a:t>Решения линеаризованных уравнений движения</a:t>
            </a:r>
          </a:p>
        </p:txBody>
      </p:sp>
      <p:sp>
        <p:nvSpPr>
          <p:cNvPr id="4"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6"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8" name="Rectangle 6"/>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2" name="Rectangle 18"/>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4" name="Rectangle 2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6" name="Rectangle 2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8" name="Rectangle 2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637" y="1329771"/>
            <a:ext cx="73247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651" y="3226955"/>
            <a:ext cx="16668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049444" y="2349911"/>
            <a:ext cx="4320480" cy="523220"/>
          </a:xfrm>
          <a:prstGeom prst="rect">
            <a:avLst/>
          </a:prstGeom>
          <a:noFill/>
        </p:spPr>
        <p:txBody>
          <a:bodyPr wrap="square" rtlCol="0">
            <a:spAutoFit/>
          </a:bodyPr>
          <a:lstStyle/>
          <a:p>
            <a:pPr algn="ctr"/>
            <a:r>
              <a:rPr lang="ru-RU" sz="2800" dirty="0"/>
              <a:t>Классификация орбит</a:t>
            </a:r>
            <a:r>
              <a:rPr lang="en-US" sz="2800" dirty="0"/>
              <a:t>:</a:t>
            </a:r>
            <a:endParaRPr lang="ru-RU" sz="2800" dirty="0"/>
          </a:p>
        </p:txBody>
      </p:sp>
      <p:pic>
        <p:nvPicPr>
          <p:cNvPr id="61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6338" y="4510152"/>
            <a:ext cx="13335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863" y="5086215"/>
            <a:ext cx="13144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3425708" y="3226955"/>
            <a:ext cx="2448272" cy="369332"/>
          </a:xfrm>
          <a:prstGeom prst="rect">
            <a:avLst/>
          </a:prstGeom>
          <a:noFill/>
        </p:spPr>
        <p:txBody>
          <a:bodyPr wrap="square" rtlCol="0">
            <a:spAutoFit/>
          </a:bodyPr>
          <a:lstStyle/>
          <a:p>
            <a:r>
              <a:rPr lang="ru-RU" dirty="0"/>
              <a:t>(Квази)периодические</a:t>
            </a:r>
          </a:p>
        </p:txBody>
      </p:sp>
      <p:sp>
        <p:nvSpPr>
          <p:cNvPr id="22" name="TextBox 21"/>
          <p:cNvSpPr txBox="1"/>
          <p:nvPr/>
        </p:nvSpPr>
        <p:spPr>
          <a:xfrm>
            <a:off x="3425708" y="3855977"/>
            <a:ext cx="1944216" cy="369332"/>
          </a:xfrm>
          <a:prstGeom prst="rect">
            <a:avLst/>
          </a:prstGeom>
          <a:noFill/>
        </p:spPr>
        <p:txBody>
          <a:bodyPr wrap="square" rtlCol="0">
            <a:spAutoFit/>
          </a:bodyPr>
          <a:lstStyle/>
          <a:p>
            <a:r>
              <a:rPr lang="ru-RU" dirty="0"/>
              <a:t>Асимптотические</a:t>
            </a:r>
          </a:p>
        </p:txBody>
      </p:sp>
      <p:sp>
        <p:nvSpPr>
          <p:cNvPr id="23" name="TextBox 22"/>
          <p:cNvSpPr txBox="1"/>
          <p:nvPr/>
        </p:nvSpPr>
        <p:spPr>
          <a:xfrm>
            <a:off x="3425708" y="4510151"/>
            <a:ext cx="1440160" cy="369332"/>
          </a:xfrm>
          <a:prstGeom prst="rect">
            <a:avLst/>
          </a:prstGeom>
          <a:noFill/>
        </p:spPr>
        <p:txBody>
          <a:bodyPr wrap="square" rtlCol="0">
            <a:spAutoFit/>
          </a:bodyPr>
          <a:lstStyle/>
          <a:p>
            <a:r>
              <a:rPr lang="ru-RU" dirty="0"/>
              <a:t>Транзитные</a:t>
            </a:r>
          </a:p>
        </p:txBody>
      </p:sp>
      <p:sp>
        <p:nvSpPr>
          <p:cNvPr id="31" name="TextBox 30"/>
          <p:cNvSpPr txBox="1"/>
          <p:nvPr/>
        </p:nvSpPr>
        <p:spPr>
          <a:xfrm>
            <a:off x="3425708" y="5076923"/>
            <a:ext cx="1944216" cy="369332"/>
          </a:xfrm>
          <a:prstGeom prst="rect">
            <a:avLst/>
          </a:prstGeom>
          <a:noFill/>
        </p:spPr>
        <p:txBody>
          <a:bodyPr wrap="square" rtlCol="0">
            <a:spAutoFit/>
          </a:bodyPr>
          <a:lstStyle/>
          <a:p>
            <a:r>
              <a:rPr lang="ru-RU" dirty="0"/>
              <a:t>Нетранзитные</a:t>
            </a:r>
          </a:p>
        </p:txBody>
      </p:sp>
      <p:sp>
        <p:nvSpPr>
          <p:cNvPr id="26" name="Прямоугольник 25"/>
          <p:cNvSpPr/>
          <p:nvPr/>
        </p:nvSpPr>
        <p:spPr>
          <a:xfrm>
            <a:off x="1703512" y="5999962"/>
            <a:ext cx="8198866" cy="307777"/>
          </a:xfrm>
          <a:prstGeom prst="rect">
            <a:avLst/>
          </a:prstGeom>
        </p:spPr>
        <p:txBody>
          <a:bodyPr wrap="square">
            <a:spAutoFit/>
          </a:bodyPr>
          <a:lstStyle/>
          <a:p>
            <a:r>
              <a:rPr lang="en-US" sz="1400" dirty="0"/>
              <a:t>Koon, W.S. et al., “Dynamical Systems, the Three-Body Problem and Space Mission Design”, Springer, 2001</a:t>
            </a:r>
            <a:endParaRPr lang="ru-RU" sz="1400"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2488" y="3864203"/>
            <a:ext cx="19812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a:extLst>
              <a:ext uri="{FF2B5EF4-FFF2-40B4-BE49-F238E27FC236}">
                <a16:creationId xmlns:a16="http://schemas.microsoft.com/office/drawing/2014/main" id="{92EEDF09-2ACB-B86B-B563-CAE88823E484}"/>
              </a:ext>
            </a:extLst>
          </p:cNvPr>
          <p:cNvSpPr>
            <a:spLocks noGrp="1"/>
          </p:cNvSpPr>
          <p:nvPr>
            <p:ph type="sldNum" sz="quarter" idx="12"/>
          </p:nvPr>
        </p:nvSpPr>
        <p:spPr/>
        <p:txBody>
          <a:bodyPr/>
          <a:lstStyle/>
          <a:p>
            <a:fld id="{6E001E63-A182-2241-841B-3436C1DA058C}" type="slidenum">
              <a:rPr lang="ru-RU" smtClean="0"/>
              <a:pPr/>
              <a:t>8</a:t>
            </a:fld>
            <a:r>
              <a:rPr lang="ru-RU"/>
              <a:t>/3</a:t>
            </a:r>
            <a:r>
              <a:rPr lang="en-US"/>
              <a:t>0</a:t>
            </a:r>
            <a:endParaRPr lang="ru-RU" dirty="0"/>
          </a:p>
        </p:txBody>
      </p:sp>
    </p:spTree>
    <p:extLst>
      <p:ext uri="{BB962C8B-B14F-4D97-AF65-F5344CB8AC3E}">
        <p14:creationId xmlns:p14="http://schemas.microsoft.com/office/powerpoint/2010/main" val="5903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31"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080000"/>
          </a:xfrm>
        </p:spPr>
        <p:txBody>
          <a:bodyPr>
            <a:normAutofit/>
          </a:bodyPr>
          <a:lstStyle/>
          <a:p>
            <a:pPr marL="360000"/>
            <a:r>
              <a:rPr lang="ru-RU" sz="3600" dirty="0"/>
              <a:t>Результаты Ляпунова и Мозера</a:t>
            </a:r>
          </a:p>
        </p:txBody>
      </p:sp>
      <p:sp>
        <p:nvSpPr>
          <p:cNvPr id="3" name="Объект 2"/>
          <p:cNvSpPr>
            <a:spLocks noGrp="1"/>
          </p:cNvSpPr>
          <p:nvPr>
            <p:ph idx="1"/>
          </p:nvPr>
        </p:nvSpPr>
        <p:spPr>
          <a:xfrm>
            <a:off x="838200" y="886927"/>
            <a:ext cx="10630546" cy="4525963"/>
          </a:xfrm>
        </p:spPr>
        <p:txBody>
          <a:bodyPr>
            <a:normAutofit/>
          </a:bodyPr>
          <a:lstStyle/>
          <a:p>
            <a:pPr>
              <a:spcBef>
                <a:spcPts val="1800"/>
              </a:spcBef>
            </a:pPr>
            <a:endParaRPr lang="en-US" sz="2900" b="1" dirty="0"/>
          </a:p>
          <a:p>
            <a:pPr marL="0" indent="0">
              <a:spcBef>
                <a:spcPts val="0"/>
              </a:spcBef>
              <a:spcAft>
                <a:spcPts val="3000"/>
              </a:spcAft>
              <a:buNone/>
            </a:pPr>
            <a:r>
              <a:rPr lang="ru-RU" sz="2900" b="1" dirty="0"/>
              <a:t>Теорема Ляпунова о центре</a:t>
            </a:r>
            <a:r>
              <a:rPr lang="ru-RU" sz="2900" b="1" baseline="30000" dirty="0"/>
              <a:t>1</a:t>
            </a:r>
            <a:r>
              <a:rPr lang="en-US" sz="2900" dirty="0"/>
              <a:t>: </a:t>
            </a:r>
            <a:r>
              <a:rPr lang="ru-RU" sz="2900" dirty="0"/>
              <a:t>периодические либрационные орбиты существуют в круговой ограниченной задаче трех тел</a:t>
            </a:r>
          </a:p>
          <a:p>
            <a:pPr marL="0" indent="0">
              <a:spcBef>
                <a:spcPts val="0"/>
              </a:spcBef>
              <a:spcAft>
                <a:spcPts val="1200"/>
              </a:spcAft>
              <a:buNone/>
            </a:pPr>
            <a:r>
              <a:rPr lang="ru-RU" sz="2900" b="1" dirty="0"/>
              <a:t>Обобщение Мозера</a:t>
            </a:r>
            <a:r>
              <a:rPr lang="ru-RU" sz="2900" b="1" baseline="30000" dirty="0"/>
              <a:t>2</a:t>
            </a:r>
            <a:r>
              <a:rPr lang="en-US" sz="2900" dirty="0"/>
              <a:t>: </a:t>
            </a:r>
            <a:r>
              <a:rPr lang="ru-RU" sz="2900" dirty="0"/>
              <a:t>семейства траекторий из центральной части фазового пространства также существуют в исходной модели</a:t>
            </a:r>
          </a:p>
        </p:txBody>
      </p:sp>
      <mc:AlternateContent xmlns:mc="http://schemas.openxmlformats.org/markup-compatibility/2006" xmlns:a14="http://schemas.microsoft.com/office/drawing/2010/main">
        <mc:Choice Requires="a14">
          <p:sp>
            <p:nvSpPr>
              <p:cNvPr id="4" name="TextBox 3"/>
              <p:cNvSpPr txBox="1"/>
              <p:nvPr/>
            </p:nvSpPr>
            <p:spPr>
              <a:xfrm>
                <a:off x="3143672" y="3618772"/>
                <a:ext cx="6048672" cy="1384995"/>
              </a:xfrm>
              <a:prstGeom prst="rect">
                <a:avLst/>
              </a:prstGeom>
              <a:noFill/>
            </p:spPr>
            <p:txBody>
              <a:bodyPr wrap="square" rtlCol="0">
                <a:spAutoFit/>
              </a:bodyPr>
              <a:lstStyle/>
              <a:p>
                <a:pPr algn="ctr"/>
                <a:r>
                  <a:rPr lang="ru-RU" sz="2800" dirty="0"/>
                  <a:t>Структура фазового пространства седло </a:t>
                </a:r>
                <a14:m>
                  <m:oMath xmlns:m="http://schemas.openxmlformats.org/officeDocument/2006/math">
                    <m:r>
                      <a:rPr lang="ru-RU" sz="2800" i="1">
                        <a:latin typeface="Cambria Math"/>
                        <a:ea typeface="Cambria Math"/>
                      </a:rPr>
                      <m:t>×</m:t>
                    </m:r>
                  </m:oMath>
                </a14:m>
                <a:r>
                  <a:rPr lang="ru-RU" sz="2800" dirty="0"/>
                  <a:t> центр </a:t>
                </a:r>
                <a14:m>
                  <m:oMath xmlns:m="http://schemas.openxmlformats.org/officeDocument/2006/math">
                    <m:r>
                      <a:rPr lang="ru-RU" sz="2800" i="1">
                        <a:latin typeface="Cambria Math"/>
                        <a:ea typeface="Cambria Math"/>
                      </a:rPr>
                      <m:t>×</m:t>
                    </m:r>
                  </m:oMath>
                </a14:m>
                <a:r>
                  <a:rPr lang="ru-RU" sz="2800" dirty="0"/>
                  <a:t> центр сохраняется</a:t>
                </a:r>
                <a:r>
                  <a:rPr lang="en-US" sz="2800" dirty="0"/>
                  <a:t> </a:t>
                </a:r>
                <a:endParaRPr lang="ru-RU" sz="2800" dirty="0"/>
              </a:p>
              <a:p>
                <a:pPr algn="ctr"/>
                <a:r>
                  <a:rPr lang="ru-RU" sz="2800" dirty="0"/>
                  <a:t>при переходе в исходную модель</a:t>
                </a:r>
              </a:p>
            </p:txBody>
          </p:sp>
        </mc:Choice>
        <mc:Fallback xmlns="">
          <p:sp>
            <p:nvSpPr>
              <p:cNvPr id="4" name="TextBox 3"/>
              <p:cNvSpPr txBox="1">
                <a:spLocks noRot="1" noChangeAspect="1" noMove="1" noResize="1" noEditPoints="1" noAdjustHandles="1" noChangeArrowheads="1" noChangeShapeType="1" noTextEdit="1"/>
              </p:cNvSpPr>
              <p:nvPr/>
            </p:nvSpPr>
            <p:spPr>
              <a:xfrm>
                <a:off x="3143672" y="3618772"/>
                <a:ext cx="6048672" cy="1384995"/>
              </a:xfrm>
              <a:prstGeom prst="rect">
                <a:avLst/>
              </a:prstGeom>
              <a:blipFill>
                <a:blip r:embed="rId3"/>
                <a:stretch>
                  <a:fillRect t="-5455" b="-10000"/>
                </a:stretch>
              </a:blipFill>
            </p:spPr>
            <p:txBody>
              <a:bodyPr/>
              <a:lstStyle/>
              <a:p>
                <a:r>
                  <a:rPr lang="ru-RU">
                    <a:noFill/>
                  </a:rPr>
                  <a:t> </a:t>
                </a:r>
              </a:p>
            </p:txBody>
          </p:sp>
        </mc:Fallback>
      </mc:AlternateContent>
      <p:sp>
        <p:nvSpPr>
          <p:cNvPr id="5" name="TextBox 4">
            <a:extLst>
              <a:ext uri="{FF2B5EF4-FFF2-40B4-BE49-F238E27FC236}">
                <a16:creationId xmlns:a16="http://schemas.microsoft.com/office/drawing/2014/main" id="{91F81FA5-2C78-9237-5090-FA867AFE8A9B}"/>
              </a:ext>
            </a:extLst>
          </p:cNvPr>
          <p:cNvSpPr txBox="1"/>
          <p:nvPr/>
        </p:nvSpPr>
        <p:spPr>
          <a:xfrm>
            <a:off x="838200" y="5365639"/>
            <a:ext cx="10515600" cy="646331"/>
          </a:xfrm>
          <a:prstGeom prst="rect">
            <a:avLst/>
          </a:prstGeom>
          <a:noFill/>
        </p:spPr>
        <p:txBody>
          <a:bodyPr wrap="square" rtlCol="0">
            <a:spAutoFit/>
          </a:bodyPr>
          <a:lstStyle/>
          <a:p>
            <a:r>
              <a:rPr lang="ru-RU" baseline="30000" dirty="0"/>
              <a:t>1</a:t>
            </a:r>
            <a:r>
              <a:rPr lang="en-US" dirty="0"/>
              <a:t>Meyer K. R., Hall G. R., Offin D. C. Introduction to Hamiltonian Dynamical Systems and the N-body Problem. Springer, 2009. С. 219–220.</a:t>
            </a:r>
            <a:endParaRPr lang="ru-RU" dirty="0"/>
          </a:p>
        </p:txBody>
      </p:sp>
      <p:sp>
        <p:nvSpPr>
          <p:cNvPr id="6" name="TextBox 5">
            <a:extLst>
              <a:ext uri="{FF2B5EF4-FFF2-40B4-BE49-F238E27FC236}">
                <a16:creationId xmlns:a16="http://schemas.microsoft.com/office/drawing/2014/main" id="{AC3F833F-ECA4-20D8-1116-7CD93B434693}"/>
              </a:ext>
            </a:extLst>
          </p:cNvPr>
          <p:cNvSpPr txBox="1"/>
          <p:nvPr/>
        </p:nvSpPr>
        <p:spPr>
          <a:xfrm>
            <a:off x="838200" y="6011970"/>
            <a:ext cx="10515600" cy="646331"/>
          </a:xfrm>
          <a:prstGeom prst="rect">
            <a:avLst/>
          </a:prstGeom>
          <a:noFill/>
        </p:spPr>
        <p:txBody>
          <a:bodyPr wrap="square" rtlCol="0">
            <a:spAutoFit/>
          </a:bodyPr>
          <a:lstStyle/>
          <a:p>
            <a:r>
              <a:rPr lang="ru-RU" baseline="30000" dirty="0"/>
              <a:t>2</a:t>
            </a:r>
            <a:r>
              <a:rPr lang="en-US" dirty="0"/>
              <a:t>Moser J. On the Generalization of a Theorem of A. Liapounoff // Communications on Pure and Applied Mathematics. 1958. Vol. 11, no. 2. P. 257–271</a:t>
            </a:r>
            <a:endParaRPr lang="ru-RU" dirty="0"/>
          </a:p>
        </p:txBody>
      </p:sp>
      <p:sp>
        <p:nvSpPr>
          <p:cNvPr id="7" name="Номер слайда 6">
            <a:extLst>
              <a:ext uri="{FF2B5EF4-FFF2-40B4-BE49-F238E27FC236}">
                <a16:creationId xmlns:a16="http://schemas.microsoft.com/office/drawing/2014/main" id="{FB1E917F-A187-9611-C1A5-1933AC790BD0}"/>
              </a:ext>
            </a:extLst>
          </p:cNvPr>
          <p:cNvSpPr>
            <a:spLocks noGrp="1"/>
          </p:cNvSpPr>
          <p:nvPr>
            <p:ph type="sldNum" sz="quarter" idx="12"/>
          </p:nvPr>
        </p:nvSpPr>
        <p:spPr/>
        <p:txBody>
          <a:bodyPr/>
          <a:lstStyle/>
          <a:p>
            <a:fld id="{6E001E63-A182-2241-841B-3436C1DA058C}" type="slidenum">
              <a:rPr lang="ru-RU" smtClean="0"/>
              <a:pPr/>
              <a:t>9</a:t>
            </a:fld>
            <a:r>
              <a:rPr lang="ru-RU"/>
              <a:t>/3</a:t>
            </a:r>
            <a:r>
              <a:rPr lang="en-US"/>
              <a:t>0</a:t>
            </a:r>
            <a:endParaRPr lang="ru-RU" dirty="0"/>
          </a:p>
        </p:txBody>
      </p:sp>
    </p:spTree>
    <p:extLst>
      <p:ext uri="{BB962C8B-B14F-4D97-AF65-F5344CB8AC3E}">
        <p14:creationId xmlns:p14="http://schemas.microsoft.com/office/powerpoint/2010/main" val="4117931786"/>
      </p:ext>
    </p:extLst>
  </p:cSld>
  <p:clrMapOvr>
    <a:masterClrMapping/>
  </p:clrMapOvr>
</p:sld>
</file>

<file path=ppt/theme/theme1.xml><?xml version="1.0" encoding="utf-8"?>
<a:theme xmlns:a="http://schemas.openxmlformats.org/drawingml/2006/main" name="Тема Office 2013–2022">
  <a:themeElements>
    <a:clrScheme name="Тема Office 2013–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2013–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2013–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12586</TotalTime>
  <Words>5299</Words>
  <Application>Microsoft Office PowerPoint</Application>
  <PresentationFormat>Широкоэкранный</PresentationFormat>
  <Paragraphs>290</Paragraphs>
  <Slides>30</Slides>
  <Notes>30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30</vt:i4>
      </vt:variant>
    </vt:vector>
  </HeadingPairs>
  <TitlesOfParts>
    <vt:vector size="39" baseType="lpstr">
      <vt:lpstr>Aptos</vt:lpstr>
      <vt:lpstr>Arial</vt:lpstr>
      <vt:lpstr>Calibri</vt:lpstr>
      <vt:lpstr>Calibri </vt:lpstr>
      <vt:lpstr>Calibri Light</vt:lpstr>
      <vt:lpstr>Cambria Math</vt:lpstr>
      <vt:lpstr>Times New Roman</vt:lpstr>
      <vt:lpstr>Wingdings</vt:lpstr>
      <vt:lpstr>Тема Office 2013–2022</vt:lpstr>
      <vt:lpstr>Десятые Поляховские чтения 23–27 сентября 2024 г., Санкт-Петербург, Россия</vt:lpstr>
      <vt:lpstr>Мотивация</vt:lpstr>
      <vt:lpstr>Малые аппараты в контексте освоения Луны</vt:lpstr>
      <vt:lpstr>Проблемы баллистического анализа и построения траекторий перелета малых аппаратов к Луне</vt:lpstr>
      <vt:lpstr>Математические особенности проектирования  траекторий для малых аппаратов</vt:lpstr>
      <vt:lpstr>Круговая ограниченная задача трех тел</vt:lpstr>
      <vt:lpstr>Уравнения движения</vt:lpstr>
      <vt:lpstr>Решения линеаризованных уравнений движения</vt:lpstr>
      <vt:lpstr>Результаты Ляпунова и Мозера</vt:lpstr>
      <vt:lpstr>Плоские и вертикальные орбиты Ляпунова  вокруг точек L1 и L2 системы Земля-Луна</vt:lpstr>
      <vt:lpstr>Гало-орбиты в системе Земля-Луна</vt:lpstr>
      <vt:lpstr>Бифуркационная картина периодических орбит  в системе Земля-Луна</vt:lpstr>
      <vt:lpstr>Разложение периодических орбит в ряды</vt:lpstr>
      <vt:lpstr>Устойчивое (зеленое) и неустойчивое (красное) многообразия гало-орбиты вокруг точки L1 системы Земля-Луна</vt:lpstr>
      <vt:lpstr>Многообразия как основа для транспорта</vt:lpstr>
      <vt:lpstr>Бикруговая ограниченная задача четырех тел</vt:lpstr>
      <vt:lpstr>Импульсные траектории перелета к Луне</vt:lpstr>
      <vt:lpstr>Подъем орбиты КА при сближении с Луной</vt:lpstr>
      <vt:lpstr>Расчет резонансных сближений (пример для последовательности 5:2  3:1)</vt:lpstr>
      <vt:lpstr>Обходные траектории перелета к Луне</vt:lpstr>
      <vt:lpstr>Обходные траектории с точки зрения инвариантных многообразий либрационных орбит различных систем</vt:lpstr>
      <vt:lpstr>Обходные траектории с точки зрения мгновенного положения равновесия в задаче четырех тел</vt:lpstr>
      <vt:lpstr>Методы управления аппаратом с малой тягой</vt:lpstr>
      <vt:lpstr>Прямые методы оптимизации управления</vt:lpstr>
      <vt:lpstr>Непрямые методы оптимизации управления</vt:lpstr>
      <vt:lpstr>Методы, основанные на прямом методе Ляпунова</vt:lpstr>
      <vt:lpstr>Методы, основанные на обучении с подкреплением</vt:lpstr>
      <vt:lpstr>Типичные сценарии с попутным запуском (1)</vt:lpstr>
      <vt:lpstr>Типичные сценарии с попутным запуском (2)</vt:lpstr>
      <vt:lpstr>Заключение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Maksim Shirobokov</dc:creator>
  <cp:lastModifiedBy>Maksim Shirobokov</cp:lastModifiedBy>
  <cp:revision>196</cp:revision>
  <dcterms:created xsi:type="dcterms:W3CDTF">2024-07-22T14:06:18Z</dcterms:created>
  <dcterms:modified xsi:type="dcterms:W3CDTF">2024-10-01T11:09:55Z</dcterms:modified>
</cp:coreProperties>
</file>